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2" r:id="rId1"/>
  </p:sldMasterIdLst>
  <p:notesMasterIdLst>
    <p:notesMasterId r:id="rId41"/>
  </p:notesMasterIdLst>
  <p:handoutMasterIdLst>
    <p:handoutMasterId r:id="rId42"/>
  </p:handoutMasterIdLst>
  <p:sldIdLst>
    <p:sldId id="285" r:id="rId2"/>
    <p:sldId id="286" r:id="rId3"/>
    <p:sldId id="293" r:id="rId4"/>
    <p:sldId id="291" r:id="rId5"/>
    <p:sldId id="294" r:id="rId6"/>
    <p:sldId id="295" r:id="rId7"/>
    <p:sldId id="266" r:id="rId8"/>
    <p:sldId id="296" r:id="rId9"/>
    <p:sldId id="320" r:id="rId10"/>
    <p:sldId id="304" r:id="rId11"/>
    <p:sldId id="298" r:id="rId12"/>
    <p:sldId id="305" r:id="rId13"/>
    <p:sldId id="328" r:id="rId14"/>
    <p:sldId id="322" r:id="rId15"/>
    <p:sldId id="323" r:id="rId16"/>
    <p:sldId id="325" r:id="rId17"/>
    <p:sldId id="327" r:id="rId18"/>
    <p:sldId id="268" r:id="rId19"/>
    <p:sldId id="306" r:id="rId20"/>
    <p:sldId id="308" r:id="rId21"/>
    <p:sldId id="313" r:id="rId22"/>
    <p:sldId id="315" r:id="rId23"/>
    <p:sldId id="331" r:id="rId24"/>
    <p:sldId id="326" r:id="rId25"/>
    <p:sldId id="318" r:id="rId26"/>
    <p:sldId id="332" r:id="rId27"/>
    <p:sldId id="333" r:id="rId28"/>
    <p:sldId id="335" r:id="rId29"/>
    <p:sldId id="273" r:id="rId30"/>
    <p:sldId id="274" r:id="rId31"/>
    <p:sldId id="275" r:id="rId32"/>
    <p:sldId id="276" r:id="rId33"/>
    <p:sldId id="337" r:id="rId34"/>
    <p:sldId id="336" r:id="rId35"/>
    <p:sldId id="310" r:id="rId36"/>
    <p:sldId id="278" r:id="rId37"/>
    <p:sldId id="279" r:id="rId38"/>
    <p:sldId id="309" r:id="rId39"/>
    <p:sldId id="311" r:id="rId40"/>
  </p:sldIdLst>
  <p:sldSz cx="13003213" cy="9756775"/>
  <p:notesSz cx="6797675" cy="9872663"/>
  <p:defaultTextStyle>
    <a:defPPr>
      <a:defRPr lang="fr-FR"/>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073">
          <p15:clr>
            <a:srgbClr val="A4A3A4"/>
          </p15:clr>
        </p15:guide>
        <p15:guide id="2" pos="409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8A"/>
    <a:srgbClr val="0084A8"/>
    <a:srgbClr val="AB0707"/>
    <a:srgbClr val="0099CC"/>
    <a:srgbClr val="D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88" autoAdjust="0"/>
    <p:restoredTop sz="95657" autoAdjust="0"/>
  </p:normalViewPr>
  <p:slideViewPr>
    <p:cSldViewPr>
      <p:cViewPr varScale="1">
        <p:scale>
          <a:sx n="53" d="100"/>
          <a:sy n="53" d="100"/>
        </p:scale>
        <p:origin x="708" y="84"/>
      </p:cViewPr>
      <p:guideLst>
        <p:guide orient="horz" pos="3073"/>
        <p:guide pos="4095"/>
      </p:guideLst>
    </p:cSldViewPr>
  </p:slideViewPr>
  <p:outlineViewPr>
    <p:cViewPr>
      <p:scale>
        <a:sx n="33" d="100"/>
        <a:sy n="33" d="100"/>
      </p:scale>
      <p:origin x="0" y="-366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6" d="100"/>
          <a:sy n="116" d="100"/>
        </p:scale>
        <p:origin x="-2984"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4"/>
            <a:ext cx="2946058" cy="493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29" tIns="45715" rIns="91429" bIns="45715"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fr-FR"/>
          </a:p>
        </p:txBody>
      </p:sp>
      <p:sp>
        <p:nvSpPr>
          <p:cNvPr id="5123" name="Rectangle 3"/>
          <p:cNvSpPr>
            <a:spLocks noGrp="1" noChangeArrowheads="1"/>
          </p:cNvSpPr>
          <p:nvPr>
            <p:ph type="dt" sz="quarter" idx="1"/>
          </p:nvPr>
        </p:nvSpPr>
        <p:spPr bwMode="auto">
          <a:xfrm>
            <a:off x="3851621" y="4"/>
            <a:ext cx="2946058" cy="493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29" tIns="45715" rIns="91429" bIns="45715"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fr-FR"/>
          </a:p>
        </p:txBody>
      </p:sp>
    </p:spTree>
    <p:extLst>
      <p:ext uri="{BB962C8B-B14F-4D97-AF65-F5344CB8AC3E}">
        <p14:creationId xmlns:p14="http://schemas.microsoft.com/office/powerpoint/2010/main" val="2705000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4"/>
            <a:ext cx="2946058" cy="493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29" tIns="45715" rIns="91429" bIns="45715"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fr-FR"/>
          </a:p>
        </p:txBody>
      </p:sp>
      <p:sp>
        <p:nvSpPr>
          <p:cNvPr id="3075" name="Rectangle 3"/>
          <p:cNvSpPr>
            <a:spLocks noGrp="1" noChangeArrowheads="1"/>
          </p:cNvSpPr>
          <p:nvPr>
            <p:ph type="dt" idx="1"/>
          </p:nvPr>
        </p:nvSpPr>
        <p:spPr bwMode="auto">
          <a:xfrm>
            <a:off x="3851621" y="4"/>
            <a:ext cx="2946058" cy="493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29" tIns="45715" rIns="91429" bIns="45715"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fr-FR"/>
          </a:p>
        </p:txBody>
      </p:sp>
      <p:sp>
        <p:nvSpPr>
          <p:cNvPr id="5325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647" y="4689631"/>
            <a:ext cx="4984382" cy="44429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379261"/>
            <a:ext cx="2946058" cy="493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29" tIns="45715" rIns="91429" bIns="45715"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1621" y="9379261"/>
            <a:ext cx="2946058" cy="493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29" tIns="45715" rIns="91429" bIns="45715"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2257ECDA-C9B1-4A34-8ADA-7AA42A9DDA0F}" type="slidenum">
              <a:rPr lang="fr-FR"/>
              <a:pPr>
                <a:defRPr/>
              </a:pPr>
              <a:t>‹N°›</a:t>
            </a:fld>
            <a:endParaRPr lang="fr-FR"/>
          </a:p>
        </p:txBody>
      </p:sp>
    </p:spTree>
    <p:extLst>
      <p:ext uri="{BB962C8B-B14F-4D97-AF65-F5344CB8AC3E}">
        <p14:creationId xmlns:p14="http://schemas.microsoft.com/office/powerpoint/2010/main" val="1192918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a:solidFill>
              <a:srgbClr val="000000"/>
            </a:solidFill>
            <a:miter lim="800000"/>
            <a:headEnd/>
            <a:tailEnd/>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Tree>
    <p:extLst>
      <p:ext uri="{BB962C8B-B14F-4D97-AF65-F5344CB8AC3E}">
        <p14:creationId xmlns:p14="http://schemas.microsoft.com/office/powerpoint/2010/main" val="306506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18</a:t>
            </a:fld>
            <a:endParaRPr lang="fr-FR"/>
          </a:p>
        </p:txBody>
      </p:sp>
    </p:spTree>
    <p:extLst>
      <p:ext uri="{BB962C8B-B14F-4D97-AF65-F5344CB8AC3E}">
        <p14:creationId xmlns:p14="http://schemas.microsoft.com/office/powerpoint/2010/main" val="137568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1pPr>
            <a:lvl2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2pPr>
            <a:lvl3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3pPr>
            <a:lvl4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4pPr>
            <a:lvl5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5pPr>
            <a:lvl6pPr marL="25146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6pPr>
            <a:lvl7pPr marL="29718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7pPr>
            <a:lvl8pPr marL="34290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8pPr>
            <a:lvl9pPr marL="38862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9pPr>
          </a:lstStyle>
          <a:p>
            <a:pPr>
              <a:spcBef>
                <a:spcPct val="0"/>
              </a:spcBef>
            </a:pPr>
            <a:fld id="{04A4B8F5-EC33-447E-A1E3-7C59495CED96}" type="slidenum">
              <a:rPr lang="fr-FR" altLang="fr-FR" sz="1400" smtClean="0"/>
              <a:pPr>
                <a:spcBef>
                  <a:spcPct val="0"/>
                </a:spcBef>
              </a:pPr>
              <a:t>21</a:t>
            </a:fld>
            <a:endParaRPr lang="fr-FR" altLang="fr-FR" sz="1400" smtClean="0"/>
          </a:p>
        </p:txBody>
      </p:sp>
      <p:sp>
        <p:nvSpPr>
          <p:cNvPr id="31747" name="Rectangle 1"/>
          <p:cNvSpPr>
            <a:spLocks noGrp="1" noRot="1" noChangeAspect="1" noChangeArrowheads="1" noTextEdit="1"/>
          </p:cNvSpPr>
          <p:nvPr>
            <p:ph type="sldImg"/>
          </p:nvPr>
        </p:nvSpPr>
        <p:spPr>
          <a:xfrm>
            <a:off x="1058863" y="779463"/>
            <a:ext cx="5126037" cy="3846512"/>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a:xfrm>
            <a:off x="723900" y="4872387"/>
            <a:ext cx="5791200" cy="46166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p>
        </p:txBody>
      </p:sp>
    </p:spTree>
    <p:extLst>
      <p:ext uri="{BB962C8B-B14F-4D97-AF65-F5344CB8AC3E}">
        <p14:creationId xmlns:p14="http://schemas.microsoft.com/office/powerpoint/2010/main" val="372238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25</a:t>
            </a:fld>
            <a:endParaRPr lang="fr-FR"/>
          </a:p>
        </p:txBody>
      </p:sp>
    </p:spTree>
    <p:extLst>
      <p:ext uri="{BB962C8B-B14F-4D97-AF65-F5344CB8AC3E}">
        <p14:creationId xmlns:p14="http://schemas.microsoft.com/office/powerpoint/2010/main" val="295726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38</a:t>
            </a:fld>
            <a:endParaRPr lang="fr-FR"/>
          </a:p>
        </p:txBody>
      </p:sp>
    </p:spTree>
    <p:extLst>
      <p:ext uri="{BB962C8B-B14F-4D97-AF65-F5344CB8AC3E}">
        <p14:creationId xmlns:p14="http://schemas.microsoft.com/office/powerpoint/2010/main" val="102547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39</a:t>
            </a:fld>
            <a:endParaRPr lang="fr-FR"/>
          </a:p>
        </p:txBody>
      </p:sp>
    </p:spTree>
    <p:extLst>
      <p:ext uri="{BB962C8B-B14F-4D97-AF65-F5344CB8AC3E}">
        <p14:creationId xmlns:p14="http://schemas.microsoft.com/office/powerpoint/2010/main" val="341085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2</a:t>
            </a:fld>
            <a:endParaRPr lang="fr-FR"/>
          </a:p>
        </p:txBody>
      </p:sp>
    </p:spTree>
    <p:extLst>
      <p:ext uri="{BB962C8B-B14F-4D97-AF65-F5344CB8AC3E}">
        <p14:creationId xmlns:p14="http://schemas.microsoft.com/office/powerpoint/2010/main" val="324396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3</a:t>
            </a:fld>
            <a:endParaRPr lang="fr-FR"/>
          </a:p>
        </p:txBody>
      </p:sp>
    </p:spTree>
    <p:extLst>
      <p:ext uri="{BB962C8B-B14F-4D97-AF65-F5344CB8AC3E}">
        <p14:creationId xmlns:p14="http://schemas.microsoft.com/office/powerpoint/2010/main" val="399957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4</a:t>
            </a:fld>
            <a:endParaRPr lang="fr-FR"/>
          </a:p>
        </p:txBody>
      </p:sp>
    </p:spTree>
    <p:extLst>
      <p:ext uri="{BB962C8B-B14F-4D97-AF65-F5344CB8AC3E}">
        <p14:creationId xmlns:p14="http://schemas.microsoft.com/office/powerpoint/2010/main" val="51843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355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33388">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1pPr>
            <a:lvl2pPr defTabSz="433388">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2pPr>
            <a:lvl3pPr defTabSz="433388">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3pPr>
            <a:lvl4pPr defTabSz="433388">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4pPr>
            <a:lvl5pPr defTabSz="433388">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5pPr>
            <a:lvl6pPr marL="2514600" indent="-228600" defTabSz="433388" eaLnBrk="0" fontAlgn="base" hangingPunct="0">
              <a:spcBef>
                <a:spcPct val="0"/>
              </a:spcBef>
              <a:spcAft>
                <a:spcPct val="0"/>
              </a:spcAft>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6pPr>
            <a:lvl7pPr marL="2971800" indent="-228600" defTabSz="433388" eaLnBrk="0" fontAlgn="base" hangingPunct="0">
              <a:spcBef>
                <a:spcPct val="0"/>
              </a:spcBef>
              <a:spcAft>
                <a:spcPct val="0"/>
              </a:spcAft>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7pPr>
            <a:lvl8pPr marL="3429000" indent="-228600" defTabSz="433388" eaLnBrk="0" fontAlgn="base" hangingPunct="0">
              <a:spcBef>
                <a:spcPct val="0"/>
              </a:spcBef>
              <a:spcAft>
                <a:spcPct val="0"/>
              </a:spcAft>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8pPr>
            <a:lvl9pPr marL="3886200" indent="-228600" defTabSz="433388" eaLnBrk="0" fontAlgn="base" hangingPunct="0">
              <a:spcBef>
                <a:spcPct val="0"/>
              </a:spcBef>
              <a:spcAft>
                <a:spcPct val="0"/>
              </a:spcAft>
              <a:tabLst>
                <a:tab pos="698500" algn="l"/>
                <a:tab pos="1397000" algn="l"/>
                <a:tab pos="2095500" algn="l"/>
                <a:tab pos="2794000" algn="l"/>
              </a:tabLst>
              <a:defRPr sz="2400">
                <a:solidFill>
                  <a:schemeClr val="bg1"/>
                </a:solidFill>
                <a:latin typeface="Times New Roman" panose="02020603050405020304" pitchFamily="18" charset="0"/>
                <a:ea typeface="DejaVu Sans" charset="0"/>
                <a:cs typeface="DejaVu Sans" charset="0"/>
              </a:defRPr>
            </a:lvl9pPr>
          </a:lstStyle>
          <a:p>
            <a:fld id="{0AD8AEEE-4AEF-4171-B04C-CF91ACF3A319}" type="slidenum">
              <a:rPr lang="fr-FR" altLang="fr-FR" sz="1400" smtClean="0">
                <a:solidFill>
                  <a:srgbClr val="000000"/>
                </a:solidFill>
              </a:rPr>
              <a:pPr/>
              <a:t>8</a:t>
            </a:fld>
            <a:endParaRPr lang="fr-FR" altLang="fr-FR" sz="1400" smtClean="0">
              <a:solidFill>
                <a:srgbClr val="000000"/>
              </a:solidFill>
            </a:endParaRPr>
          </a:p>
        </p:txBody>
      </p:sp>
    </p:spTree>
    <p:extLst>
      <p:ext uri="{BB962C8B-B14F-4D97-AF65-F5344CB8AC3E}">
        <p14:creationId xmlns:p14="http://schemas.microsoft.com/office/powerpoint/2010/main" val="162627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11</a:t>
            </a:fld>
            <a:endParaRPr lang="fr-FR"/>
          </a:p>
        </p:txBody>
      </p:sp>
    </p:spTree>
    <p:extLst>
      <p:ext uri="{BB962C8B-B14F-4D97-AF65-F5344CB8AC3E}">
        <p14:creationId xmlns:p14="http://schemas.microsoft.com/office/powerpoint/2010/main" val="425498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1pPr>
            <a:lvl2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2pPr>
            <a:lvl3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3pPr>
            <a:lvl4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4pPr>
            <a:lvl5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5pPr>
            <a:lvl6pPr marL="25146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6pPr>
            <a:lvl7pPr marL="29718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7pPr>
            <a:lvl8pPr marL="34290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8pPr>
            <a:lvl9pPr marL="38862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9pPr>
          </a:lstStyle>
          <a:p>
            <a:pPr>
              <a:spcBef>
                <a:spcPct val="0"/>
              </a:spcBef>
            </a:pPr>
            <a:fld id="{04A4B8F5-EC33-447E-A1E3-7C59495CED96}" type="slidenum">
              <a:rPr lang="fr-FR" altLang="fr-FR" sz="1400" smtClean="0"/>
              <a:pPr>
                <a:spcBef>
                  <a:spcPct val="0"/>
                </a:spcBef>
              </a:pPr>
              <a:t>12</a:t>
            </a:fld>
            <a:endParaRPr lang="fr-FR" altLang="fr-FR" sz="1400" smtClean="0"/>
          </a:p>
        </p:txBody>
      </p:sp>
      <p:sp>
        <p:nvSpPr>
          <p:cNvPr id="31747" name="Rectangle 1"/>
          <p:cNvSpPr>
            <a:spLocks noGrp="1" noRot="1" noChangeAspect="1" noChangeArrowheads="1" noTextEdit="1"/>
          </p:cNvSpPr>
          <p:nvPr>
            <p:ph type="sldImg"/>
          </p:nvPr>
        </p:nvSpPr>
        <p:spPr>
          <a:xfrm>
            <a:off x="1058863" y="779463"/>
            <a:ext cx="5126037" cy="3846512"/>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a:xfrm>
            <a:off x="723900" y="4872387"/>
            <a:ext cx="5791200" cy="46166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p>
        </p:txBody>
      </p:sp>
    </p:spTree>
    <p:extLst>
      <p:ext uri="{BB962C8B-B14F-4D97-AF65-F5344CB8AC3E}">
        <p14:creationId xmlns:p14="http://schemas.microsoft.com/office/powerpoint/2010/main" val="258802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F1422AD-5823-436D-B0E2-E9652DB9AE48}" type="slidenum">
              <a:rPr lang="fr-FR" altLang="fr-FR" smtClean="0">
                <a:solidFill>
                  <a:srgbClr val="000000"/>
                </a:solidFill>
              </a:rPr>
              <a:pPr>
                <a:defRPr/>
              </a:pPr>
              <a:t>16</a:t>
            </a:fld>
            <a:endParaRPr lang="fr-FR" altLang="fr-FR" dirty="0">
              <a:solidFill>
                <a:srgbClr val="000000"/>
              </a:solidFill>
            </a:endParaRPr>
          </a:p>
        </p:txBody>
      </p:sp>
    </p:spTree>
    <p:extLst>
      <p:ext uri="{BB962C8B-B14F-4D97-AF65-F5344CB8AC3E}">
        <p14:creationId xmlns:p14="http://schemas.microsoft.com/office/powerpoint/2010/main" val="388927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ea typeface="ＭＳ Ｐゴシック" panose="020B0600070205080204" pitchFamily="34" charset="-128"/>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9D198F24-A711-42A6-AFDE-3B8C5E8B78B1}" type="slidenum">
              <a:rPr lang="fr-FR" altLang="fr-FR" sz="1200">
                <a:solidFill>
                  <a:srgbClr val="000000"/>
                </a:solidFill>
                <a:latin typeface="Arial" panose="020B0604020202020204" pitchFamily="34" charset="0"/>
              </a:rPr>
              <a:pPr/>
              <a:t>17</a:t>
            </a:fld>
            <a:endParaRPr lang="fr-FR" altLang="fr-FR"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98363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utoShape 2" descr="Résultat de recherche d'images pour &quot;logo copropriété services&quot;"/>
          <p:cNvSpPr>
            <a:spLocks noChangeAspect="1" noChangeArrowheads="1"/>
          </p:cNvSpPr>
          <p:nvPr userDrawn="1"/>
        </p:nvSpPr>
        <p:spPr bwMode="auto">
          <a:xfrm>
            <a:off x="869140" y="8123872"/>
            <a:ext cx="1061026" cy="105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fr-FR" altLang="fr-FR" sz="2560" dirty="0" smtClean="0">
              <a:solidFill>
                <a:prstClr val="black"/>
              </a:solidFill>
              <a:ea typeface="+mn-ea"/>
            </a:endParaRPr>
          </a:p>
        </p:txBody>
      </p:sp>
      <p:pic>
        <p:nvPicPr>
          <p:cNvPr id="5"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11" y="7936414"/>
            <a:ext cx="1686355" cy="154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13015" y="7893504"/>
            <a:ext cx="1424483" cy="145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75241" y="268376"/>
            <a:ext cx="11052731" cy="2091383"/>
          </a:xfrm>
        </p:spPr>
        <p:txBody>
          <a:bodyPr/>
          <a:lstStyle>
            <a:lvl1pPr>
              <a:defRPr sz="4550" b="1" cap="small" baseline="0">
                <a:solidFill>
                  <a:schemeClr val="accent5">
                    <a:lumMod val="50000"/>
                  </a:schemeClr>
                </a:solidFill>
                <a:latin typeface="+mn-lt"/>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930105" y="2906203"/>
            <a:ext cx="9102249" cy="2493398"/>
          </a:xfrm>
        </p:spPr>
        <p:txBody>
          <a:bodyPr/>
          <a:lstStyle>
            <a:lvl1pPr marL="0" indent="0" algn="ctr">
              <a:buNone/>
              <a:defRPr>
                <a:solidFill>
                  <a:schemeClr val="tx1">
                    <a:tint val="75000"/>
                  </a:schemeClr>
                </a:solidFill>
              </a:defRPr>
            </a:lvl1pPr>
            <a:lvl2pPr marL="650138" indent="0" algn="ctr">
              <a:buNone/>
              <a:defRPr>
                <a:solidFill>
                  <a:schemeClr val="tx1">
                    <a:tint val="75000"/>
                  </a:schemeClr>
                </a:solidFill>
              </a:defRPr>
            </a:lvl2pPr>
            <a:lvl3pPr marL="1300277" indent="0" algn="ctr">
              <a:buNone/>
              <a:defRPr>
                <a:solidFill>
                  <a:schemeClr val="tx1">
                    <a:tint val="75000"/>
                  </a:schemeClr>
                </a:solidFill>
              </a:defRPr>
            </a:lvl3pPr>
            <a:lvl4pPr marL="1950415" indent="0" algn="ctr">
              <a:buNone/>
              <a:defRPr>
                <a:solidFill>
                  <a:schemeClr val="tx1">
                    <a:tint val="75000"/>
                  </a:schemeClr>
                </a:solidFill>
              </a:defRPr>
            </a:lvl4pPr>
            <a:lvl5pPr marL="2600554" indent="0" algn="ctr">
              <a:buNone/>
              <a:defRPr>
                <a:solidFill>
                  <a:schemeClr val="tx1">
                    <a:tint val="75000"/>
                  </a:schemeClr>
                </a:solidFill>
              </a:defRPr>
            </a:lvl5pPr>
            <a:lvl6pPr marL="3250692" indent="0" algn="ctr">
              <a:buNone/>
              <a:defRPr>
                <a:solidFill>
                  <a:schemeClr val="tx1">
                    <a:tint val="75000"/>
                  </a:schemeClr>
                </a:solidFill>
              </a:defRPr>
            </a:lvl6pPr>
            <a:lvl7pPr marL="3900830" indent="0" algn="ctr">
              <a:buNone/>
              <a:defRPr>
                <a:solidFill>
                  <a:schemeClr val="tx1">
                    <a:tint val="75000"/>
                  </a:schemeClr>
                </a:solidFill>
              </a:defRPr>
            </a:lvl7pPr>
            <a:lvl8pPr marL="4550969" indent="0" algn="ctr">
              <a:buNone/>
              <a:defRPr>
                <a:solidFill>
                  <a:schemeClr val="tx1">
                    <a:tint val="75000"/>
                  </a:schemeClr>
                </a:solidFill>
              </a:defRPr>
            </a:lvl8pPr>
            <a:lvl9pPr marL="5201107"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7" name="Espace réservé du pied de page 4"/>
          <p:cNvSpPr>
            <a:spLocks noGrp="1"/>
          </p:cNvSpPr>
          <p:nvPr>
            <p:ph type="ftr" sz="quarter" idx="10"/>
          </p:nvPr>
        </p:nvSpPr>
        <p:spPr>
          <a:xfrm>
            <a:off x="3941600" y="8711085"/>
            <a:ext cx="4711408" cy="519458"/>
          </a:xfrm>
        </p:spPr>
        <p:txBody>
          <a:bodyPr/>
          <a:lstStyle>
            <a:lvl1pPr>
              <a:defRPr/>
            </a:lvl1pPr>
          </a:lstStyle>
          <a:p>
            <a:pPr>
              <a:defRPr/>
            </a:pPr>
            <a:r>
              <a:rPr lang="fr-FR" dirty="0">
                <a:solidFill>
                  <a:srgbClr val="1F497D"/>
                </a:solidFill>
              </a:rPr>
              <a:t>9</a:t>
            </a:r>
            <a:r>
              <a:rPr lang="fr-FR" baseline="30000" dirty="0">
                <a:solidFill>
                  <a:srgbClr val="1F497D"/>
                </a:solidFill>
              </a:rPr>
              <a:t>ème</a:t>
            </a:r>
            <a:r>
              <a:rPr lang="fr-FR" dirty="0">
                <a:solidFill>
                  <a:srgbClr val="1F497D"/>
                </a:solidFill>
              </a:rPr>
              <a:t> Edition du salon indépendant de l’ARC</a:t>
            </a:r>
            <a:endParaRPr lang="fr-FR" b="0" dirty="0">
              <a:solidFill>
                <a:prstClr val="black"/>
              </a:solidFill>
            </a:endParaRPr>
          </a:p>
        </p:txBody>
      </p:sp>
    </p:spTree>
    <p:extLst>
      <p:ext uri="{BB962C8B-B14F-4D97-AF65-F5344CB8AC3E}">
        <p14:creationId xmlns:p14="http://schemas.microsoft.com/office/powerpoint/2010/main" val="15178597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8553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CB5B3B33-15D9-476E-B46E-40E7AA225429}" type="slidenum">
              <a:rPr lang="fr-FR" altLang="fr-FR"/>
              <a:pPr>
                <a:defRPr/>
              </a:pPr>
              <a:t>‹N°›</a:t>
            </a:fld>
            <a:endParaRPr lang="fr-FR" altLang="fr-FR"/>
          </a:p>
        </p:txBody>
      </p:sp>
    </p:spTree>
    <p:extLst>
      <p:ext uri="{BB962C8B-B14F-4D97-AF65-F5344CB8AC3E}">
        <p14:creationId xmlns:p14="http://schemas.microsoft.com/office/powerpoint/2010/main" val="176871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fld id="{497EF663-2E5C-4834-9D3F-48281A651309}" type="datetime1">
              <a:rPr lang="fr-FR" altLang="fr-FR">
                <a:solidFill>
                  <a:prstClr val="black">
                    <a:tint val="75000"/>
                  </a:prstClr>
                </a:solidFill>
              </a:rPr>
              <a:pPr>
                <a:defRPr/>
              </a:pPr>
              <a:t>04/02/2022</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1997F25A-55F3-4951-B6E7-3117E04285AF}"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70535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fld id="{C3E8286B-3394-4635-9079-D006F360598B}" type="datetime1">
              <a:rPr lang="fr-FR" altLang="fr-FR">
                <a:solidFill>
                  <a:prstClr val="black">
                    <a:tint val="75000"/>
                  </a:prstClr>
                </a:solidFill>
              </a:rPr>
              <a:pPr>
                <a:defRPr/>
              </a:pPr>
              <a:t>04/02/2022</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17FE6959-0E30-4904-BB61-1330E78EE480}"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29885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fld id="{4D16043A-4ADB-4838-830B-B5EB2FB7206C}" type="datetime1">
              <a:rPr lang="fr-FR" altLang="fr-FR">
                <a:solidFill>
                  <a:prstClr val="black">
                    <a:tint val="75000"/>
                  </a:prstClr>
                </a:solidFill>
              </a:rPr>
              <a:pPr>
                <a:defRPr/>
              </a:pPr>
              <a:t>04/02/2022</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8D0221CE-2040-4610-8DF2-C36F4F3651DF}"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29161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fld id="{497EF663-2E5C-4834-9D3F-48281A651309}" type="datetime1">
              <a:rPr lang="fr-FR" altLang="fr-FR">
                <a:solidFill>
                  <a:prstClr val="black">
                    <a:tint val="75000"/>
                  </a:prstClr>
                </a:solidFill>
              </a:rPr>
              <a:pPr>
                <a:defRPr/>
              </a:pPr>
              <a:t>04/02/2022</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1997F25A-55F3-4951-B6E7-3117E04285AF}"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85894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fld id="{C3E8286B-3394-4635-9079-D006F360598B}" type="datetime1">
              <a:rPr lang="fr-FR" altLang="fr-FR">
                <a:solidFill>
                  <a:prstClr val="black">
                    <a:tint val="75000"/>
                  </a:prstClr>
                </a:solidFill>
              </a:rPr>
              <a:pPr>
                <a:defRPr/>
              </a:pPr>
              <a:t>04/02/2022</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17FE6959-0E30-4904-BB61-1330E78EE480}"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55254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fld id="{4D16043A-4ADB-4838-830B-B5EB2FB7206C}" type="datetime1">
              <a:rPr lang="fr-FR" altLang="fr-FR">
                <a:solidFill>
                  <a:prstClr val="black">
                    <a:tint val="75000"/>
                  </a:prstClr>
                </a:solidFill>
              </a:rPr>
              <a:pPr>
                <a:defRPr/>
              </a:pPr>
              <a:t>04/02/2022</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8D0221CE-2040-4610-8DF2-C36F4F3651DF}"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019934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93971" y="2597290"/>
            <a:ext cx="5526366" cy="619058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582876" y="2597290"/>
            <a:ext cx="5526366" cy="619058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893971" y="9043086"/>
            <a:ext cx="2925723" cy="519458"/>
          </a:xfrm>
          <a:prstGeom prst="rect">
            <a:avLst/>
          </a:prstGeom>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9183519" y="9043086"/>
            <a:ext cx="2925723" cy="519458"/>
          </a:xfrm>
          <a:prstGeom prst="rect">
            <a:avLst/>
          </a:prstGeom>
        </p:spPr>
        <p:txBody>
          <a:bodyPr/>
          <a:lstStyle>
            <a:lvl1pPr>
              <a:defRPr/>
            </a:lvl1pPr>
          </a:lstStyle>
          <a:p>
            <a:pPr>
              <a:defRPr/>
            </a:pPr>
            <a:fld id="{B24E6B65-E666-4E78-B374-B6F28B3682CB}" type="slidenum">
              <a:rPr lang="fr-FR" altLang="fr-FR"/>
              <a:pPr>
                <a:defRPr/>
              </a:pPr>
              <a:t>‹N°›</a:t>
            </a:fld>
            <a:endParaRPr lang="fr-FR" altLang="fr-FR"/>
          </a:p>
        </p:txBody>
      </p:sp>
    </p:spTree>
    <p:extLst>
      <p:ext uri="{BB962C8B-B14F-4D97-AF65-F5344CB8AC3E}">
        <p14:creationId xmlns:p14="http://schemas.microsoft.com/office/powerpoint/2010/main" val="284776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650161" y="2059764"/>
            <a:ext cx="1148617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eaLnBrk="0" hangingPunct="0"/>
            <a:endParaRPr lang="fr-FR" sz="2560" dirty="0">
              <a:solidFill>
                <a:prstClr val="black"/>
              </a:solidFill>
              <a:latin typeface="Verdana" panose="020B0604030504040204" pitchFamily="34" charset="0"/>
              <a:ea typeface="+mn-ea"/>
            </a:endParaRPr>
          </a:p>
        </p:txBody>
      </p:sp>
      <p:pic>
        <p:nvPicPr>
          <p:cNvPr id="5"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99" y="8315844"/>
            <a:ext cx="1356758" cy="124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14602" y="8029013"/>
            <a:ext cx="1334185" cy="136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lang="fr-FR" sz="4550" b="1" kern="1200" cap="small" baseline="0" dirty="0">
                <a:solidFill>
                  <a:schemeClr val="accent5">
                    <a:lumMod val="50000"/>
                  </a:schemeClr>
                </a:solidFill>
                <a:latin typeface="+mn-lt"/>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672411" y="2317270"/>
            <a:ext cx="11702892" cy="6439021"/>
          </a:xfrm>
        </p:spPr>
        <p:txBody>
          <a:bodyPr/>
          <a:lstStyle>
            <a:lvl1pPr>
              <a:defRPr sz="3413" b="1"/>
            </a:lvl1pPr>
            <a:lvl2pPr>
              <a:defRPr sz="3413"/>
            </a:lvl2pPr>
            <a:lvl3pPr>
              <a:defRPr sz="3413"/>
            </a:lvl3pPr>
            <a:lvl4pPr>
              <a:defRPr sz="3413"/>
            </a:lvl4pPr>
            <a:lvl5pPr>
              <a:defRPr sz="3413"/>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pied de page 4"/>
          <p:cNvSpPr>
            <a:spLocks noGrp="1"/>
          </p:cNvSpPr>
          <p:nvPr>
            <p:ph type="ftr" sz="quarter" idx="10"/>
          </p:nvPr>
        </p:nvSpPr>
        <p:spPr>
          <a:xfrm>
            <a:off x="4038673" y="8864664"/>
            <a:ext cx="4709150" cy="519458"/>
          </a:xfrm>
        </p:spPr>
        <p:txBody>
          <a:bodyPr/>
          <a:lstStyle>
            <a:lvl1pPr>
              <a:defRPr/>
            </a:lvl1pPr>
          </a:lstStyle>
          <a:p>
            <a:pPr>
              <a:defRPr/>
            </a:pPr>
            <a:r>
              <a:rPr lang="fr-FR" dirty="0">
                <a:solidFill>
                  <a:srgbClr val="1F497D"/>
                </a:solidFill>
              </a:rPr>
              <a:t>9</a:t>
            </a:r>
            <a:r>
              <a:rPr lang="fr-FR" baseline="30000" dirty="0">
                <a:solidFill>
                  <a:srgbClr val="1F497D"/>
                </a:solidFill>
              </a:rPr>
              <a:t>ème</a:t>
            </a:r>
            <a:r>
              <a:rPr lang="fr-FR" dirty="0">
                <a:solidFill>
                  <a:srgbClr val="1F497D"/>
                </a:solidFill>
              </a:rPr>
              <a:t> Edition du salon indépendant de l’ARC</a:t>
            </a:r>
            <a:endParaRPr lang="fr-FR" b="0" dirty="0">
              <a:solidFill>
                <a:prstClr val="black"/>
              </a:solidFill>
            </a:endParaRPr>
          </a:p>
        </p:txBody>
      </p:sp>
    </p:spTree>
    <p:extLst>
      <p:ext uri="{BB962C8B-B14F-4D97-AF65-F5344CB8AC3E}">
        <p14:creationId xmlns:p14="http://schemas.microsoft.com/office/powerpoint/2010/main" val="333568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50161"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76B1B42D-2AB8-4DDB-8222-1AF5B1EADFCA}" type="datetime1">
              <a:rPr lang="fr-FR" altLang="fr-FR" sz="2560">
                <a:solidFill>
                  <a:prstClr val="black"/>
                </a:solidFill>
                <a:latin typeface="Verdana" panose="020B0604030504040204" pitchFamily="34" charset="0"/>
                <a:ea typeface="+mn-ea"/>
              </a:rPr>
              <a:pPr eaLnBrk="0" hangingPunct="0"/>
              <a:t>04/02/2022</a:t>
            </a:fld>
            <a:endParaRPr lang="fr-FR" altLang="fr-FR" sz="2560" dirty="0">
              <a:solidFill>
                <a:prstClr val="black"/>
              </a:solidFill>
              <a:latin typeface="Verdana" panose="020B0604030504040204" pitchFamily="34" charset="0"/>
              <a:ea typeface="+mn-ea"/>
            </a:endParaRPr>
          </a:p>
        </p:txBody>
      </p:sp>
      <p:sp>
        <p:nvSpPr>
          <p:cNvPr id="6" name="Espace réservé du pied de page 4"/>
          <p:cNvSpPr>
            <a:spLocks noGrp="1"/>
          </p:cNvSpPr>
          <p:nvPr>
            <p:ph type="ftr" sz="quarter" idx="11"/>
          </p:nvPr>
        </p:nvSpPr>
        <p:spPr/>
        <p:txBody>
          <a:bodyPr/>
          <a:lstStyle>
            <a:lvl1pPr>
              <a:defRPr>
                <a:latin typeface="Arial Narrow" pitchFamily="34" charset="0"/>
                <a:ea typeface="+mn-ea"/>
              </a:defRPr>
            </a:lvl1pPr>
          </a:lstStyle>
          <a:p>
            <a:pPr>
              <a:defRPr/>
            </a:pPr>
            <a:endParaRPr lang="fr-FR" dirty="0">
              <a:solidFill>
                <a:srgbClr val="1F497D"/>
              </a:solidFill>
            </a:endParaRPr>
          </a:p>
        </p:txBody>
      </p:sp>
      <p:sp>
        <p:nvSpPr>
          <p:cNvPr id="7" name="Espace réservé du numéro de diapositive 5"/>
          <p:cNvSpPr>
            <a:spLocks noGrp="1"/>
          </p:cNvSpPr>
          <p:nvPr>
            <p:ph type="sldNum" sz="quarter" idx="12"/>
          </p:nvPr>
        </p:nvSpPr>
        <p:spPr>
          <a:xfrm>
            <a:off x="9318969"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4F399CFB-5FD2-48FF-AA2D-5CA5918DB666}" type="slidenum">
              <a:rPr lang="fr-FR" altLang="fr-FR" sz="2560">
                <a:solidFill>
                  <a:prstClr val="black"/>
                </a:solidFill>
                <a:latin typeface="Verdana" panose="020B0604030504040204" pitchFamily="34" charset="0"/>
                <a:ea typeface="+mn-ea"/>
              </a:rPr>
              <a:pPr eaLnBrk="0" hangingPunct="0"/>
              <a:t>‹N°›</a:t>
            </a:fld>
            <a:endParaRPr lang="fr-FR" altLang="fr-FR" sz="2560" dirty="0">
              <a:solidFill>
                <a:prstClr val="black"/>
              </a:solidFill>
              <a:latin typeface="Verdana" panose="020B0604030504040204" pitchFamily="34" charset="0"/>
              <a:ea typeface="+mn-ea"/>
            </a:endParaRPr>
          </a:p>
        </p:txBody>
      </p:sp>
    </p:spTree>
    <p:extLst>
      <p:ext uri="{BB962C8B-B14F-4D97-AF65-F5344CB8AC3E}">
        <p14:creationId xmlns:p14="http://schemas.microsoft.com/office/powerpoint/2010/main" val="1315001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4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50161"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CC88C7F0-61F4-4C29-81F8-2C720CF4E165}" type="datetime1">
              <a:rPr lang="fr-FR" altLang="fr-FR" sz="2560">
                <a:solidFill>
                  <a:prstClr val="black"/>
                </a:solidFill>
                <a:latin typeface="Verdana" panose="020B0604030504040204" pitchFamily="34" charset="0"/>
                <a:ea typeface="+mn-ea"/>
              </a:rPr>
              <a:pPr eaLnBrk="0" hangingPunct="0"/>
              <a:t>04/02/2022</a:t>
            </a:fld>
            <a:endParaRPr lang="fr-FR" altLang="fr-FR" sz="2560" dirty="0">
              <a:solidFill>
                <a:prstClr val="black"/>
              </a:solidFill>
              <a:latin typeface="Verdana" panose="020B0604030504040204" pitchFamily="34" charset="0"/>
              <a:ea typeface="+mn-ea"/>
            </a:endParaRPr>
          </a:p>
        </p:txBody>
      </p:sp>
      <p:sp>
        <p:nvSpPr>
          <p:cNvPr id="6" name="Espace réservé du pied de page 4"/>
          <p:cNvSpPr>
            <a:spLocks noGrp="1"/>
          </p:cNvSpPr>
          <p:nvPr>
            <p:ph type="ftr" sz="quarter" idx="11"/>
          </p:nvPr>
        </p:nvSpPr>
        <p:spPr/>
        <p:txBody>
          <a:bodyPr/>
          <a:lstStyle>
            <a:lvl1pPr>
              <a:defRPr>
                <a:latin typeface="Arial Narrow" pitchFamily="34" charset="0"/>
                <a:ea typeface="+mn-ea"/>
              </a:defRPr>
            </a:lvl1pPr>
          </a:lstStyle>
          <a:p>
            <a:pPr>
              <a:defRPr/>
            </a:pPr>
            <a:endParaRPr lang="fr-FR" dirty="0">
              <a:solidFill>
                <a:srgbClr val="1F497D"/>
              </a:solidFill>
            </a:endParaRPr>
          </a:p>
        </p:txBody>
      </p:sp>
      <p:sp>
        <p:nvSpPr>
          <p:cNvPr id="7" name="Espace réservé du numéro de diapositive 5"/>
          <p:cNvSpPr>
            <a:spLocks noGrp="1"/>
          </p:cNvSpPr>
          <p:nvPr>
            <p:ph type="sldNum" sz="quarter" idx="12"/>
          </p:nvPr>
        </p:nvSpPr>
        <p:spPr>
          <a:xfrm>
            <a:off x="9318969"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F459AD3F-236E-4210-AC27-403CEE1357B9}" type="slidenum">
              <a:rPr lang="fr-FR" altLang="fr-FR" sz="2560">
                <a:solidFill>
                  <a:prstClr val="black"/>
                </a:solidFill>
                <a:latin typeface="Verdana" panose="020B0604030504040204" pitchFamily="34" charset="0"/>
                <a:ea typeface="+mn-ea"/>
              </a:rPr>
              <a:pPr eaLnBrk="0" hangingPunct="0"/>
              <a:t>‹N°›</a:t>
            </a:fld>
            <a:endParaRPr lang="fr-FR" altLang="fr-FR" sz="2560" dirty="0">
              <a:solidFill>
                <a:prstClr val="black"/>
              </a:solidFill>
              <a:latin typeface="Verdana" panose="020B0604030504040204" pitchFamily="34" charset="0"/>
              <a:ea typeface="+mn-ea"/>
            </a:endParaRPr>
          </a:p>
        </p:txBody>
      </p:sp>
    </p:spTree>
    <p:extLst>
      <p:ext uri="{BB962C8B-B14F-4D97-AF65-F5344CB8AC3E}">
        <p14:creationId xmlns:p14="http://schemas.microsoft.com/office/powerpoint/2010/main" val="326615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6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50161"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088D6E7B-A428-4907-BB61-7BE20F39F3A9}" type="datetime1">
              <a:rPr lang="fr-FR" altLang="fr-FR" sz="2560">
                <a:solidFill>
                  <a:prstClr val="black"/>
                </a:solidFill>
                <a:latin typeface="Verdana" panose="020B0604030504040204" pitchFamily="34" charset="0"/>
                <a:ea typeface="+mn-ea"/>
              </a:rPr>
              <a:pPr eaLnBrk="0" hangingPunct="0"/>
              <a:t>04/02/2022</a:t>
            </a:fld>
            <a:endParaRPr lang="fr-FR" altLang="fr-FR" sz="2560" dirty="0">
              <a:solidFill>
                <a:prstClr val="black"/>
              </a:solidFill>
              <a:latin typeface="Verdana" panose="020B0604030504040204" pitchFamily="34" charset="0"/>
              <a:ea typeface="+mn-ea"/>
            </a:endParaRPr>
          </a:p>
        </p:txBody>
      </p:sp>
      <p:sp>
        <p:nvSpPr>
          <p:cNvPr id="6" name="Espace réservé du pied de page 4"/>
          <p:cNvSpPr>
            <a:spLocks noGrp="1"/>
          </p:cNvSpPr>
          <p:nvPr>
            <p:ph type="ftr" sz="quarter" idx="11"/>
          </p:nvPr>
        </p:nvSpPr>
        <p:spPr/>
        <p:txBody>
          <a:bodyPr/>
          <a:lstStyle>
            <a:lvl1pPr>
              <a:defRPr>
                <a:latin typeface="Arial Narrow" pitchFamily="34" charset="0"/>
                <a:ea typeface="+mn-ea"/>
              </a:defRPr>
            </a:lvl1pPr>
          </a:lstStyle>
          <a:p>
            <a:pPr>
              <a:defRPr/>
            </a:pPr>
            <a:endParaRPr lang="fr-FR" dirty="0">
              <a:solidFill>
                <a:srgbClr val="1F497D"/>
              </a:solidFill>
            </a:endParaRPr>
          </a:p>
        </p:txBody>
      </p:sp>
      <p:sp>
        <p:nvSpPr>
          <p:cNvPr id="7" name="Espace réservé du numéro de diapositive 5"/>
          <p:cNvSpPr>
            <a:spLocks noGrp="1"/>
          </p:cNvSpPr>
          <p:nvPr>
            <p:ph type="sldNum" sz="quarter" idx="12"/>
          </p:nvPr>
        </p:nvSpPr>
        <p:spPr>
          <a:xfrm>
            <a:off x="9318969"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668E894-ABCB-470F-8668-FE8F1456ED5F}" type="slidenum">
              <a:rPr lang="fr-FR" altLang="fr-FR" sz="2560">
                <a:solidFill>
                  <a:prstClr val="black"/>
                </a:solidFill>
                <a:latin typeface="Verdana" panose="020B0604030504040204" pitchFamily="34" charset="0"/>
                <a:ea typeface="+mn-ea"/>
              </a:rPr>
              <a:pPr eaLnBrk="0" hangingPunct="0"/>
              <a:t>‹N°›</a:t>
            </a:fld>
            <a:endParaRPr lang="fr-FR" altLang="fr-FR" sz="2560" dirty="0">
              <a:solidFill>
                <a:prstClr val="black"/>
              </a:solidFill>
              <a:latin typeface="Verdana" panose="020B0604030504040204" pitchFamily="34" charset="0"/>
              <a:ea typeface="+mn-ea"/>
            </a:endParaRPr>
          </a:p>
        </p:txBody>
      </p:sp>
    </p:spTree>
    <p:extLst>
      <p:ext uri="{BB962C8B-B14F-4D97-AF65-F5344CB8AC3E}">
        <p14:creationId xmlns:p14="http://schemas.microsoft.com/office/powerpoint/2010/main" val="34790486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50161"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630DB626-7D26-4A0F-869B-DAE587127244}" type="datetime1">
              <a:rPr lang="fr-FR" altLang="fr-FR" sz="2560">
                <a:solidFill>
                  <a:prstClr val="black"/>
                </a:solidFill>
                <a:latin typeface="Verdana" panose="020B0604030504040204" pitchFamily="34" charset="0"/>
                <a:ea typeface="+mn-ea"/>
              </a:rPr>
              <a:pPr eaLnBrk="0" hangingPunct="0"/>
              <a:t>04/02/2022</a:t>
            </a:fld>
            <a:endParaRPr lang="fr-FR" altLang="fr-FR" sz="2560" dirty="0">
              <a:solidFill>
                <a:prstClr val="black"/>
              </a:solidFill>
              <a:latin typeface="Verdana" panose="020B0604030504040204" pitchFamily="34" charset="0"/>
              <a:ea typeface="+mn-ea"/>
            </a:endParaRPr>
          </a:p>
        </p:txBody>
      </p:sp>
      <p:sp>
        <p:nvSpPr>
          <p:cNvPr id="6" name="Espace réservé du pied de page 4"/>
          <p:cNvSpPr>
            <a:spLocks noGrp="1"/>
          </p:cNvSpPr>
          <p:nvPr>
            <p:ph type="ftr" sz="quarter" idx="11"/>
          </p:nvPr>
        </p:nvSpPr>
        <p:spPr/>
        <p:txBody>
          <a:bodyPr/>
          <a:lstStyle>
            <a:lvl1pPr>
              <a:defRPr>
                <a:latin typeface="Arial Narrow" pitchFamily="34" charset="0"/>
                <a:ea typeface="+mn-ea"/>
              </a:defRPr>
            </a:lvl1pPr>
          </a:lstStyle>
          <a:p>
            <a:pPr>
              <a:defRPr/>
            </a:pPr>
            <a:endParaRPr lang="fr-FR" dirty="0">
              <a:solidFill>
                <a:srgbClr val="1F497D"/>
              </a:solidFill>
            </a:endParaRPr>
          </a:p>
        </p:txBody>
      </p:sp>
      <p:sp>
        <p:nvSpPr>
          <p:cNvPr id="7" name="Espace réservé du numéro de diapositive 5"/>
          <p:cNvSpPr>
            <a:spLocks noGrp="1"/>
          </p:cNvSpPr>
          <p:nvPr>
            <p:ph type="sldNum" sz="quarter" idx="12"/>
          </p:nvPr>
        </p:nvSpPr>
        <p:spPr>
          <a:xfrm>
            <a:off x="9318969"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E6D1183C-278A-47B4-9E50-9628BC42AC11}" type="slidenum">
              <a:rPr lang="fr-FR" altLang="fr-FR" sz="2560">
                <a:solidFill>
                  <a:prstClr val="black"/>
                </a:solidFill>
                <a:latin typeface="Verdana" panose="020B0604030504040204" pitchFamily="34" charset="0"/>
                <a:ea typeface="+mn-ea"/>
              </a:rPr>
              <a:pPr eaLnBrk="0" hangingPunct="0"/>
              <a:t>‹N°›</a:t>
            </a:fld>
            <a:endParaRPr lang="fr-FR" altLang="fr-FR" sz="2560" dirty="0">
              <a:solidFill>
                <a:prstClr val="black"/>
              </a:solidFill>
              <a:latin typeface="Verdana" panose="020B0604030504040204" pitchFamily="34" charset="0"/>
              <a:ea typeface="+mn-ea"/>
            </a:endParaRPr>
          </a:p>
        </p:txBody>
      </p:sp>
    </p:spTree>
    <p:extLst>
      <p:ext uri="{BB962C8B-B14F-4D97-AF65-F5344CB8AC3E}">
        <p14:creationId xmlns:p14="http://schemas.microsoft.com/office/powerpoint/2010/main" val="27736096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8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50161"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A2295662-5354-4F53-B697-2B24BA222BD6}" type="datetime1">
              <a:rPr lang="fr-FR" altLang="fr-FR" sz="2560">
                <a:solidFill>
                  <a:prstClr val="black"/>
                </a:solidFill>
                <a:latin typeface="Verdana" panose="020B0604030504040204" pitchFamily="34" charset="0"/>
                <a:ea typeface="+mn-ea"/>
              </a:rPr>
              <a:pPr eaLnBrk="0" hangingPunct="0"/>
              <a:t>04/02/2022</a:t>
            </a:fld>
            <a:endParaRPr lang="fr-FR" altLang="fr-FR" sz="2560" dirty="0">
              <a:solidFill>
                <a:prstClr val="black"/>
              </a:solidFill>
              <a:latin typeface="Verdana" panose="020B0604030504040204" pitchFamily="34" charset="0"/>
              <a:ea typeface="+mn-ea"/>
            </a:endParaRPr>
          </a:p>
        </p:txBody>
      </p:sp>
      <p:sp>
        <p:nvSpPr>
          <p:cNvPr id="6" name="Espace réservé du pied de page 4"/>
          <p:cNvSpPr>
            <a:spLocks noGrp="1"/>
          </p:cNvSpPr>
          <p:nvPr>
            <p:ph type="ftr" sz="quarter" idx="11"/>
          </p:nvPr>
        </p:nvSpPr>
        <p:spPr/>
        <p:txBody>
          <a:bodyPr/>
          <a:lstStyle>
            <a:lvl1pPr>
              <a:defRPr>
                <a:latin typeface="Arial Narrow" pitchFamily="34" charset="0"/>
                <a:ea typeface="+mn-ea"/>
              </a:defRPr>
            </a:lvl1pPr>
          </a:lstStyle>
          <a:p>
            <a:pPr>
              <a:defRPr/>
            </a:pPr>
            <a:endParaRPr lang="fr-FR" dirty="0">
              <a:solidFill>
                <a:srgbClr val="1F497D"/>
              </a:solidFill>
            </a:endParaRPr>
          </a:p>
        </p:txBody>
      </p:sp>
      <p:sp>
        <p:nvSpPr>
          <p:cNvPr id="7" name="Espace réservé du numéro de diapositive 5"/>
          <p:cNvSpPr>
            <a:spLocks noGrp="1"/>
          </p:cNvSpPr>
          <p:nvPr>
            <p:ph type="sldNum" sz="quarter" idx="12"/>
          </p:nvPr>
        </p:nvSpPr>
        <p:spPr>
          <a:xfrm>
            <a:off x="9318969"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924243A-A168-43D8-B7D3-98C181301AA7}" type="slidenum">
              <a:rPr lang="fr-FR" altLang="fr-FR" sz="2560">
                <a:solidFill>
                  <a:prstClr val="black"/>
                </a:solidFill>
                <a:latin typeface="Verdana" panose="020B0604030504040204" pitchFamily="34" charset="0"/>
                <a:ea typeface="+mn-ea"/>
              </a:rPr>
              <a:pPr eaLnBrk="0" hangingPunct="0"/>
              <a:t>‹N°›</a:t>
            </a:fld>
            <a:endParaRPr lang="fr-FR" altLang="fr-FR" sz="2560" dirty="0">
              <a:solidFill>
                <a:prstClr val="black"/>
              </a:solidFill>
              <a:latin typeface="Verdana" panose="020B0604030504040204" pitchFamily="34" charset="0"/>
              <a:ea typeface="+mn-ea"/>
            </a:endParaRPr>
          </a:p>
        </p:txBody>
      </p:sp>
    </p:spTree>
    <p:extLst>
      <p:ext uri="{BB962C8B-B14F-4D97-AF65-F5344CB8AC3E}">
        <p14:creationId xmlns:p14="http://schemas.microsoft.com/office/powerpoint/2010/main" val="11594168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9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50161"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E00EA42C-7053-4238-81D6-CAB0C86B9756}" type="datetime1">
              <a:rPr lang="fr-FR" altLang="fr-FR" sz="2560">
                <a:solidFill>
                  <a:prstClr val="black"/>
                </a:solidFill>
                <a:latin typeface="Verdana" panose="020B0604030504040204" pitchFamily="34" charset="0"/>
                <a:ea typeface="+mn-ea"/>
              </a:rPr>
              <a:pPr eaLnBrk="0" hangingPunct="0"/>
              <a:t>04/02/2022</a:t>
            </a:fld>
            <a:endParaRPr lang="fr-FR" altLang="fr-FR" sz="2560" dirty="0">
              <a:solidFill>
                <a:prstClr val="black"/>
              </a:solidFill>
              <a:latin typeface="Verdana" panose="020B0604030504040204" pitchFamily="34" charset="0"/>
              <a:ea typeface="+mn-ea"/>
            </a:endParaRPr>
          </a:p>
        </p:txBody>
      </p:sp>
      <p:sp>
        <p:nvSpPr>
          <p:cNvPr id="6" name="Espace réservé du pied de page 4"/>
          <p:cNvSpPr>
            <a:spLocks noGrp="1"/>
          </p:cNvSpPr>
          <p:nvPr>
            <p:ph type="ftr" sz="quarter" idx="11"/>
          </p:nvPr>
        </p:nvSpPr>
        <p:spPr/>
        <p:txBody>
          <a:bodyPr/>
          <a:lstStyle>
            <a:lvl1pPr>
              <a:defRPr>
                <a:latin typeface="Arial Narrow" pitchFamily="34" charset="0"/>
                <a:ea typeface="+mn-ea"/>
              </a:defRPr>
            </a:lvl1pPr>
          </a:lstStyle>
          <a:p>
            <a:pPr>
              <a:defRPr/>
            </a:pPr>
            <a:endParaRPr lang="fr-FR" dirty="0">
              <a:solidFill>
                <a:srgbClr val="1F497D"/>
              </a:solidFill>
            </a:endParaRPr>
          </a:p>
        </p:txBody>
      </p:sp>
      <p:sp>
        <p:nvSpPr>
          <p:cNvPr id="7" name="Espace réservé du numéro de diapositive 5"/>
          <p:cNvSpPr>
            <a:spLocks noGrp="1"/>
          </p:cNvSpPr>
          <p:nvPr>
            <p:ph type="sldNum" sz="quarter" idx="12"/>
          </p:nvPr>
        </p:nvSpPr>
        <p:spPr>
          <a:xfrm>
            <a:off x="9318969"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3A33E01F-A29A-4D7F-91E1-07E2A6A0D9C0}" type="slidenum">
              <a:rPr lang="fr-FR" altLang="fr-FR" sz="2560">
                <a:solidFill>
                  <a:prstClr val="black"/>
                </a:solidFill>
                <a:latin typeface="Verdana" panose="020B0604030504040204" pitchFamily="34" charset="0"/>
                <a:ea typeface="+mn-ea"/>
              </a:rPr>
              <a:pPr eaLnBrk="0" hangingPunct="0"/>
              <a:t>‹N°›</a:t>
            </a:fld>
            <a:endParaRPr lang="fr-FR" altLang="fr-FR" sz="2560" dirty="0">
              <a:solidFill>
                <a:prstClr val="black"/>
              </a:solidFill>
              <a:latin typeface="Verdana" panose="020B0604030504040204" pitchFamily="34" charset="0"/>
              <a:ea typeface="+mn-ea"/>
            </a:endParaRPr>
          </a:p>
        </p:txBody>
      </p:sp>
    </p:spTree>
    <p:extLst>
      <p:ext uri="{BB962C8B-B14F-4D97-AF65-F5344CB8AC3E}">
        <p14:creationId xmlns:p14="http://schemas.microsoft.com/office/powerpoint/2010/main" val="6089348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0_Titre et contenu">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85" y="8259382"/>
            <a:ext cx="1040709" cy="129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650161"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CA879E66-A84F-4BCB-9D43-05C6D6FC0DE4}" type="datetime1">
              <a:rPr lang="fr-FR" altLang="fr-FR" sz="2560">
                <a:solidFill>
                  <a:prstClr val="black"/>
                </a:solidFill>
                <a:latin typeface="Verdana" panose="020B0604030504040204" pitchFamily="34" charset="0"/>
                <a:ea typeface="+mn-ea"/>
              </a:rPr>
              <a:pPr eaLnBrk="0" hangingPunct="0"/>
              <a:t>04/02/2022</a:t>
            </a:fld>
            <a:endParaRPr lang="fr-FR" altLang="fr-FR" sz="2560" dirty="0">
              <a:solidFill>
                <a:prstClr val="black"/>
              </a:solidFill>
              <a:latin typeface="Verdana" panose="020B0604030504040204" pitchFamily="34" charset="0"/>
              <a:ea typeface="+mn-ea"/>
            </a:endParaRPr>
          </a:p>
        </p:txBody>
      </p:sp>
      <p:sp>
        <p:nvSpPr>
          <p:cNvPr id="6" name="Espace réservé du pied de page 4"/>
          <p:cNvSpPr>
            <a:spLocks noGrp="1"/>
          </p:cNvSpPr>
          <p:nvPr>
            <p:ph type="ftr" sz="quarter" idx="11"/>
          </p:nvPr>
        </p:nvSpPr>
        <p:spPr/>
        <p:txBody>
          <a:bodyPr/>
          <a:lstStyle>
            <a:lvl1pPr>
              <a:defRPr>
                <a:latin typeface="Arial Narrow" pitchFamily="34" charset="0"/>
                <a:ea typeface="+mn-ea"/>
              </a:defRPr>
            </a:lvl1pPr>
          </a:lstStyle>
          <a:p>
            <a:pPr>
              <a:defRPr/>
            </a:pPr>
            <a:endParaRPr lang="fr-FR" dirty="0">
              <a:solidFill>
                <a:srgbClr val="1F497D"/>
              </a:solidFill>
            </a:endParaRPr>
          </a:p>
        </p:txBody>
      </p:sp>
      <p:sp>
        <p:nvSpPr>
          <p:cNvPr id="7" name="Espace réservé du numéro de diapositive 5"/>
          <p:cNvSpPr>
            <a:spLocks noGrp="1"/>
          </p:cNvSpPr>
          <p:nvPr>
            <p:ph type="sldNum" sz="quarter" idx="12"/>
          </p:nvPr>
        </p:nvSpPr>
        <p:spPr>
          <a:xfrm>
            <a:off x="9318969" y="9043086"/>
            <a:ext cx="3034083" cy="519458"/>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B3755EF-9108-495C-A982-D694E4D5DF8A}" type="slidenum">
              <a:rPr lang="fr-FR" altLang="fr-FR" sz="2560">
                <a:solidFill>
                  <a:prstClr val="black"/>
                </a:solidFill>
                <a:latin typeface="Verdana" panose="020B0604030504040204" pitchFamily="34" charset="0"/>
                <a:ea typeface="+mn-ea"/>
              </a:rPr>
              <a:pPr eaLnBrk="0" hangingPunct="0"/>
              <a:t>‹N°›</a:t>
            </a:fld>
            <a:endParaRPr lang="fr-FR" altLang="fr-FR" sz="2560" dirty="0">
              <a:solidFill>
                <a:prstClr val="black"/>
              </a:solidFill>
              <a:latin typeface="Verdana" panose="020B0604030504040204" pitchFamily="34" charset="0"/>
              <a:ea typeface="+mn-ea"/>
            </a:endParaRPr>
          </a:p>
        </p:txBody>
      </p:sp>
    </p:spTree>
    <p:extLst>
      <p:ext uri="{BB962C8B-B14F-4D97-AF65-F5344CB8AC3E}">
        <p14:creationId xmlns:p14="http://schemas.microsoft.com/office/powerpoint/2010/main" val="2075891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pied de page 4"/>
          <p:cNvSpPr>
            <a:spLocks noGrp="1"/>
          </p:cNvSpPr>
          <p:nvPr>
            <p:ph type="ftr" sz="quarter" idx="3"/>
          </p:nvPr>
        </p:nvSpPr>
        <p:spPr>
          <a:xfrm>
            <a:off x="4043187" y="8966296"/>
            <a:ext cx="5120015" cy="519458"/>
          </a:xfrm>
          <a:prstGeom prst="rect">
            <a:avLst/>
          </a:prstGeom>
        </p:spPr>
        <p:txBody>
          <a:bodyPr/>
          <a:lstStyle>
            <a:lvl1pPr>
              <a:defRPr sz="1991" b="1">
                <a:solidFill>
                  <a:schemeClr val="tx2"/>
                </a:solidFill>
                <a:latin typeface="Arial Narrow" pitchFamily="34" charset="0"/>
              </a:defRPr>
            </a:lvl1pPr>
          </a:lstStyle>
          <a:p>
            <a:pPr eaLnBrk="0" hangingPunct="0">
              <a:defRPr/>
            </a:pPr>
            <a:r>
              <a:rPr lang="fr-FR" dirty="0">
                <a:solidFill>
                  <a:srgbClr val="1F497D"/>
                </a:solidFill>
                <a:ea typeface="+mn-ea"/>
              </a:rPr>
              <a:t>9</a:t>
            </a:r>
            <a:r>
              <a:rPr lang="fr-FR" baseline="30000" dirty="0">
                <a:solidFill>
                  <a:srgbClr val="1F497D"/>
                </a:solidFill>
                <a:ea typeface="+mn-ea"/>
              </a:rPr>
              <a:t>ème</a:t>
            </a:r>
            <a:r>
              <a:rPr lang="fr-FR" dirty="0">
                <a:solidFill>
                  <a:srgbClr val="1F497D"/>
                </a:solidFill>
                <a:ea typeface="+mn-ea"/>
              </a:rPr>
              <a:t> Edition du salon indépendant de l’ARC</a:t>
            </a:r>
            <a:endParaRPr lang="fr-FR" b="0" dirty="0">
              <a:solidFill>
                <a:prstClr val="black"/>
              </a:solidFill>
              <a:ea typeface="+mn-ea"/>
            </a:endParaRPr>
          </a:p>
        </p:txBody>
      </p:sp>
      <p:sp>
        <p:nvSpPr>
          <p:cNvPr id="1027" name="Espace réservé du titre 1"/>
          <p:cNvSpPr>
            <a:spLocks noGrp="1"/>
          </p:cNvSpPr>
          <p:nvPr>
            <p:ph type="title"/>
          </p:nvPr>
        </p:nvSpPr>
        <p:spPr bwMode="auto">
          <a:xfrm>
            <a:off x="650161" y="390723"/>
            <a:ext cx="11702892" cy="162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8" name="Espace réservé du texte 2"/>
          <p:cNvSpPr>
            <a:spLocks noGrp="1"/>
          </p:cNvSpPr>
          <p:nvPr>
            <p:ph type="body" idx="1"/>
          </p:nvPr>
        </p:nvSpPr>
        <p:spPr bwMode="auto">
          <a:xfrm>
            <a:off x="650161" y="2276581"/>
            <a:ext cx="11702892" cy="643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029" name="Image 1"/>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53511" y="8329395"/>
            <a:ext cx="1386106" cy="12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2"/>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258165" y="8006429"/>
            <a:ext cx="1447058" cy="148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410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8" r:id="rId12"/>
    <p:sldLayoutId id="2147483729" r:id="rId13"/>
    <p:sldLayoutId id="2147483730" r:id="rId14"/>
    <p:sldLayoutId id="2147483744" r:id="rId15"/>
    <p:sldLayoutId id="2147483745" r:id="rId16"/>
    <p:sldLayoutId id="2147483746" r:id="rId17"/>
    <p:sldLayoutId id="2147483747" r:id="rId18"/>
  </p:sldLayoutIdLst>
  <p:timing>
    <p:tnLst>
      <p:par>
        <p:cTn id="1" dur="indefinite" restart="never" nodeType="tmRoot"/>
      </p:par>
    </p:tnLst>
  </p:timing>
  <p:hf hdr="0" ftr="0" dt="0"/>
  <p:txStyles>
    <p:titleStyle>
      <a:lvl1pPr algn="ctr" rtl="0" eaLnBrk="0" fontAlgn="base" hangingPunct="0">
        <a:spcBef>
          <a:spcPct val="0"/>
        </a:spcBef>
        <a:spcAft>
          <a:spcPct val="0"/>
        </a:spcAft>
        <a:defRPr sz="6257" kern="1200">
          <a:solidFill>
            <a:schemeClr val="tx1"/>
          </a:solidFill>
          <a:latin typeface="+mj-lt"/>
          <a:ea typeface="+mj-ea"/>
          <a:cs typeface="+mj-cs"/>
        </a:defRPr>
      </a:lvl1pPr>
      <a:lvl2pPr algn="ctr" rtl="0" eaLnBrk="0" fontAlgn="base" hangingPunct="0">
        <a:spcBef>
          <a:spcPct val="0"/>
        </a:spcBef>
        <a:spcAft>
          <a:spcPct val="0"/>
        </a:spcAft>
        <a:defRPr sz="6257">
          <a:solidFill>
            <a:schemeClr val="tx1"/>
          </a:solidFill>
          <a:latin typeface="Calibri" pitchFamily="34" charset="0"/>
        </a:defRPr>
      </a:lvl2pPr>
      <a:lvl3pPr algn="ctr" rtl="0" eaLnBrk="0" fontAlgn="base" hangingPunct="0">
        <a:spcBef>
          <a:spcPct val="0"/>
        </a:spcBef>
        <a:spcAft>
          <a:spcPct val="0"/>
        </a:spcAft>
        <a:defRPr sz="6257">
          <a:solidFill>
            <a:schemeClr val="tx1"/>
          </a:solidFill>
          <a:latin typeface="Calibri" pitchFamily="34" charset="0"/>
        </a:defRPr>
      </a:lvl3pPr>
      <a:lvl4pPr algn="ctr" rtl="0" eaLnBrk="0" fontAlgn="base" hangingPunct="0">
        <a:spcBef>
          <a:spcPct val="0"/>
        </a:spcBef>
        <a:spcAft>
          <a:spcPct val="0"/>
        </a:spcAft>
        <a:defRPr sz="6257">
          <a:solidFill>
            <a:schemeClr val="tx1"/>
          </a:solidFill>
          <a:latin typeface="Calibri" pitchFamily="34" charset="0"/>
        </a:defRPr>
      </a:lvl4pPr>
      <a:lvl5pPr algn="ctr" rtl="0" eaLnBrk="0" fontAlgn="base" hangingPunct="0">
        <a:spcBef>
          <a:spcPct val="0"/>
        </a:spcBef>
        <a:spcAft>
          <a:spcPct val="0"/>
        </a:spcAft>
        <a:defRPr sz="6257">
          <a:solidFill>
            <a:schemeClr val="tx1"/>
          </a:solidFill>
          <a:latin typeface="Calibri" pitchFamily="34" charset="0"/>
        </a:defRPr>
      </a:lvl5pPr>
      <a:lvl6pPr marL="650138" algn="ctr" rtl="0" fontAlgn="base">
        <a:spcBef>
          <a:spcPct val="0"/>
        </a:spcBef>
        <a:spcAft>
          <a:spcPct val="0"/>
        </a:spcAft>
        <a:defRPr sz="6257">
          <a:solidFill>
            <a:schemeClr val="tx1"/>
          </a:solidFill>
          <a:latin typeface="Calibri" pitchFamily="34" charset="0"/>
        </a:defRPr>
      </a:lvl6pPr>
      <a:lvl7pPr marL="1300277" algn="ctr" rtl="0" fontAlgn="base">
        <a:spcBef>
          <a:spcPct val="0"/>
        </a:spcBef>
        <a:spcAft>
          <a:spcPct val="0"/>
        </a:spcAft>
        <a:defRPr sz="6257">
          <a:solidFill>
            <a:schemeClr val="tx1"/>
          </a:solidFill>
          <a:latin typeface="Calibri" pitchFamily="34" charset="0"/>
        </a:defRPr>
      </a:lvl7pPr>
      <a:lvl8pPr marL="1950415" algn="ctr" rtl="0" fontAlgn="base">
        <a:spcBef>
          <a:spcPct val="0"/>
        </a:spcBef>
        <a:spcAft>
          <a:spcPct val="0"/>
        </a:spcAft>
        <a:defRPr sz="6257">
          <a:solidFill>
            <a:schemeClr val="tx1"/>
          </a:solidFill>
          <a:latin typeface="Calibri" pitchFamily="34" charset="0"/>
        </a:defRPr>
      </a:lvl8pPr>
      <a:lvl9pPr marL="2600554" algn="ctr" rtl="0" fontAlgn="base">
        <a:spcBef>
          <a:spcPct val="0"/>
        </a:spcBef>
        <a:spcAft>
          <a:spcPct val="0"/>
        </a:spcAft>
        <a:defRPr sz="6257">
          <a:solidFill>
            <a:schemeClr val="tx1"/>
          </a:solidFill>
          <a:latin typeface="Calibri" pitchFamily="34" charset="0"/>
        </a:defRPr>
      </a:lvl9pPr>
    </p:titleStyle>
    <p:bodyStyle>
      <a:lvl1pPr marL="487604" indent="-487604" algn="l" rtl="0" eaLnBrk="0" fontAlgn="base" hangingPunct="0">
        <a:spcBef>
          <a:spcPct val="20000"/>
        </a:spcBef>
        <a:spcAft>
          <a:spcPct val="0"/>
        </a:spcAft>
        <a:buFont typeface="Arial" panose="020B0604020202020204" pitchFamily="34" charset="0"/>
        <a:buChar char="•"/>
        <a:defRPr sz="4550" kern="1200">
          <a:solidFill>
            <a:schemeClr val="tx1"/>
          </a:solidFill>
          <a:latin typeface="+mn-lt"/>
          <a:ea typeface="+mn-ea"/>
          <a:cs typeface="+mn-cs"/>
        </a:defRPr>
      </a:lvl1pPr>
      <a:lvl2pPr marL="1056475" indent="-406337" algn="l" rtl="0" eaLnBrk="0" fontAlgn="base" hangingPunct="0">
        <a:spcBef>
          <a:spcPct val="20000"/>
        </a:spcBef>
        <a:spcAft>
          <a:spcPct val="0"/>
        </a:spcAft>
        <a:buFont typeface="Arial" panose="020B0604020202020204" pitchFamily="34" charset="0"/>
        <a:buChar char="–"/>
        <a:defRPr sz="3982" kern="1200">
          <a:solidFill>
            <a:schemeClr val="tx1"/>
          </a:solidFill>
          <a:latin typeface="+mn-lt"/>
          <a:ea typeface="+mn-ea"/>
          <a:cs typeface="+mn-cs"/>
        </a:defRPr>
      </a:lvl2pPr>
      <a:lvl3pPr marL="1625346" indent="-325069"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3pPr>
      <a:lvl4pPr marL="2275484" indent="-325069" algn="l"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mn-ea"/>
          <a:cs typeface="+mn-cs"/>
        </a:defRPr>
      </a:lvl4pPr>
      <a:lvl5pPr marL="2925623" indent="-325069" algn="l"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mn-ea"/>
          <a:cs typeface="+mn-cs"/>
        </a:defRPr>
      </a:lvl5pPr>
      <a:lvl6pPr marL="3575761"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5900"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038"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176"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fr-FR"/>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ritage-succession.com/article-droit-du-patrimoine-proteger-son-patrimoine-face-aux-creanciers-lors-dune-succession.html" TargetMode="External"/><Relationship Id="rId2" Type="http://schemas.openxmlformats.org/officeDocument/2006/relationships/hyperlink" Target="https://www.heritage-succession.com/article-loption-successorale-accepter-ou-renoncer-a-la-succession-telle-est-la-question.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heritage-succession.com/article-les-possibilites-dechapper-aux-dettes-successorale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96&amp;idArticle=LEGIARTI000039347602&amp;dateTexte=&amp;categorieLien=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egifrance.gouv.fr/affichCodeArticle.do?cidTexte=LEGITEXT000006074096&amp;idArticle=LEGIARTI000006825823&amp;dateTexte=&amp;categorieLien=ci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legifrance.gouv.fr/affichCodeArticle.do?idArticle=LEGIARTI000025938913&amp;cidTexte=LEGITEXT000025024948&amp;dateTexte=20120601&amp;oldAction=rechCodeArticl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1501241" y="2713444"/>
            <a:ext cx="9032814" cy="4113169"/>
          </a:xfrm>
          <a:solidFill>
            <a:schemeClr val="tx2">
              <a:lumMod val="40000"/>
              <a:lumOff val="60000"/>
            </a:schemeClr>
          </a:solidFill>
          <a:ln>
            <a:solidFill>
              <a:schemeClr val="tx1"/>
            </a:solidFill>
          </a:ln>
        </p:spPr>
        <p:txBody>
          <a:bodyPr rtlCol="0">
            <a:normAutofit/>
          </a:bodyPr>
          <a:lstStyle/>
          <a:p>
            <a:pPr eaLnBrk="1" fontAlgn="auto" hangingPunct="1">
              <a:spcAft>
                <a:spcPts val="0"/>
              </a:spcAft>
              <a:defRPr/>
            </a:pPr>
            <a:r>
              <a:rPr lang="fr-FR" sz="3200" b="1" dirty="0" smtClean="0">
                <a:latin typeface="+mn-lt"/>
                <a:cs typeface="Arial" charset="0"/>
              </a:rPr>
              <a:t>LE RECOUVREMENT DES IMPAYES DE CHARGES </a:t>
            </a:r>
            <a:r>
              <a:rPr lang="fr-FR" sz="3200" b="1" dirty="0">
                <a:latin typeface="+mn-lt"/>
                <a:cs typeface="Arial" charset="0"/>
              </a:rPr>
              <a:t/>
            </a:r>
            <a:br>
              <a:rPr lang="fr-FR" sz="3200" b="1" dirty="0">
                <a:latin typeface="+mn-lt"/>
                <a:cs typeface="Arial" charset="0"/>
              </a:rPr>
            </a:br>
            <a:endParaRPr lang="fr-FR" sz="3200" b="1" dirty="0">
              <a:latin typeface="+mn-lt"/>
              <a:cs typeface="Vrinda" panose="020B0502040204020203" pitchFamily="34" charset="0"/>
            </a:endParaRPr>
          </a:p>
        </p:txBody>
      </p:sp>
      <p:pic>
        <p:nvPicPr>
          <p:cNvPr id="7" name="Picture 29" desc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82" y="3011435"/>
            <a:ext cx="954924" cy="17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65102" y="7974731"/>
            <a:ext cx="8784976" cy="830997"/>
          </a:xfrm>
          <a:prstGeom prst="rect">
            <a:avLst/>
          </a:prstGeom>
        </p:spPr>
        <p:txBody>
          <a:bodyPr wrap="square">
            <a:spAutoFit/>
          </a:bodyPr>
          <a:lstStyle/>
          <a:p>
            <a:pPr algn="ctr"/>
            <a:r>
              <a:rPr lang="fr-FR" altLang="fr-FR" b="1" dirty="0">
                <a:solidFill>
                  <a:srgbClr val="000000"/>
                </a:solidFill>
                <a:ea typeface="Verdana" panose="020B0604030504040204" pitchFamily="34" charset="0"/>
                <a:cs typeface="Verdana" panose="020B0604030504040204" pitchFamily="34" charset="0"/>
              </a:rPr>
              <a:t>l’Association des Responsables de </a:t>
            </a:r>
            <a:r>
              <a:rPr lang="fr-FR" altLang="fr-FR" b="1" dirty="0" smtClean="0">
                <a:solidFill>
                  <a:srgbClr val="000000"/>
                </a:solidFill>
                <a:ea typeface="Verdana" panose="020B0604030504040204" pitchFamily="34" charset="0"/>
                <a:cs typeface="Verdana" panose="020B0604030504040204" pitchFamily="34" charset="0"/>
              </a:rPr>
              <a:t>Copropriété</a:t>
            </a:r>
          </a:p>
          <a:p>
            <a:pPr algn="ctr"/>
            <a:r>
              <a:rPr lang="fr-CA" b="1" dirty="0" smtClean="0">
                <a:solidFill>
                  <a:srgbClr val="000000"/>
                </a:solidFill>
                <a:ea typeface="Verdana" panose="020B0604030504040204" pitchFamily="34" charset="0"/>
              </a:rPr>
              <a:t>Emmanuel Jauneau </a:t>
            </a:r>
          </a:p>
        </p:txBody>
      </p:sp>
    </p:spTree>
    <p:extLst>
      <p:ext uri="{BB962C8B-B14F-4D97-AF65-F5344CB8AC3E}">
        <p14:creationId xmlns:p14="http://schemas.microsoft.com/office/powerpoint/2010/main" val="125370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Attention au frais imputable au débiteur !!!!</a:t>
            </a:r>
            <a:endParaRPr lang="fr-FR" dirty="0"/>
          </a:p>
        </p:txBody>
      </p:sp>
      <p:sp>
        <p:nvSpPr>
          <p:cNvPr id="3" name="Espace réservé du contenu 2"/>
          <p:cNvSpPr>
            <a:spLocks noGrp="1"/>
          </p:cNvSpPr>
          <p:nvPr>
            <p:ph idx="1"/>
          </p:nvPr>
        </p:nvSpPr>
        <p:spPr>
          <a:xfrm>
            <a:off x="650161" y="2358107"/>
            <a:ext cx="11702892" cy="6799061"/>
          </a:xfrm>
        </p:spPr>
        <p:txBody>
          <a:bodyPr/>
          <a:lstStyle/>
          <a:p>
            <a:pPr marL="0" indent="0" algn="ctr">
              <a:buNone/>
            </a:pPr>
            <a:r>
              <a:rPr lang="fr-FR" altLang="fr-FR" sz="3200" dirty="0" smtClean="0">
                <a:latin typeface="Verdana" panose="020B0604030504040204" pitchFamily="34" charset="0"/>
                <a:ea typeface="Verdana" panose="020B0604030504040204" pitchFamily="34" charset="0"/>
                <a:cs typeface="Verdana" panose="020B0604030504040204" pitchFamily="34" charset="0"/>
              </a:rPr>
              <a:t>Quels sont les </a:t>
            </a:r>
            <a:r>
              <a:rPr lang="fr-FR" altLang="fr-FR" sz="3200" dirty="0">
                <a:latin typeface="Verdana" panose="020B0604030504040204" pitchFamily="34" charset="0"/>
                <a:ea typeface="Verdana" panose="020B0604030504040204" pitchFamily="34" charset="0"/>
                <a:cs typeface="Verdana" panose="020B0604030504040204" pitchFamily="34" charset="0"/>
              </a:rPr>
              <a:t>frais imputables au copropriétaire débiteur en matière de recouvrement ?</a:t>
            </a:r>
            <a:endParaRPr lang="fr-FR" altLang="fr-FR" sz="3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sz="2800" b="0" dirty="0" smtClean="0">
                <a:latin typeface="Verdana" panose="020B0604030504040204" pitchFamily="34" charset="0"/>
                <a:ea typeface="Verdana" panose="020B0604030504040204" pitchFamily="34" charset="0"/>
                <a:cs typeface="Verdana" panose="020B0604030504040204" pitchFamily="34" charset="0"/>
              </a:rPr>
              <a:t>Dit «  frais nécessaires au recouvrement d’une créance justifiée de  la copropriét</a:t>
            </a:r>
            <a:r>
              <a:rPr lang="fr-FR" sz="2800" b="0" dirty="0">
                <a:latin typeface="Verdana" panose="020B0604030504040204" pitchFamily="34" charset="0"/>
                <a:ea typeface="Verdana" panose="020B0604030504040204" pitchFamily="34" charset="0"/>
                <a:cs typeface="Verdana" panose="020B0604030504040204" pitchFamily="34" charset="0"/>
              </a:rPr>
              <a:t>é</a:t>
            </a:r>
            <a:r>
              <a:rPr lang="fr-FR" sz="2800" b="0" dirty="0" smtClean="0">
                <a:latin typeface="Verdana" panose="020B0604030504040204" pitchFamily="34" charset="0"/>
                <a:ea typeface="Verdana" panose="020B0604030504040204" pitchFamily="34" charset="0"/>
                <a:cs typeface="Verdana" panose="020B0604030504040204" pitchFamily="34" charset="0"/>
              </a:rPr>
              <a:t> » </a:t>
            </a:r>
          </a:p>
          <a:p>
            <a:pPr marL="0" indent="0" algn="ctr">
              <a:buNone/>
            </a:pPr>
            <a:endParaRPr lang="fr-FR" sz="3200" b="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fr-FR" sz="3200" b="0" dirty="0" smtClean="0">
                <a:solidFill>
                  <a:srgbClr val="003E8A"/>
                </a:solidFill>
                <a:latin typeface="Verdana" panose="020B0604030504040204" pitchFamily="34" charset="0"/>
                <a:ea typeface="Verdana" panose="020B0604030504040204" pitchFamily="34" charset="0"/>
                <a:cs typeface="Verdana" panose="020B0604030504040204" pitchFamily="34" charset="0"/>
              </a:rPr>
              <a:t>Ce que dit « l’article 10-1 de la loi 10 juillet 1965 »</a:t>
            </a:r>
          </a:p>
          <a:p>
            <a:pPr marL="0" indent="0" algn="just" eaLnBrk="1" fontAlgn="auto" hangingPunct="1">
              <a:spcAft>
                <a:spcPts val="0"/>
              </a:spcAft>
              <a:buClr>
                <a:schemeClr val="accent1">
                  <a:lumMod val="75000"/>
                </a:schemeClr>
              </a:buClr>
              <a:buNone/>
              <a:defRPr/>
            </a:pPr>
            <a:endParaRPr lang="fr-FR" sz="1600" dirty="0">
              <a:latin typeface="Verdana" panose="020B0604030504040204" pitchFamily="34" charset="0"/>
              <a:ea typeface="Verdana" panose="020B0604030504040204" pitchFamily="34" charset="0"/>
              <a:cs typeface="Verdana" panose="020B0604030504040204" pitchFamily="34" charset="0"/>
            </a:endParaRPr>
          </a:p>
          <a:p>
            <a:pPr marL="0" indent="0" algn="just" eaLnBrk="1" fontAlgn="auto" hangingPunct="1">
              <a:spcAft>
                <a:spcPts val="0"/>
              </a:spcAft>
              <a:buClr>
                <a:schemeClr val="accent1">
                  <a:lumMod val="75000"/>
                </a:schemeClr>
              </a:buClr>
              <a:buNone/>
              <a:defRPr/>
            </a:pPr>
            <a:r>
              <a:rPr lang="fr-FR" sz="1600" dirty="0">
                <a:latin typeface="Verdana" panose="020B0604030504040204" pitchFamily="34" charset="0"/>
                <a:ea typeface="Verdana" panose="020B0604030504040204" pitchFamily="34" charset="0"/>
                <a:cs typeface="Verdana" panose="020B0604030504040204" pitchFamily="34" charset="0"/>
              </a:rPr>
              <a:t>Par dérogation aux dispositions du deuxième alinéa de l'article 10, sont imputables au seul copropriétaire concerné :</a:t>
            </a:r>
          </a:p>
          <a:p>
            <a:pPr marL="0" indent="0" algn="just" eaLnBrk="1" fontAlgn="auto" hangingPunct="1">
              <a:spcAft>
                <a:spcPts val="0"/>
              </a:spcAft>
              <a:buClr>
                <a:schemeClr val="accent1">
                  <a:lumMod val="75000"/>
                </a:schemeClr>
              </a:buClr>
              <a:buNone/>
              <a:defRPr/>
            </a:pPr>
            <a:r>
              <a:rPr lang="fr-FR"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1600"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Les </a:t>
            </a:r>
            <a:r>
              <a:rPr lang="fr-FR" sz="1600" i="1" dirty="0">
                <a:solidFill>
                  <a:srgbClr val="FF0000"/>
                </a:solidFill>
                <a:latin typeface="Verdana" panose="020B0604030504040204" pitchFamily="34" charset="0"/>
                <a:ea typeface="Verdana" panose="020B0604030504040204" pitchFamily="34" charset="0"/>
                <a:cs typeface="Verdana" panose="020B0604030504040204" pitchFamily="34" charset="0"/>
              </a:rPr>
              <a:t>frais nécessaires exposés par le syndicat, notamment les frais de mise en demeure, de relance et de prise d'hypothèque </a:t>
            </a:r>
            <a:r>
              <a:rPr lang="fr-FR" sz="1600" i="1" u="sng" dirty="0">
                <a:solidFill>
                  <a:srgbClr val="FF0000"/>
                </a:solidFill>
                <a:latin typeface="Verdana" panose="020B0604030504040204" pitchFamily="34" charset="0"/>
                <a:ea typeface="Verdana" panose="020B0604030504040204" pitchFamily="34" charset="0"/>
                <a:cs typeface="Verdana" panose="020B0604030504040204" pitchFamily="34" charset="0"/>
              </a:rPr>
              <a:t>à compter de la mise en demeure</a:t>
            </a:r>
            <a:r>
              <a:rPr lang="fr-FR" sz="1600" i="1" dirty="0">
                <a:solidFill>
                  <a:srgbClr val="FF0000"/>
                </a:solidFill>
                <a:latin typeface="Verdana" panose="020B0604030504040204" pitchFamily="34" charset="0"/>
                <a:ea typeface="Verdana" panose="020B0604030504040204" pitchFamily="34" charset="0"/>
                <a:cs typeface="Verdana" panose="020B0604030504040204" pitchFamily="34" charset="0"/>
              </a:rPr>
              <a:t>, pour le recouvrement d'une créance justifiée à l'encontre d'un copropriétaire ainsi que les droits et émoluments des actes des huissiers de justice et le droit de recouvrement ou d'encaissement à la charge du débiteur </a:t>
            </a:r>
            <a:r>
              <a:rPr lang="fr-FR" sz="1600"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fr-FR" sz="1600"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3200" b="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Image 3"/>
          <p:cNvPicPr>
            <a:picLocks noChangeAspect="1"/>
          </p:cNvPicPr>
          <p:nvPr/>
        </p:nvPicPr>
        <p:blipFill>
          <a:blip r:embed="rId2"/>
          <a:stretch>
            <a:fillRect/>
          </a:stretch>
        </p:blipFill>
        <p:spPr>
          <a:xfrm>
            <a:off x="164902" y="4086299"/>
            <a:ext cx="1187437" cy="1187437"/>
          </a:xfrm>
          <a:prstGeom prst="rect">
            <a:avLst/>
          </a:prstGeom>
        </p:spPr>
      </p:pic>
    </p:spTree>
    <p:extLst>
      <p:ext uri="{BB962C8B-B14F-4D97-AF65-F5344CB8AC3E}">
        <p14:creationId xmlns:p14="http://schemas.microsoft.com/office/powerpoint/2010/main" val="241819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943" y="205526"/>
            <a:ext cx="11702892" cy="1626129"/>
          </a:xfrm>
        </p:spPr>
        <p:txBody>
          <a:bodyPr/>
          <a:lstStyle/>
          <a:p>
            <a:r>
              <a:rPr lang="fr-FR" dirty="0" smtClean="0"/>
              <a:t>Facturation « Contrat type syndic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88982868"/>
              </p:ext>
            </p:extLst>
          </p:nvPr>
        </p:nvGraphicFramePr>
        <p:xfrm>
          <a:off x="524943" y="2790155"/>
          <a:ext cx="11702892" cy="4320480"/>
        </p:xfrm>
        <a:graphic>
          <a:graphicData uri="http://schemas.openxmlformats.org/drawingml/2006/table">
            <a:tbl>
              <a:tblPr/>
              <a:tblGrid>
                <a:gridCol w="3233664"/>
                <a:gridCol w="6954898"/>
                <a:gridCol w="1514330"/>
              </a:tblGrid>
              <a:tr h="842865">
                <a:tc>
                  <a:txBody>
                    <a:bodyPr/>
                    <a:lstStyle/>
                    <a:p>
                      <a:pPr algn="ctr"/>
                      <a:r>
                        <a:rPr lang="fr-FR" sz="1600" dirty="0">
                          <a:solidFill>
                            <a:srgbClr val="FFFFFF"/>
                          </a:solidFill>
                          <a:effectLst/>
                        </a:rPr>
                        <a:t/>
                      </a:r>
                      <a:br>
                        <a:rPr lang="fr-FR" sz="1600" dirty="0">
                          <a:solidFill>
                            <a:srgbClr val="FFFFFF"/>
                          </a:solidFill>
                          <a:effectLst/>
                        </a:rPr>
                      </a:br>
                      <a:r>
                        <a:rPr lang="fr-FR" sz="1600" dirty="0">
                          <a:solidFill>
                            <a:srgbClr val="FFFFFF"/>
                          </a:solidFill>
                          <a:effectLst/>
                        </a:rPr>
                        <a:t>PRESTATIONS</a:t>
                      </a:r>
                    </a:p>
                  </a:txBody>
                  <a:tcPr marL="25780" marR="25780" marT="25780" marB="25780" anchor="ctr">
                    <a:lnL w="9525" cap="flat" cmpd="sng" algn="ctr">
                      <a:solidFill>
                        <a:srgbClr val="0909B0"/>
                      </a:solidFill>
                      <a:prstDash val="solid"/>
                      <a:round/>
                      <a:headEnd type="none" w="med" len="med"/>
                      <a:tailEnd type="none" w="med" len="med"/>
                    </a:lnL>
                    <a:lnR w="9525" cap="flat" cmpd="sng" algn="ctr">
                      <a:solidFill>
                        <a:srgbClr val="0909B0"/>
                      </a:solidFill>
                      <a:prstDash val="solid"/>
                      <a:round/>
                      <a:headEnd type="none" w="med" len="med"/>
                      <a:tailEnd type="none" w="med" len="med"/>
                    </a:lnR>
                    <a:lnT w="9525" cap="flat" cmpd="sng" algn="ctr">
                      <a:solidFill>
                        <a:srgbClr val="0909B0"/>
                      </a:solidFill>
                      <a:prstDash val="solid"/>
                      <a:round/>
                      <a:headEnd type="none" w="med" len="med"/>
                      <a:tailEnd type="none" w="med" len="med"/>
                    </a:lnT>
                    <a:lnB w="9525" cap="flat" cmpd="sng" algn="ctr">
                      <a:solidFill>
                        <a:srgbClr val="0909B0"/>
                      </a:solidFill>
                      <a:prstDash val="solid"/>
                      <a:round/>
                      <a:headEnd type="none" w="med" len="med"/>
                      <a:tailEnd type="none" w="med" len="med"/>
                    </a:lnB>
                    <a:solidFill>
                      <a:srgbClr val="336699"/>
                    </a:solidFill>
                  </a:tcPr>
                </a:tc>
                <a:tc>
                  <a:txBody>
                    <a:bodyPr/>
                    <a:lstStyle/>
                    <a:p>
                      <a:pPr algn="ctr"/>
                      <a:r>
                        <a:rPr lang="fr-FR" sz="1600" dirty="0">
                          <a:solidFill>
                            <a:srgbClr val="FFFFFF"/>
                          </a:solidFill>
                          <a:effectLst/>
                        </a:rPr>
                        <a:t/>
                      </a:r>
                      <a:br>
                        <a:rPr lang="fr-FR" sz="1600" dirty="0">
                          <a:solidFill>
                            <a:srgbClr val="FFFFFF"/>
                          </a:solidFill>
                          <a:effectLst/>
                        </a:rPr>
                      </a:br>
                      <a:r>
                        <a:rPr lang="fr-FR" sz="1600" dirty="0">
                          <a:solidFill>
                            <a:srgbClr val="FFFFFF"/>
                          </a:solidFill>
                          <a:effectLst/>
                        </a:rPr>
                        <a:t>DÉTAILS</a:t>
                      </a:r>
                    </a:p>
                  </a:txBody>
                  <a:tcPr marL="25780" marR="25780" marT="25780" marB="25780" anchor="ctr">
                    <a:lnL w="9525" cap="flat" cmpd="sng" algn="ctr">
                      <a:solidFill>
                        <a:srgbClr val="0909B0"/>
                      </a:solidFill>
                      <a:prstDash val="solid"/>
                      <a:round/>
                      <a:headEnd type="none" w="med" len="med"/>
                      <a:tailEnd type="none" w="med" len="med"/>
                    </a:lnL>
                    <a:lnR w="9525" cap="flat" cmpd="sng" algn="ctr">
                      <a:solidFill>
                        <a:srgbClr val="0909B0"/>
                      </a:solidFill>
                      <a:prstDash val="solid"/>
                      <a:round/>
                      <a:headEnd type="none" w="med" len="med"/>
                      <a:tailEnd type="none" w="med" len="med"/>
                    </a:lnR>
                    <a:lnT w="9525" cap="flat" cmpd="sng" algn="ctr">
                      <a:solidFill>
                        <a:srgbClr val="0909B0"/>
                      </a:solidFill>
                      <a:prstDash val="solid"/>
                      <a:round/>
                      <a:headEnd type="none" w="med" len="med"/>
                      <a:tailEnd type="none" w="med" len="med"/>
                    </a:lnT>
                    <a:lnB w="9525" cap="flat" cmpd="sng" algn="ctr">
                      <a:solidFill>
                        <a:srgbClr val="0909B0"/>
                      </a:solidFill>
                      <a:prstDash val="solid"/>
                      <a:round/>
                      <a:headEnd type="none" w="med" len="med"/>
                      <a:tailEnd type="none" w="med" len="med"/>
                    </a:lnB>
                    <a:solidFill>
                      <a:srgbClr val="336699"/>
                    </a:solidFill>
                  </a:tcPr>
                </a:tc>
                <a:tc>
                  <a:txBody>
                    <a:bodyPr/>
                    <a:lstStyle/>
                    <a:p>
                      <a:pPr algn="ctr"/>
                      <a:r>
                        <a:rPr lang="fr-FR" sz="1600">
                          <a:solidFill>
                            <a:srgbClr val="FFFFFF"/>
                          </a:solidFill>
                          <a:effectLst/>
                        </a:rPr>
                        <a:t/>
                      </a:r>
                      <a:br>
                        <a:rPr lang="fr-FR" sz="1600">
                          <a:solidFill>
                            <a:srgbClr val="FFFFFF"/>
                          </a:solidFill>
                          <a:effectLst/>
                        </a:rPr>
                      </a:br>
                      <a:r>
                        <a:rPr lang="fr-FR" sz="1600">
                          <a:solidFill>
                            <a:srgbClr val="FFFFFF"/>
                          </a:solidFill>
                          <a:effectLst/>
                        </a:rPr>
                        <a:t>TARIFICATION PRATIQUÉE</a:t>
                      </a:r>
                    </a:p>
                  </a:txBody>
                  <a:tcPr marL="25780" marR="25780" marT="25780" marB="25780" anchor="ctr">
                    <a:lnL w="9525" cap="flat" cmpd="sng" algn="ctr">
                      <a:solidFill>
                        <a:srgbClr val="0909B0"/>
                      </a:solidFill>
                      <a:prstDash val="solid"/>
                      <a:round/>
                      <a:headEnd type="none" w="med" len="med"/>
                      <a:tailEnd type="none" w="med" len="med"/>
                    </a:lnL>
                    <a:lnR w="9525" cap="flat" cmpd="sng" algn="ctr">
                      <a:solidFill>
                        <a:srgbClr val="0909B0"/>
                      </a:solidFill>
                      <a:prstDash val="solid"/>
                      <a:round/>
                      <a:headEnd type="none" w="med" len="med"/>
                      <a:tailEnd type="none" w="med" len="med"/>
                    </a:lnR>
                    <a:lnT w="9525" cap="flat" cmpd="sng" algn="ctr">
                      <a:solidFill>
                        <a:srgbClr val="0909B0"/>
                      </a:solidFill>
                      <a:prstDash val="solid"/>
                      <a:round/>
                      <a:headEnd type="none" w="med" len="med"/>
                      <a:tailEnd type="none" w="med" len="med"/>
                    </a:lnT>
                    <a:lnB w="9525" cap="flat" cmpd="sng" algn="ctr">
                      <a:solidFill>
                        <a:srgbClr val="0909B0"/>
                      </a:solidFill>
                      <a:prstDash val="solid"/>
                      <a:round/>
                      <a:headEnd type="none" w="med" len="med"/>
                      <a:tailEnd type="none" w="med" len="med"/>
                    </a:lnB>
                    <a:solidFill>
                      <a:srgbClr val="336699"/>
                    </a:solidFill>
                  </a:tcPr>
                </a:tc>
              </a:tr>
              <a:tr h="3477615">
                <a:tc>
                  <a:txBody>
                    <a:bodyPr/>
                    <a:lstStyle/>
                    <a:p>
                      <a:pPr algn="l"/>
                      <a:r>
                        <a:rPr lang="fr-FR" sz="1600" b="1" dirty="0">
                          <a:effectLst/>
                          <a:latin typeface="Verdana" panose="020B0604030504040204" pitchFamily="34" charset="0"/>
                          <a:ea typeface="Verdana" panose="020B0604030504040204" pitchFamily="34" charset="0"/>
                          <a:cs typeface="Verdana" panose="020B0604030504040204" pitchFamily="34" charset="0"/>
                        </a:rPr>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9.1. Frais de recouvrement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(art. 10-1 a de la loi du 10 juillet 1965)</a:t>
                      </a:r>
                    </a:p>
                  </a:txBody>
                  <a:tcPr marL="25780" marR="25780" marT="25780" marB="25780" anchor="ctr">
                    <a:lnL w="9525" cap="flat" cmpd="sng" algn="ctr">
                      <a:solidFill>
                        <a:srgbClr val="0909B0"/>
                      </a:solidFill>
                      <a:prstDash val="solid"/>
                      <a:round/>
                      <a:headEnd type="none" w="med" len="med"/>
                      <a:tailEnd type="none" w="med" len="med"/>
                    </a:lnL>
                    <a:lnR w="9525" cap="flat" cmpd="sng" algn="ctr">
                      <a:solidFill>
                        <a:srgbClr val="0909B0"/>
                      </a:solidFill>
                      <a:prstDash val="solid"/>
                      <a:round/>
                      <a:headEnd type="none" w="med" len="med"/>
                      <a:tailEnd type="none" w="med" len="med"/>
                    </a:lnR>
                    <a:lnT w="9525" cap="flat" cmpd="sng" algn="ctr">
                      <a:solidFill>
                        <a:srgbClr val="0909B0"/>
                      </a:solidFill>
                      <a:prstDash val="solid"/>
                      <a:round/>
                      <a:headEnd type="none" w="med" len="med"/>
                      <a:tailEnd type="none" w="med" len="med"/>
                    </a:lnT>
                    <a:lnB w="9525" cap="flat" cmpd="sng" algn="ctr">
                      <a:solidFill>
                        <a:srgbClr val="0909B0"/>
                      </a:solidFill>
                      <a:prstDash val="solid"/>
                      <a:round/>
                      <a:headEnd type="none" w="med" len="med"/>
                      <a:tailEnd type="none" w="med" len="med"/>
                    </a:lnB>
                    <a:solidFill>
                      <a:srgbClr val="FFFFFF"/>
                    </a:solidFill>
                  </a:tcPr>
                </a:tc>
                <a:tc>
                  <a:txBody>
                    <a:bodyPr/>
                    <a:lstStyle/>
                    <a:p>
                      <a:pPr algn="l"/>
                      <a:r>
                        <a:rPr lang="fr-FR" sz="1600" dirty="0">
                          <a:effectLst/>
                          <a:latin typeface="Verdana" panose="020B0604030504040204" pitchFamily="34" charset="0"/>
                          <a:ea typeface="Verdana" panose="020B0604030504040204" pitchFamily="34" charset="0"/>
                          <a:cs typeface="Verdana" panose="020B0604030504040204" pitchFamily="34" charset="0"/>
                        </a:rPr>
                        <a:t/>
                      </a:r>
                      <a:br>
                        <a:rPr lang="fr-FR" sz="1600"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Mise en demeure par lettre recommandée avec accusé de réception ;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Relance après mise en demeure ;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Conclusion d'un protocole d'accord par acte sous seing privé ;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Frais de constitution d'hypothèque ;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Frais de mainlevée d'hypothèque ;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Dépôt d'une requête en injonction de payer ; </a:t>
                      </a:r>
                      <a:br>
                        <a:rPr lang="fr-FR" sz="1600" b="1" dirty="0">
                          <a:effectLst/>
                          <a:latin typeface="Verdana" panose="020B0604030504040204" pitchFamily="34" charset="0"/>
                          <a:ea typeface="Verdana" panose="020B0604030504040204" pitchFamily="34" charset="0"/>
                          <a:cs typeface="Verdana" panose="020B0604030504040204" pitchFamily="34" charset="0"/>
                        </a:rPr>
                      </a:br>
                      <a:r>
                        <a:rPr lang="fr-FR" sz="1600" b="1" dirty="0">
                          <a:effectLst/>
                          <a:latin typeface="Verdana" panose="020B0604030504040204" pitchFamily="34" charset="0"/>
                          <a:ea typeface="Verdana" panose="020B0604030504040204" pitchFamily="34" charset="0"/>
                          <a:cs typeface="Verdana" panose="020B0604030504040204" pitchFamily="34" charset="0"/>
                        </a:rPr>
                        <a:t>Constitution du dossier transmis à l'auxiliaire de </a:t>
                      </a:r>
                      <a:r>
                        <a:rPr lang="fr-FR" sz="16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justice </a:t>
                      </a:r>
                      <a:r>
                        <a:rPr lang="fr-FR" sz="16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(uniquement en cas de diligences exceptionnelles) ; </a:t>
                      </a:r>
                      <a:br>
                        <a:rPr lang="fr-FR" sz="16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br>
                      <a:r>
                        <a:rPr lang="fr-FR" sz="16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Suivi du dossier transmis à l'avocat (uniquement en cas de diligences exceptionnelles)</a:t>
                      </a:r>
                    </a:p>
                  </a:txBody>
                  <a:tcPr marL="25780" marR="25780" marT="25780" marB="25780" anchor="ctr">
                    <a:lnL w="9525" cap="flat" cmpd="sng" algn="ctr">
                      <a:solidFill>
                        <a:srgbClr val="0909B0"/>
                      </a:solidFill>
                      <a:prstDash val="solid"/>
                      <a:round/>
                      <a:headEnd type="none" w="med" len="med"/>
                      <a:tailEnd type="none" w="med" len="med"/>
                    </a:lnL>
                    <a:lnR w="9525" cap="flat" cmpd="sng" algn="ctr">
                      <a:solidFill>
                        <a:srgbClr val="0909B0"/>
                      </a:solidFill>
                      <a:prstDash val="solid"/>
                      <a:round/>
                      <a:headEnd type="none" w="med" len="med"/>
                      <a:tailEnd type="none" w="med" len="med"/>
                    </a:lnR>
                    <a:lnT w="9525" cap="flat" cmpd="sng" algn="ctr">
                      <a:solidFill>
                        <a:srgbClr val="0909B0"/>
                      </a:solidFill>
                      <a:prstDash val="solid"/>
                      <a:round/>
                      <a:headEnd type="none" w="med" len="med"/>
                      <a:tailEnd type="none" w="med" len="med"/>
                    </a:lnT>
                    <a:lnB w="9525" cap="flat" cmpd="sng" algn="ctr">
                      <a:solidFill>
                        <a:srgbClr val="0909B0"/>
                      </a:solidFill>
                      <a:prstDash val="solid"/>
                      <a:round/>
                      <a:headEnd type="none" w="med" len="med"/>
                      <a:tailEnd type="none" w="med" len="med"/>
                    </a:lnB>
                    <a:solidFill>
                      <a:srgbClr val="FFFFFF"/>
                    </a:solidFill>
                  </a:tcPr>
                </a:tc>
                <a:tc>
                  <a:txBody>
                    <a:bodyPr/>
                    <a:lstStyle/>
                    <a:p>
                      <a:r>
                        <a:rPr lang="fr-FR" sz="1600" b="1" dirty="0" smtClean="0">
                          <a:solidFill>
                            <a:schemeClr val="tx1"/>
                          </a:solidFill>
                        </a:rPr>
                        <a:t>Cf. votre contrat syndic</a:t>
                      </a:r>
                      <a:r>
                        <a:rPr lang="fr-FR" sz="1600" b="1" baseline="0" dirty="0" smtClean="0">
                          <a:solidFill>
                            <a:schemeClr val="tx1"/>
                          </a:solidFill>
                        </a:rPr>
                        <a:t> </a:t>
                      </a:r>
                      <a:endParaRPr lang="fr-FR" sz="1600" b="1" dirty="0">
                        <a:solidFill>
                          <a:schemeClr val="tx1"/>
                        </a:solidFill>
                      </a:endParaRPr>
                    </a:p>
                  </a:txBody>
                  <a:tcPr marL="49498" marR="49498" marT="24749" marB="24749">
                    <a:lnL w="9525" cap="flat" cmpd="sng" algn="ctr">
                      <a:solidFill>
                        <a:srgbClr val="0909B0"/>
                      </a:solidFill>
                      <a:prstDash val="solid"/>
                      <a:round/>
                      <a:headEnd type="none" w="med" len="med"/>
                      <a:tailEnd type="none" w="med" len="med"/>
                    </a:lnL>
                    <a:lnT w="9525" cap="flat" cmpd="sng" algn="ctr">
                      <a:solidFill>
                        <a:srgbClr val="0909B0"/>
                      </a:solidFill>
                      <a:prstDash val="solid"/>
                      <a:round/>
                      <a:headEnd type="none" w="med" len="med"/>
                      <a:tailEnd type="none" w="med" len="med"/>
                    </a:lnT>
                  </a:tcPr>
                </a:tc>
              </a:tr>
            </a:tbl>
          </a:graphicData>
        </a:graphic>
      </p:graphicFrame>
      <p:sp>
        <p:nvSpPr>
          <p:cNvPr id="3" name="ZoneTexte 2"/>
          <p:cNvSpPr txBox="1"/>
          <p:nvPr/>
        </p:nvSpPr>
        <p:spPr>
          <a:xfrm>
            <a:off x="1803881" y="7326659"/>
            <a:ext cx="9145016" cy="584775"/>
          </a:xfrm>
          <a:prstGeom prst="rect">
            <a:avLst/>
          </a:prstGeom>
          <a:noFill/>
          <a:ln>
            <a:solidFill>
              <a:schemeClr val="tx1"/>
            </a:solidFill>
          </a:ln>
        </p:spPr>
        <p:txBody>
          <a:bodyPr wrap="square" rtlCol="0">
            <a:spAutoFit/>
          </a:bodyPr>
          <a:lstStyle/>
          <a:p>
            <a:r>
              <a:rPr lang="fr-CA" sz="1600" b="1" i="1" dirty="0" smtClean="0">
                <a:solidFill>
                  <a:srgbClr val="FF0000"/>
                </a:solidFill>
              </a:rPr>
              <a:t>Diligences exceptionnelles : C’est une charge de travaille supplémentaire du syndic en sus du suivi  du recouvrement classique   = exemple ( succession, saisie immobilière...)  </a:t>
            </a:r>
            <a:endParaRPr lang="fr-FR" sz="1600" b="1" i="1" dirty="0">
              <a:solidFill>
                <a:srgbClr val="FF0000"/>
              </a:solidFill>
            </a:endParaRPr>
          </a:p>
        </p:txBody>
      </p:sp>
      <p:sp>
        <p:nvSpPr>
          <p:cNvPr id="5" name="Rectangle 4"/>
          <p:cNvSpPr/>
          <p:nvPr/>
        </p:nvSpPr>
        <p:spPr>
          <a:xfrm>
            <a:off x="812974" y="1"/>
            <a:ext cx="10585176" cy="830997"/>
          </a:xfrm>
          <a:prstGeom prst="rect">
            <a:avLst/>
          </a:prstGeom>
        </p:spPr>
        <p:txBody>
          <a:bodyPr wrap="square">
            <a:spAutoFit/>
          </a:bodyPr>
          <a:lstStyle/>
          <a:p>
            <a:pPr lvl="1" algn="just" fontAlgn="auto">
              <a:spcAft>
                <a:spcPts val="0"/>
              </a:spcAft>
              <a:buClr>
                <a:schemeClr val="accent1">
                  <a:lumMod val="75000"/>
                </a:schemeClr>
              </a:buClr>
              <a:buFont typeface="Wingdings" panose="05000000000000000000" pitchFamily="2" charset="2"/>
              <a:buChar char="§"/>
              <a:defRPr/>
            </a:pPr>
            <a:endParaRPr lang="fr-CA" sz="1600" dirty="0" smtClean="0">
              <a:latin typeface="Verdana" panose="020B0604030504040204" pitchFamily="34" charset="0"/>
              <a:ea typeface="Verdana" panose="020B0604030504040204" pitchFamily="34" charset="0"/>
              <a:cs typeface="Verdana" panose="020B0604030504040204" pitchFamily="34" charset="0"/>
            </a:endParaRPr>
          </a:p>
          <a:p>
            <a:pPr lvl="1" algn="just" fontAlgn="auto">
              <a:spcAft>
                <a:spcPts val="0"/>
              </a:spcAft>
              <a:buClr>
                <a:schemeClr val="accent1">
                  <a:lumMod val="75000"/>
                </a:schemeClr>
              </a:buClr>
              <a:buFont typeface="Wingdings" panose="05000000000000000000" pitchFamily="2" charset="2"/>
              <a:buChar char="§"/>
              <a:defRPr/>
            </a:pPr>
            <a:endParaRPr lang="fr-CA" sz="1600" dirty="0">
              <a:latin typeface="Verdana" panose="020B0604030504040204" pitchFamily="34" charset="0"/>
              <a:ea typeface="Verdana" panose="020B0604030504040204" pitchFamily="34" charset="0"/>
              <a:cs typeface="Verdana" panose="020B0604030504040204" pitchFamily="34" charset="0"/>
            </a:endParaRPr>
          </a:p>
          <a:p>
            <a:pPr lvl="1" algn="just" fontAlgn="auto">
              <a:spcAft>
                <a:spcPts val="0"/>
              </a:spcAft>
              <a:buClr>
                <a:schemeClr val="accent1">
                  <a:lumMod val="75000"/>
                </a:schemeClr>
              </a:buClr>
              <a:buFont typeface="Wingdings" panose="05000000000000000000" pitchFamily="2" charset="2"/>
              <a:buChar char="§"/>
              <a:defRPr/>
            </a:pPr>
            <a:endParaRPr lang="fr-CA"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965102" y="1479907"/>
            <a:ext cx="8983795" cy="830997"/>
          </a:xfrm>
          <a:prstGeom prst="rect">
            <a:avLst/>
          </a:prstGeom>
        </p:spPr>
        <p:txBody>
          <a:bodyPr wrap="square">
            <a:spAutoFit/>
          </a:bodyPr>
          <a:lstStyle/>
          <a:p>
            <a:pPr marL="0" indent="0" algn="ctr">
              <a:buNone/>
            </a:pPr>
            <a:r>
              <a:rPr lang="fr-FR" altLang="fr-FR" dirty="0" smtClean="0">
                <a:latin typeface="Verdana" panose="020B0604030504040204" pitchFamily="34" charset="0"/>
                <a:ea typeface="Verdana" panose="020B0604030504040204" pitchFamily="34" charset="0"/>
                <a:cs typeface="Verdana" panose="020B0604030504040204" pitchFamily="34" charset="0"/>
              </a:rPr>
              <a:t>Quels </a:t>
            </a:r>
            <a:r>
              <a:rPr lang="fr-FR" altLang="fr-FR" dirty="0">
                <a:latin typeface="Verdana" panose="020B0604030504040204" pitchFamily="34" charset="0"/>
                <a:ea typeface="Verdana" panose="020B0604030504040204" pitchFamily="34" charset="0"/>
                <a:cs typeface="Verdana" panose="020B0604030504040204" pitchFamily="34" charset="0"/>
              </a:rPr>
              <a:t>sont les frais imputables au copropriétaire débiteur en matière de recouvrement ?</a:t>
            </a:r>
          </a:p>
        </p:txBody>
      </p:sp>
    </p:spTree>
    <p:extLst>
      <p:ext uri="{BB962C8B-B14F-4D97-AF65-F5344CB8AC3E}">
        <p14:creationId xmlns:p14="http://schemas.microsoft.com/office/powerpoint/2010/main" val="142448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595981" y="118871"/>
            <a:ext cx="11906066" cy="1657007"/>
          </a:xfrm>
        </p:spPr>
        <p:txBody>
          <a:bodyPr vert="horz" wrap="square" lIns="88403" tIns="32416" rIns="88403" bIns="44202" numCol="1" rtlCol="0" anchor="ctr" anchorCtr="0" compatLnSpc="1">
            <a:prstTxWarp prst="textNoShape">
              <a:avLst/>
            </a:prstTxWarp>
            <a:normAutofit/>
          </a:bodyPr>
          <a:lstStyle/>
          <a:p>
            <a:pPr marL="629822" lvl="0" indent="-487604" eaLnBrk="1" hangingPunct="1">
              <a:spcBef>
                <a:spcPct val="20000"/>
              </a:spcBef>
              <a:tabLst>
                <a:tab pos="948119" algn="l"/>
                <a:tab pos="1898495" algn="l"/>
                <a:tab pos="2848870" algn="l"/>
                <a:tab pos="3799247" algn="l"/>
                <a:tab pos="4749622" algn="l"/>
              </a:tabLst>
            </a:pPr>
            <a:r>
              <a:rPr lang="fr-FR" altLang="fr-FR" sz="4400" b="1" dirty="0" smtClean="0">
                <a:solidFill>
                  <a:schemeClr val="tx2"/>
                </a:solidFill>
                <a:ea typeface="+mn-ea"/>
                <a:cs typeface="+mn-cs"/>
              </a:rPr>
              <a:t>Conclusion : Quels </a:t>
            </a:r>
            <a:r>
              <a:rPr lang="fr-FR" altLang="fr-FR" sz="4400" b="1" dirty="0">
                <a:solidFill>
                  <a:schemeClr val="tx2"/>
                </a:solidFill>
                <a:ea typeface="+mn-ea"/>
                <a:cs typeface="+mn-cs"/>
              </a:rPr>
              <a:t>frais le Juge peut-il imputer?</a:t>
            </a:r>
          </a:p>
        </p:txBody>
      </p:sp>
      <p:sp>
        <p:nvSpPr>
          <p:cNvPr id="30723" name="Rectangle 3"/>
          <p:cNvSpPr>
            <a:spLocks noGrp="1" noChangeArrowheads="1"/>
          </p:cNvSpPr>
          <p:nvPr>
            <p:ph sz="half" idx="1"/>
          </p:nvPr>
        </p:nvSpPr>
        <p:spPr>
          <a:xfrm>
            <a:off x="1749078" y="1790597"/>
            <a:ext cx="9287364" cy="2808333"/>
          </a:xfrm>
          <a:ln>
            <a:solidFill>
              <a:schemeClr val="accent1"/>
            </a:solidFill>
            <a:miter lim="800000"/>
            <a:headEnd/>
            <a:tailEnd/>
          </a:ln>
        </p:spPr>
        <p:txBody>
          <a:bodyPr vert="horz" wrap="square" lIns="88403" tIns="20840" rIns="88403" bIns="44202" numCol="1" anchor="t" anchorCtr="0" compatLnSpc="1">
            <a:prstTxWarp prst="textNoShape">
              <a:avLst/>
            </a:prstTxWarp>
          </a:bodyPr>
          <a:lstStyle/>
          <a:p>
            <a:pPr marL="1160316" lvl="1" algn="ctr" eaLnBrk="1" hangingPunct="1">
              <a:buClr>
                <a:schemeClr val="accent1"/>
              </a:buClr>
              <a:buSzPct val="45000"/>
              <a:buFont typeface="Wingdings" panose="05000000000000000000" pitchFamily="2" charset="2"/>
              <a:buChar char="§"/>
              <a:tabLst>
                <a:tab pos="948119" algn="l"/>
                <a:tab pos="1898495" algn="l"/>
                <a:tab pos="2848870" algn="l"/>
                <a:tab pos="3799247" algn="l"/>
                <a:tab pos="4749622" algn="l"/>
              </a:tabLst>
            </a:pPr>
            <a:r>
              <a:rPr lang="fr-FR"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Les frais nécessaires au sens de l’article 10-1 de la loi du 10/07/1965</a:t>
            </a:r>
          </a:p>
          <a:p>
            <a:pPr marL="1160316" lvl="1" algn="ctr" eaLnBrk="1" hangingPunct="1">
              <a:buClr>
                <a:schemeClr val="accent1"/>
              </a:buClr>
              <a:buSzPct val="45000"/>
              <a:buFont typeface="Wingdings" panose="05000000000000000000" pitchFamily="2" charset="2"/>
              <a:buChar char="§"/>
              <a:tabLst>
                <a:tab pos="948119" algn="l"/>
                <a:tab pos="1898495" algn="l"/>
                <a:tab pos="2848870" algn="l"/>
                <a:tab pos="3799247" algn="l"/>
                <a:tab pos="4749622" algn="l"/>
              </a:tabLst>
            </a:pPr>
            <a:r>
              <a:rPr lang="fr-FR" altLang="fr-FR" sz="2400" dirty="0" smtClean="0">
                <a:latin typeface="Verdana" panose="020B0604030504040204" pitchFamily="34" charset="0"/>
                <a:ea typeface="Verdana" panose="020B0604030504040204" pitchFamily="34" charset="0"/>
                <a:cs typeface="Verdana" panose="020B0604030504040204" pitchFamily="34" charset="0"/>
              </a:rPr>
              <a:t>l’article </a:t>
            </a:r>
            <a:r>
              <a:rPr lang="fr-FR" altLang="fr-FR" sz="2400" dirty="0">
                <a:latin typeface="Verdana" panose="020B0604030504040204" pitchFamily="34" charset="0"/>
                <a:ea typeface="Verdana" panose="020B0604030504040204" pitchFamily="34" charset="0"/>
                <a:cs typeface="Verdana" panose="020B0604030504040204" pitchFamily="34" charset="0"/>
              </a:rPr>
              <a:t>700 (frais d’avocat) </a:t>
            </a:r>
          </a:p>
          <a:p>
            <a:pPr marL="1160316" lvl="1" algn="ctr" eaLnBrk="1" hangingPunct="1">
              <a:buClr>
                <a:schemeClr val="accent1"/>
              </a:buClr>
              <a:buSzPct val="45000"/>
              <a:buFont typeface="Wingdings" panose="05000000000000000000" pitchFamily="2" charset="2"/>
              <a:buChar char="§"/>
              <a:tabLst>
                <a:tab pos="948119" algn="l"/>
                <a:tab pos="1898495" algn="l"/>
                <a:tab pos="2848870" algn="l"/>
                <a:tab pos="3799247" algn="l"/>
                <a:tab pos="4749622" algn="l"/>
              </a:tabLst>
            </a:pPr>
            <a:r>
              <a:rPr lang="fr-FR" altLang="fr-FR" sz="2400" dirty="0">
                <a:latin typeface="Verdana" panose="020B0604030504040204" pitchFamily="34" charset="0"/>
                <a:ea typeface="Verdana" panose="020B0604030504040204" pitchFamily="34" charset="0"/>
                <a:cs typeface="Verdana" panose="020B0604030504040204" pitchFamily="34" charset="0"/>
              </a:rPr>
              <a:t>les dépends (frais d'huissier…..)</a:t>
            </a:r>
          </a:p>
          <a:p>
            <a:pPr marL="1160316" lvl="1" algn="ctr" eaLnBrk="1" hangingPunct="1">
              <a:buClr>
                <a:schemeClr val="accent1"/>
              </a:buClr>
              <a:buSzPct val="45000"/>
              <a:buFont typeface="Wingdings" panose="05000000000000000000" pitchFamily="2" charset="2"/>
              <a:buChar char="§"/>
              <a:tabLst>
                <a:tab pos="948119" algn="l"/>
                <a:tab pos="1898495" algn="l"/>
                <a:tab pos="2848870" algn="l"/>
                <a:tab pos="3799247" algn="l"/>
                <a:tab pos="4749622" algn="l"/>
              </a:tabLst>
            </a:pPr>
            <a:r>
              <a:rPr lang="fr-FR" altLang="fr-FR" sz="2400" dirty="0">
                <a:latin typeface="Verdana" panose="020B0604030504040204" pitchFamily="34" charset="0"/>
                <a:ea typeface="Verdana" panose="020B0604030504040204" pitchFamily="34" charset="0"/>
                <a:cs typeface="Verdana" panose="020B0604030504040204" pitchFamily="34" charset="0"/>
              </a:rPr>
              <a:t>les dommages et intérêts</a:t>
            </a:r>
            <a:r>
              <a:rPr lang="fr-FR" altLang="fr-FR" sz="2400" dirty="0" smtClean="0">
                <a:latin typeface="Verdana" panose="020B0604030504040204" pitchFamily="34" charset="0"/>
                <a:ea typeface="Verdana" panose="020B0604030504040204" pitchFamily="34" charset="0"/>
                <a:cs typeface="Verdana" panose="020B0604030504040204" pitchFamily="34" charset="0"/>
              </a:rPr>
              <a:t>.</a:t>
            </a:r>
          </a:p>
          <a:p>
            <a:pPr marL="1160316" lvl="1" algn="ctr" eaLnBrk="1" hangingPunct="1">
              <a:buClr>
                <a:schemeClr val="accent1"/>
              </a:buClr>
              <a:buSzPct val="45000"/>
              <a:buFont typeface="Wingdings" panose="05000000000000000000" pitchFamily="2" charset="2"/>
              <a:buChar char="§"/>
              <a:tabLst>
                <a:tab pos="948119" algn="l"/>
                <a:tab pos="1898495" algn="l"/>
                <a:tab pos="2848870" algn="l"/>
                <a:tab pos="3799247" algn="l"/>
                <a:tab pos="4749622" algn="l"/>
              </a:tabLst>
            </a:pPr>
            <a:r>
              <a:rPr lang="fr-FR" altLang="fr-FR" sz="2400" dirty="0" smtClean="0">
                <a:latin typeface="Verdana" panose="020B0604030504040204" pitchFamily="34" charset="0"/>
                <a:ea typeface="Verdana" panose="020B0604030504040204" pitchFamily="34" charset="0"/>
                <a:cs typeface="Verdana" panose="020B0604030504040204" pitchFamily="34" charset="0"/>
              </a:rPr>
              <a:t>Pénalités RCP  </a:t>
            </a:r>
          </a:p>
          <a:p>
            <a:pPr marL="1160316" lvl="1" algn="ctr" eaLnBrk="1" hangingPunct="1">
              <a:buClr>
                <a:schemeClr val="accent1"/>
              </a:buClr>
              <a:buSzPct val="45000"/>
              <a:buFont typeface="Wingdings" panose="05000000000000000000" pitchFamily="2" charset="2"/>
              <a:buChar char="§"/>
              <a:tabLst>
                <a:tab pos="948119" algn="l"/>
                <a:tab pos="1898495" algn="l"/>
                <a:tab pos="2848870" algn="l"/>
                <a:tab pos="3799247" algn="l"/>
                <a:tab pos="4749622" algn="l"/>
              </a:tabLst>
            </a:pPr>
            <a:endParaRPr lang="fr-FR" altLang="fr-FR" sz="3413" dirty="0"/>
          </a:p>
        </p:txBody>
      </p:sp>
      <p:sp>
        <p:nvSpPr>
          <p:cNvPr id="20487" name="Rectangle 9"/>
          <p:cNvSpPr>
            <a:spLocks noChangeArrowheads="1"/>
          </p:cNvSpPr>
          <p:nvPr/>
        </p:nvSpPr>
        <p:spPr bwMode="auto">
          <a:xfrm>
            <a:off x="-8188026" y="8262763"/>
            <a:ext cx="6135195" cy="3405017"/>
          </a:xfrm>
          <a:prstGeom prst="rect">
            <a:avLst/>
          </a:prstGeom>
          <a:solidFill>
            <a:srgbClr val="00B8FF"/>
          </a:solidFill>
          <a:ln w="9525">
            <a:solidFill>
              <a:schemeClr val="tx1"/>
            </a:solidFill>
            <a:miter lim="800000"/>
            <a:headEnd/>
            <a:tailEnd/>
          </a:ln>
        </p:spPr>
        <p:txBody>
          <a:bodyPr wrap="none" anchor="ctr"/>
          <a:lstStyle/>
          <a:p>
            <a:pPr algn="ctr" eaLnBrk="1" hangingPunct="1">
              <a:lnSpc>
                <a:spcPct val="90000"/>
              </a:lnSpc>
              <a:spcBef>
                <a:spcPct val="20000"/>
              </a:spcBef>
              <a:buClr>
                <a:srgbClr val="996633"/>
              </a:buClr>
              <a:buSzPct val="45000"/>
              <a:buFont typeface="Wingdings" panose="05000000000000000000" pitchFamily="2" charset="2"/>
              <a:buNone/>
              <a:defRPr/>
            </a:pPr>
            <a:endParaRPr lang="fr-FR" altLang="fr-FR"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717629" y="5454451"/>
            <a:ext cx="6120681" cy="2893100"/>
          </a:xfrm>
          <a:prstGeom prst="rect">
            <a:avLst/>
          </a:prstGeom>
        </p:spPr>
        <p:txBody>
          <a:bodyPr wrap="square">
            <a:spAutoFit/>
          </a:bodyPr>
          <a:lstStyle/>
          <a:p>
            <a:pPr lvl="1" fontAlgn="auto">
              <a:spcAft>
                <a:spcPts val="0"/>
              </a:spcAft>
              <a:buClr>
                <a:schemeClr val="accent1">
                  <a:lumMod val="75000"/>
                </a:schemeClr>
              </a:buClr>
              <a:buFont typeface="Wingdings" panose="05000000000000000000" pitchFamily="2" charset="2"/>
              <a:buChar char="q"/>
              <a:defRPr/>
            </a:pPr>
            <a:r>
              <a:rPr lang="fr-FR" sz="2275" b="1" dirty="0">
                <a:solidFill>
                  <a:schemeClr val="tx1">
                    <a:lumMod val="75000"/>
                    <a:lumOff val="25000"/>
                  </a:schemeClr>
                </a:solidFill>
                <a:latin typeface="+mn-lt"/>
              </a:rPr>
              <a:t>Attention : Vérifiez la condamnation et les frais accordés : </a:t>
            </a:r>
          </a:p>
          <a:p>
            <a:pPr marL="1300276" lvl="2" fontAlgn="auto">
              <a:spcAft>
                <a:spcPts val="0"/>
              </a:spcAft>
              <a:buClr>
                <a:schemeClr val="accent1">
                  <a:lumMod val="75000"/>
                </a:schemeClr>
              </a:buClr>
              <a:defRPr/>
            </a:pPr>
            <a:r>
              <a:rPr lang="fr-FR" sz="2275" dirty="0" smtClean="0">
                <a:solidFill>
                  <a:schemeClr val="tx1">
                    <a:lumMod val="75000"/>
                    <a:lumOff val="25000"/>
                  </a:schemeClr>
                </a:solidFill>
                <a:latin typeface="+mn-lt"/>
              </a:rPr>
              <a:t> </a:t>
            </a:r>
            <a:endParaRPr lang="fr-FR" sz="2275" dirty="0">
              <a:solidFill>
                <a:schemeClr val="tx1">
                  <a:lumMod val="75000"/>
                  <a:lumOff val="25000"/>
                </a:schemeClr>
              </a:solidFill>
              <a:latin typeface="+mn-lt"/>
            </a:endParaRPr>
          </a:p>
          <a:p>
            <a:pPr marL="1706613" lvl="2" indent="-406337" fontAlgn="auto">
              <a:spcAft>
                <a:spcPts val="0"/>
              </a:spcAft>
              <a:buClr>
                <a:schemeClr val="accent1">
                  <a:lumMod val="75000"/>
                </a:schemeClr>
              </a:buClr>
              <a:buFont typeface="Wingdings" panose="05000000000000000000" pitchFamily="2" charset="2"/>
              <a:buChar char="§"/>
              <a:defRPr/>
            </a:pPr>
            <a:r>
              <a:rPr lang="fr-FR" sz="2275" dirty="0">
                <a:solidFill>
                  <a:schemeClr val="tx1">
                    <a:lumMod val="75000"/>
                    <a:lumOff val="25000"/>
                  </a:schemeClr>
                </a:solidFill>
                <a:latin typeface="+mn-lt"/>
              </a:rPr>
              <a:t>Article 700 pour les frais d’avocat ; </a:t>
            </a:r>
          </a:p>
          <a:p>
            <a:pPr marL="1706613" lvl="2" indent="-406337" fontAlgn="auto">
              <a:spcAft>
                <a:spcPts val="0"/>
              </a:spcAft>
              <a:buClr>
                <a:schemeClr val="accent1">
                  <a:lumMod val="75000"/>
                </a:schemeClr>
              </a:buClr>
              <a:buFont typeface="Wingdings" panose="05000000000000000000" pitchFamily="2" charset="2"/>
              <a:buChar char="§"/>
              <a:defRPr/>
            </a:pPr>
            <a:r>
              <a:rPr lang="fr-FR" sz="2275" dirty="0">
                <a:solidFill>
                  <a:schemeClr val="tx1">
                    <a:lumMod val="75000"/>
                    <a:lumOff val="25000"/>
                  </a:schemeClr>
                </a:solidFill>
                <a:latin typeface="+mn-lt"/>
              </a:rPr>
              <a:t>Dommage &amp; Intérêts en plus.</a:t>
            </a:r>
          </a:p>
          <a:p>
            <a:pPr marL="1706613" lvl="2" indent="-406337" fontAlgn="auto">
              <a:spcAft>
                <a:spcPts val="0"/>
              </a:spcAft>
              <a:buClr>
                <a:schemeClr val="accent1">
                  <a:lumMod val="75000"/>
                </a:schemeClr>
              </a:buClr>
              <a:buFont typeface="Wingdings" panose="05000000000000000000" pitchFamily="2" charset="2"/>
              <a:buChar char="§"/>
              <a:defRPr/>
            </a:pPr>
            <a:r>
              <a:rPr lang="fr-FR" sz="2275" dirty="0">
                <a:solidFill>
                  <a:schemeClr val="tx1">
                    <a:lumMod val="75000"/>
                    <a:lumOff val="25000"/>
                  </a:schemeClr>
                </a:solidFill>
                <a:latin typeface="+mn-lt"/>
              </a:rPr>
              <a:t>Les frais nécessaires au sens de l’article 10-1 de la loi du 10/07/1965</a:t>
            </a:r>
          </a:p>
        </p:txBody>
      </p:sp>
    </p:spTree>
    <p:extLst>
      <p:ext uri="{BB962C8B-B14F-4D97-AF65-F5344CB8AC3E}">
        <p14:creationId xmlns:p14="http://schemas.microsoft.com/office/powerpoint/2010/main" val="3074912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Convention d’honoraires</a:t>
            </a:r>
            <a:endParaRPr lang="fr-FR" dirty="0"/>
          </a:p>
        </p:txBody>
      </p:sp>
      <p:sp>
        <p:nvSpPr>
          <p:cNvPr id="5" name="Espace réservé du contenu 12"/>
          <p:cNvSpPr>
            <a:spLocks noGrp="1"/>
          </p:cNvSpPr>
          <p:nvPr>
            <p:ph idx="1"/>
          </p:nvPr>
        </p:nvSpPr>
        <p:spPr>
          <a:xfrm>
            <a:off x="380926" y="2420815"/>
            <a:ext cx="11972126" cy="4504375"/>
          </a:xfrm>
          <a:solidFill>
            <a:schemeClr val="bg1"/>
          </a:solidFill>
          <a:ln cap="flat">
            <a:noFill/>
            <a:miter lim="800000"/>
            <a:headEnd/>
            <a:tailEnd/>
          </a:ln>
          <a:effectLst/>
        </p:spPr>
        <p:txBody>
          <a:bodyPr wrap="square">
            <a:spAutoFit/>
          </a:bodyPr>
          <a:lstStyle/>
          <a:p>
            <a:pPr marL="0" indent="0" algn="just">
              <a:buNone/>
            </a:pPr>
            <a:r>
              <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Convention d’honoraires d’avocat EST OBLIGATOIRE afin déterminer les honoraires de l’avocat dans le cadre d’une procédure.</a:t>
            </a:r>
          </a:p>
          <a:p>
            <a:pPr marL="0" indent="0" algn="just">
              <a:buNone/>
            </a:pPr>
            <a:r>
              <a:rPr lang="fr-CA"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 cas d’absence vous pouvez saisir :</a:t>
            </a:r>
            <a:endPar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altLang="fr-FR" sz="256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altLang="fr-FR" sz="256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altLang="fr-FR" sz="256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-Le </a:t>
            </a:r>
            <a:r>
              <a:rPr lang="fr-FR" altLang="fr-FR" sz="2560" b="0" dirty="0">
                <a:solidFill>
                  <a:srgbClr val="000000"/>
                </a:solidFill>
                <a:latin typeface="Verdana" panose="020B0604030504040204" pitchFamily="34" charset="0"/>
                <a:ea typeface="Verdana" panose="020B0604030504040204" pitchFamily="34" charset="0"/>
                <a:cs typeface="Verdana" panose="020B0604030504040204" pitchFamily="34" charset="0"/>
              </a:rPr>
              <a:t>Conseil National des Barreaux (CNB) prévoit d’intégrer des sanctions relatives à cette nouvelle obligation dans son règlement intérieur national. </a:t>
            </a:r>
          </a:p>
        </p:txBody>
      </p:sp>
      <p:pic>
        <p:nvPicPr>
          <p:cNvPr id="40965"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961" y="392731"/>
            <a:ext cx="1217534" cy="155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stretch>
            <a:fillRect/>
          </a:stretch>
        </p:blipFill>
        <p:spPr>
          <a:xfrm>
            <a:off x="1173014" y="322305"/>
            <a:ext cx="1624344" cy="1624344"/>
          </a:xfrm>
          <a:prstGeom prst="rect">
            <a:avLst/>
          </a:prstGeom>
        </p:spPr>
      </p:pic>
    </p:spTree>
    <p:extLst>
      <p:ext uri="{BB962C8B-B14F-4D97-AF65-F5344CB8AC3E}">
        <p14:creationId xmlns:p14="http://schemas.microsoft.com/office/powerpoint/2010/main" val="554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50161" y="166699"/>
            <a:ext cx="11702892" cy="1626129"/>
          </a:xfrm>
        </p:spPr>
        <p:txBody>
          <a:bodyPr/>
          <a:lstStyle/>
          <a:p>
            <a:pPr>
              <a:lnSpc>
                <a:spcPct val="150000"/>
              </a:lnSpc>
              <a:spcBef>
                <a:spcPts val="853"/>
              </a:spcBef>
            </a:pPr>
            <a:r>
              <a:rPr lang="fr-FR" altLang="fr-FR" dirty="0"/>
              <a:t>Faire le point sur la dette en 3 étapes</a:t>
            </a:r>
          </a:p>
        </p:txBody>
      </p:sp>
      <p:graphicFrame>
        <p:nvGraphicFramePr>
          <p:cNvPr id="8" name="Espace réservé du contenu 7"/>
          <p:cNvGraphicFramePr>
            <a:graphicFrameLocks noGrp="1"/>
          </p:cNvGraphicFramePr>
          <p:nvPr>
            <p:ph idx="1"/>
            <p:extLst/>
          </p:nvPr>
        </p:nvGraphicFramePr>
        <p:xfrm>
          <a:off x="650161" y="7553526"/>
          <a:ext cx="11702890" cy="776581"/>
        </p:xfrm>
        <a:graphic>
          <a:graphicData uri="http://schemas.openxmlformats.org/drawingml/2006/table">
            <a:tbl>
              <a:tblPr>
                <a:tableStyleId>{284E427A-3D55-4303-BF80-6455036E1DE7}</a:tableStyleId>
              </a:tblPr>
              <a:tblGrid>
                <a:gridCol w="3667313"/>
                <a:gridCol w="4016097"/>
                <a:gridCol w="4019480"/>
              </a:tblGrid>
              <a:tr h="77658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4000" b="1" u="none" strike="noStrike" cap="none" normalizeH="0" baseline="0" dirty="0" smtClean="0">
                          <a:ln>
                            <a:noFill/>
                          </a:ln>
                          <a:effectLst/>
                        </a:rPr>
                        <a:t>liquide</a:t>
                      </a:r>
                      <a:endParaRPr kumimoji="0" lang="fr-FR" altLang="fr-FR" sz="40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endParaRPr>
                    </a:p>
                  </a:txBody>
                  <a:tcPr marL="200306" marR="200306" marT="65120" marB="65120" horzOverflow="overflow"/>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4000" b="1" u="none" strike="noStrike" cap="none" normalizeH="0" baseline="0" dirty="0" smtClean="0">
                          <a:ln>
                            <a:noFill/>
                          </a:ln>
                          <a:effectLst/>
                        </a:rPr>
                        <a:t>certaine</a:t>
                      </a:r>
                      <a:endParaRPr kumimoji="0" lang="fr-FR" altLang="fr-FR" sz="40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endParaRPr>
                    </a:p>
                  </a:txBody>
                  <a:tcPr marL="200306" marR="200306" marT="65120" marB="65120" horzOverflow="overflow"/>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4000" b="1" u="none" strike="noStrike" cap="none" normalizeH="0" baseline="0" dirty="0" smtClean="0">
                          <a:ln>
                            <a:noFill/>
                          </a:ln>
                          <a:effectLst/>
                        </a:rPr>
                        <a:t>exigible</a:t>
                      </a:r>
                      <a:endParaRPr kumimoji="0" lang="fr-FR" altLang="fr-FR" sz="40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endParaRPr>
                    </a:p>
                  </a:txBody>
                  <a:tcPr marL="200306" marR="200306" marT="65120" marB="65120" horzOverflow="overflow"/>
                </a:tc>
              </a:tr>
            </a:tbl>
          </a:graphicData>
        </a:graphic>
      </p:graphicFrame>
      <p:sp>
        <p:nvSpPr>
          <p:cNvPr id="17421" name="Espace réservé du contenu 6"/>
          <p:cNvSpPr txBox="1">
            <a:spLocks/>
          </p:cNvSpPr>
          <p:nvPr/>
        </p:nvSpPr>
        <p:spPr bwMode="auto">
          <a:xfrm>
            <a:off x="972984" y="2399650"/>
            <a:ext cx="11594531" cy="44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marL="1151287" algn="ctr" eaLnBrk="0" hangingPunct="0">
              <a:spcBef>
                <a:spcPct val="20000"/>
              </a:spcBef>
            </a:pPr>
            <a:r>
              <a:rPr lang="fr-FR" altLang="fr-FR" sz="3413" b="1" dirty="0">
                <a:solidFill>
                  <a:srgbClr val="4F81BD">
                    <a:lumMod val="75000"/>
                  </a:srgb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Déterminer le montant précis de la créance à recouvrer </a:t>
            </a:r>
          </a:p>
          <a:p>
            <a:pPr eaLnBrk="0" hangingPunct="0">
              <a:spcBef>
                <a:spcPct val="20000"/>
              </a:spcBef>
              <a:spcAft>
                <a:spcPts val="1706"/>
              </a:spcAft>
              <a:buFont typeface="Wingdings" panose="05000000000000000000" pitchFamily="2" charset="2"/>
              <a:buChar char="Ø"/>
            </a:pPr>
            <a:r>
              <a:rPr lang="fr-FR" altLang="fr-FR" sz="2844" b="1" dirty="0">
                <a:solidFill>
                  <a:prstClr val="black"/>
                </a:solidFill>
                <a:ea typeface="Verdana" panose="020B0604030504040204" pitchFamily="34" charset="0"/>
                <a:cs typeface="Verdana" panose="020B0604030504040204" pitchFamily="34" charset="0"/>
              </a:rPr>
              <a:t>Depuis la date d’origine </a:t>
            </a:r>
            <a:r>
              <a:rPr lang="fr-FR" altLang="fr-FR" sz="2844" dirty="0">
                <a:solidFill>
                  <a:prstClr val="black"/>
                </a:solidFill>
                <a:ea typeface="Verdana" panose="020B0604030504040204" pitchFamily="34" charset="0"/>
                <a:cs typeface="Verdana" panose="020B0604030504040204" pitchFamily="34" charset="0"/>
              </a:rPr>
              <a:t>de la </a:t>
            </a:r>
            <a:r>
              <a:rPr lang="fr-FR" altLang="fr-FR" sz="2844" dirty="0" smtClean="0">
                <a:solidFill>
                  <a:prstClr val="black"/>
                </a:solidFill>
                <a:ea typeface="Verdana" panose="020B0604030504040204" pitchFamily="34" charset="0"/>
                <a:cs typeface="Verdana" panose="020B0604030504040204" pitchFamily="34" charset="0"/>
              </a:rPr>
              <a:t>créance, </a:t>
            </a:r>
            <a:r>
              <a:rPr lang="fr-FR" altLang="fr-FR" sz="2844" dirty="0">
                <a:solidFill>
                  <a:prstClr val="black"/>
                </a:solidFill>
                <a:ea typeface="Verdana" panose="020B0604030504040204" pitchFamily="34" charset="0"/>
                <a:cs typeface="Verdana" panose="020B0604030504040204" pitchFamily="34" charset="0"/>
              </a:rPr>
              <a:t>depuis 0 € </a:t>
            </a:r>
          </a:p>
          <a:p>
            <a:pPr eaLnBrk="0" hangingPunct="0">
              <a:spcBef>
                <a:spcPct val="20000"/>
              </a:spcBef>
              <a:spcAft>
                <a:spcPts val="1706"/>
              </a:spcAft>
              <a:buFont typeface="Wingdings" panose="05000000000000000000" pitchFamily="2" charset="2"/>
              <a:buChar char="Ø"/>
            </a:pPr>
            <a:r>
              <a:rPr lang="fr-FR" altLang="fr-FR" sz="2844" dirty="0">
                <a:solidFill>
                  <a:prstClr val="black"/>
                </a:solidFill>
                <a:ea typeface="Verdana" panose="020B0604030504040204" pitchFamily="34" charset="0"/>
                <a:cs typeface="Verdana" panose="020B0604030504040204" pitchFamily="34" charset="0"/>
              </a:rPr>
              <a:t>Jusqu’à la </a:t>
            </a:r>
            <a:r>
              <a:rPr lang="fr-FR" altLang="fr-FR" sz="2844" b="1" dirty="0">
                <a:solidFill>
                  <a:prstClr val="black"/>
                </a:solidFill>
                <a:ea typeface="Verdana" panose="020B0604030504040204" pitchFamily="34" charset="0"/>
                <a:cs typeface="Verdana" panose="020B0604030504040204" pitchFamily="34" charset="0"/>
              </a:rPr>
              <a:t>date</a:t>
            </a:r>
            <a:r>
              <a:rPr lang="fr-FR" altLang="fr-FR" sz="2844" dirty="0">
                <a:solidFill>
                  <a:prstClr val="black"/>
                </a:solidFill>
                <a:ea typeface="Verdana" panose="020B0604030504040204" pitchFamily="34" charset="0"/>
                <a:cs typeface="Verdana" panose="020B0604030504040204" pitchFamily="34" charset="0"/>
              </a:rPr>
              <a:t> que vous choisissez pour </a:t>
            </a:r>
            <a:r>
              <a:rPr lang="fr-FR" altLang="fr-FR" sz="2844" b="1" dirty="0">
                <a:solidFill>
                  <a:prstClr val="black"/>
                </a:solidFill>
                <a:ea typeface="Verdana" panose="020B0604030504040204" pitchFamily="34" charset="0"/>
                <a:cs typeface="Verdana" panose="020B0604030504040204" pitchFamily="34" charset="0"/>
              </a:rPr>
              <a:t>arrêter la créance</a:t>
            </a:r>
          </a:p>
          <a:p>
            <a:pPr indent="2045227" algn="ctr" eaLnBrk="0" hangingPunct="0">
              <a:spcBef>
                <a:spcPct val="20000"/>
              </a:spcBef>
              <a:spcAft>
                <a:spcPts val="1706"/>
              </a:spcAft>
            </a:pPr>
            <a:r>
              <a:rPr lang="fr-FR" altLang="fr-FR" sz="3413" b="1" dirty="0">
                <a:solidFill>
                  <a:srgbClr val="4F81BD">
                    <a:lumMod val="75000"/>
                  </a:srgb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Les 3 conditions préalables à respecter</a:t>
            </a:r>
            <a:r>
              <a:rPr lang="fr-FR" altLang="fr-FR" sz="3413" dirty="0">
                <a:solidFill>
                  <a:prstClr val="black"/>
                </a:solidFill>
                <a:ea typeface="Verdana" panose="020B0604030504040204" pitchFamily="34" charset="0"/>
                <a:cs typeface="Verdana" panose="020B0604030504040204" pitchFamily="34" charset="0"/>
              </a:rPr>
              <a:t> </a:t>
            </a:r>
          </a:p>
          <a:p>
            <a:pPr algn="ctr" eaLnBrk="0" hangingPunct="0">
              <a:spcBef>
                <a:spcPct val="20000"/>
              </a:spcBef>
              <a:spcAft>
                <a:spcPts val="1706"/>
              </a:spcAft>
            </a:pPr>
            <a:r>
              <a:rPr lang="fr-FR" altLang="fr-FR" sz="2844" dirty="0">
                <a:solidFill>
                  <a:prstClr val="black"/>
                </a:solidFill>
                <a:ea typeface="Verdana" panose="020B0604030504040204" pitchFamily="34" charset="0"/>
                <a:cs typeface="Verdana" panose="020B0604030504040204" pitchFamily="34" charset="0"/>
              </a:rPr>
              <a:t>La créance doit ABSOLUMENT ETRE</a:t>
            </a:r>
          </a:p>
          <a:p>
            <a:pPr eaLnBrk="0" hangingPunct="0">
              <a:spcBef>
                <a:spcPct val="20000"/>
              </a:spcBef>
              <a:spcAft>
                <a:spcPts val="1706"/>
              </a:spcAft>
            </a:pPr>
            <a:endParaRPr lang="fr-FR" altLang="fr-FR" sz="3413" dirty="0">
              <a:solidFill>
                <a:prstClr val="black"/>
              </a:solidFill>
              <a:latin typeface="Calibri" panose="020F0502020204030204" pitchFamily="34" charset="0"/>
            </a:endParaRPr>
          </a:p>
        </p:txBody>
      </p:sp>
      <p:pic>
        <p:nvPicPr>
          <p:cNvPr id="5" name="Image 4"/>
          <p:cNvPicPr>
            <a:picLocks noChangeAspect="1"/>
          </p:cNvPicPr>
          <p:nvPr/>
        </p:nvPicPr>
        <p:blipFill>
          <a:blip r:embed="rId2"/>
          <a:stretch>
            <a:fillRect/>
          </a:stretch>
        </p:blipFill>
        <p:spPr>
          <a:xfrm>
            <a:off x="1484061" y="2113618"/>
            <a:ext cx="1331185" cy="1331185"/>
          </a:xfrm>
          <a:prstGeom prst="rect">
            <a:avLst/>
          </a:prstGeom>
        </p:spPr>
      </p:pic>
      <p:pic>
        <p:nvPicPr>
          <p:cNvPr id="6" name="Image 5"/>
          <p:cNvPicPr>
            <a:picLocks noChangeAspect="1"/>
          </p:cNvPicPr>
          <p:nvPr/>
        </p:nvPicPr>
        <p:blipFill>
          <a:blip r:embed="rId3"/>
          <a:stretch>
            <a:fillRect/>
          </a:stretch>
        </p:blipFill>
        <p:spPr>
          <a:xfrm>
            <a:off x="1517060" y="5391722"/>
            <a:ext cx="1421416" cy="1421416"/>
          </a:xfrm>
          <a:prstGeom prst="rect">
            <a:avLst/>
          </a:prstGeom>
        </p:spPr>
      </p:pic>
    </p:spTree>
    <p:extLst>
      <p:ext uri="{BB962C8B-B14F-4D97-AF65-F5344CB8AC3E}">
        <p14:creationId xmlns:p14="http://schemas.microsoft.com/office/powerpoint/2010/main" val="2603925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a:spLocks noGrp="1"/>
          </p:cNvSpPr>
          <p:nvPr>
            <p:ph type="title"/>
          </p:nvPr>
        </p:nvSpPr>
        <p:spPr>
          <a:xfrm>
            <a:off x="672411" y="269875"/>
            <a:ext cx="11702891" cy="1625402"/>
          </a:xfrm>
        </p:spPr>
        <p:txBody>
          <a:bodyPr/>
          <a:lstStyle/>
          <a:p>
            <a:pPr>
              <a:lnSpc>
                <a:spcPct val="150000"/>
              </a:lnSpc>
              <a:spcBef>
                <a:spcPts val="853"/>
              </a:spcBef>
            </a:pPr>
            <a:r>
              <a:rPr lang="fr-FR" altLang="fr-FR" dirty="0"/>
              <a:t>Faire le point sur la dette en 3 étapes</a:t>
            </a:r>
          </a:p>
        </p:txBody>
      </p:sp>
      <p:sp>
        <p:nvSpPr>
          <p:cNvPr id="18436" name="Espace réservé du contenu 6"/>
          <p:cNvSpPr>
            <a:spLocks noGrp="1"/>
          </p:cNvSpPr>
          <p:nvPr>
            <p:ph idx="1"/>
          </p:nvPr>
        </p:nvSpPr>
        <p:spPr/>
        <p:txBody>
          <a:bodyPr/>
          <a:lstStyle/>
          <a:p>
            <a:pPr marL="1909782" indent="392792" algn="ctr">
              <a:spcAft>
                <a:spcPts val="1706"/>
              </a:spcAft>
              <a:buNone/>
            </a:pP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Constituer le dossier et rassembler TOUTES les pièces justifiant </a:t>
            </a:r>
            <a:r>
              <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dette</a:t>
            </a:r>
          </a:p>
          <a:p>
            <a:pPr algn="just">
              <a:spcBef>
                <a:spcPct val="0"/>
              </a:spcBef>
              <a:spcAft>
                <a:spcPts val="853"/>
              </a:spcAft>
              <a:buFont typeface="Wingdings" panose="05000000000000000000" pitchFamily="2" charset="2"/>
              <a:buChar char="Ø"/>
            </a:pPr>
            <a:r>
              <a:rPr lang="fr-FR" altLang="fr-FR" sz="2560" b="0" dirty="0">
                <a:latin typeface="Verdana" panose="020B0604030504040204" pitchFamily="34" charset="0"/>
                <a:ea typeface="Verdana" panose="020B0604030504040204" pitchFamily="34" charset="0"/>
                <a:cs typeface="Verdana" panose="020B0604030504040204" pitchFamily="34" charset="0"/>
              </a:rPr>
              <a:t>Copie des </a:t>
            </a:r>
            <a:r>
              <a:rPr lang="fr-FR" altLang="fr-FR" sz="2560" dirty="0">
                <a:latin typeface="Verdana" panose="020B0604030504040204" pitchFamily="34" charset="0"/>
                <a:ea typeface="Verdana" panose="020B0604030504040204" pitchFamily="34" charset="0"/>
                <a:cs typeface="Verdana" panose="020B0604030504040204" pitchFamily="34" charset="0"/>
              </a:rPr>
              <a:t>appels de fonds </a:t>
            </a:r>
            <a:r>
              <a:rPr lang="fr-FR" altLang="fr-FR" sz="2560" b="0" dirty="0">
                <a:latin typeface="Verdana" panose="020B0604030504040204" pitchFamily="34" charset="0"/>
                <a:ea typeface="Verdana" panose="020B0604030504040204" pitchFamily="34" charset="0"/>
                <a:cs typeface="Verdana" panose="020B0604030504040204" pitchFamily="34" charset="0"/>
              </a:rPr>
              <a:t>(en fonction de la période de la créance)  </a:t>
            </a:r>
          </a:p>
          <a:p>
            <a:pPr algn="just">
              <a:spcBef>
                <a:spcPct val="0"/>
              </a:spcBef>
              <a:spcAft>
                <a:spcPts val="853"/>
              </a:spcAft>
              <a:buFont typeface="Wingdings" panose="05000000000000000000" pitchFamily="2" charset="2"/>
              <a:buChar char="Ø"/>
            </a:pPr>
            <a:r>
              <a:rPr lang="fr-FR" altLang="fr-FR" sz="2560" dirty="0">
                <a:latin typeface="Verdana" panose="020B0604030504040204" pitchFamily="34" charset="0"/>
                <a:ea typeface="Verdana" panose="020B0604030504040204" pitchFamily="34" charset="0"/>
                <a:cs typeface="Verdana" panose="020B0604030504040204" pitchFamily="34" charset="0"/>
              </a:rPr>
              <a:t>Procès-verbaux des AG ayant voté le(s) budget(s) prévisionnel(s), le(s) budgets travaux ou autres opérations exceptionnelles </a:t>
            </a:r>
            <a:r>
              <a:rPr lang="fr-FR" altLang="fr-FR" sz="2560" b="0" dirty="0">
                <a:latin typeface="Verdana" panose="020B0604030504040204" pitchFamily="34" charset="0"/>
                <a:ea typeface="Verdana" panose="020B0604030504040204" pitchFamily="34" charset="0"/>
                <a:cs typeface="Verdana" panose="020B0604030504040204" pitchFamily="34" charset="0"/>
              </a:rPr>
              <a:t>(si appels de fonds impayés) </a:t>
            </a:r>
          </a:p>
          <a:p>
            <a:pPr algn="just">
              <a:spcBef>
                <a:spcPct val="0"/>
              </a:spcBef>
              <a:spcAft>
                <a:spcPts val="853"/>
              </a:spcAft>
              <a:buFont typeface="Wingdings" panose="05000000000000000000" pitchFamily="2" charset="2"/>
              <a:buChar char="Ø"/>
            </a:pPr>
            <a:r>
              <a:rPr lang="fr-FR" altLang="fr-FR" sz="2560" dirty="0">
                <a:latin typeface="Verdana" panose="020B0604030504040204" pitchFamily="34" charset="0"/>
                <a:ea typeface="Verdana" panose="020B0604030504040204" pitchFamily="34" charset="0"/>
                <a:cs typeface="Verdana" panose="020B0604030504040204" pitchFamily="34" charset="0"/>
              </a:rPr>
              <a:t>Procès-verbaux des AG approuvant les comptes </a:t>
            </a:r>
            <a:r>
              <a:rPr lang="fr-FR" altLang="fr-FR" sz="2560" b="0" dirty="0">
                <a:latin typeface="Verdana" panose="020B0604030504040204" pitchFamily="34" charset="0"/>
                <a:ea typeface="Verdana" panose="020B0604030504040204" pitchFamily="34" charset="0"/>
                <a:cs typeface="Verdana" panose="020B0604030504040204" pitchFamily="34" charset="0"/>
              </a:rPr>
              <a:t>(si une partie des  charges correspond à un exercice clos)</a:t>
            </a:r>
          </a:p>
          <a:p>
            <a:pPr algn="just">
              <a:spcBef>
                <a:spcPct val="0"/>
              </a:spcBef>
              <a:spcAft>
                <a:spcPts val="853"/>
              </a:spcAft>
              <a:buFont typeface="Wingdings" panose="05000000000000000000" pitchFamily="2" charset="2"/>
              <a:buChar char="Ø"/>
            </a:pPr>
            <a:r>
              <a:rPr lang="fr-FR" altLang="fr-FR" sz="2560" dirty="0">
                <a:latin typeface="Verdana" panose="020B0604030504040204" pitchFamily="34" charset="0"/>
                <a:ea typeface="Verdana" panose="020B0604030504040204" pitchFamily="34" charset="0"/>
                <a:cs typeface="Verdana" panose="020B0604030504040204" pitchFamily="34" charset="0"/>
              </a:rPr>
              <a:t>Matrice </a:t>
            </a:r>
            <a:r>
              <a:rPr lang="fr-FR" altLang="fr-FR" sz="2560" dirty="0" smtClean="0">
                <a:latin typeface="Verdana" panose="020B0604030504040204" pitchFamily="34" charset="0"/>
                <a:ea typeface="Verdana" panose="020B0604030504040204" pitchFamily="34" charset="0"/>
                <a:cs typeface="Verdana" panose="020B0604030504040204" pitchFamily="34" charset="0"/>
              </a:rPr>
              <a:t>cadastrale pour voir qui est le copropriétaire </a:t>
            </a:r>
            <a:endParaRPr lang="fr-FR" altLang="fr-FR" sz="2560" b="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spcAft>
                <a:spcPts val="853"/>
              </a:spcAft>
              <a:buFont typeface="Wingdings" panose="05000000000000000000" pitchFamily="2" charset="2"/>
              <a:buChar char="Ø"/>
            </a:pPr>
            <a:r>
              <a:rPr lang="fr-FR" altLang="fr-FR" sz="2560" dirty="0" smtClean="0">
                <a:latin typeface="Verdana" panose="020B0604030504040204" pitchFamily="34" charset="0"/>
                <a:ea typeface="Verdana" panose="020B0604030504040204" pitchFamily="34" charset="0"/>
                <a:cs typeface="Verdana" panose="020B0604030504040204" pitchFamily="34" charset="0"/>
              </a:rPr>
              <a:t>PV </a:t>
            </a:r>
            <a:r>
              <a:rPr lang="fr-FR" altLang="fr-FR" sz="2560" dirty="0">
                <a:latin typeface="Verdana" panose="020B0604030504040204" pitchFamily="34" charset="0"/>
                <a:ea typeface="Verdana" panose="020B0604030504040204" pitchFamily="34" charset="0"/>
                <a:cs typeface="Verdana" panose="020B0604030504040204" pitchFamily="34" charset="0"/>
              </a:rPr>
              <a:t>d’AG </a:t>
            </a:r>
            <a:r>
              <a:rPr lang="fr-FR" altLang="fr-FR" sz="2560" dirty="0" smtClean="0">
                <a:latin typeface="Verdana" panose="020B0604030504040204" pitchFamily="34" charset="0"/>
                <a:ea typeface="Verdana" panose="020B0604030504040204" pitchFamily="34" charset="0"/>
                <a:cs typeface="Verdana" panose="020B0604030504040204" pitchFamily="34" charset="0"/>
              </a:rPr>
              <a:t>pour la désignation du syndic </a:t>
            </a:r>
            <a:endParaRPr lang="fr-FR" altLang="fr-FR" sz="256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a:picLocks noChangeAspect="1"/>
          </p:cNvPicPr>
          <p:nvPr/>
        </p:nvPicPr>
        <p:blipFill>
          <a:blip r:embed="rId2"/>
          <a:stretch>
            <a:fillRect/>
          </a:stretch>
        </p:blipFill>
        <p:spPr>
          <a:xfrm>
            <a:off x="1161230" y="2150365"/>
            <a:ext cx="1259351" cy="1259351"/>
          </a:xfrm>
          <a:prstGeom prst="rect">
            <a:avLst/>
          </a:prstGeom>
        </p:spPr>
      </p:pic>
    </p:spTree>
    <p:extLst>
      <p:ext uri="{BB962C8B-B14F-4D97-AF65-F5344CB8AC3E}">
        <p14:creationId xmlns:p14="http://schemas.microsoft.com/office/powerpoint/2010/main" val="578465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procédure</a:t>
            </a:r>
            <a:endParaRPr lang="fr-FR" dirty="0"/>
          </a:p>
        </p:txBody>
      </p:sp>
      <p:sp>
        <p:nvSpPr>
          <p:cNvPr id="26628" name="Espace réservé du contenu 6"/>
          <p:cNvSpPr>
            <a:spLocks noGrp="1"/>
          </p:cNvSpPr>
          <p:nvPr>
            <p:ph idx="1"/>
          </p:nvPr>
        </p:nvSpPr>
        <p:spPr>
          <a:xfrm>
            <a:off x="324822" y="2129589"/>
            <a:ext cx="12050481" cy="2252774"/>
          </a:xfrm>
          <a:solidFill>
            <a:schemeClr val="accent5">
              <a:lumMod val="20000"/>
              <a:lumOff val="80000"/>
            </a:schemeClr>
          </a:solidFill>
        </p:spPr>
        <p:txBody>
          <a:bodyPr/>
          <a:lstStyle/>
          <a:p>
            <a:pPr marL="2302574" lvl="1" indent="0" eaLnBrk="1" hangingPunct="1">
              <a:spcBef>
                <a:spcPct val="0"/>
              </a:spcBef>
              <a:buFont typeface="Calibri" panose="020F0502020204030204" pitchFamily="34" charset="0"/>
              <a:buAutoNum type="arabicPeriod"/>
            </a:pPr>
            <a:r>
              <a:rPr lang="fr-FR" altLang="fr-FR"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Mise en demeure obligatoire dans tous les cas : </a:t>
            </a:r>
            <a:r>
              <a:rPr lang="fr-FR" altLang="fr-FR"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a:t>
            </a:r>
            <a:r>
              <a:rPr lang="fr-FR" altLang="fr-FR"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clé pour introduire une procédure amiable ou contentieuse  </a:t>
            </a:r>
            <a:endParaRPr lang="fr-FR" altLang="fr-FR"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6626" name="Espace réservé du numéro de diapositive 4"/>
          <p:cNvSpPr>
            <a:spLocks noGrp="1"/>
          </p:cNvSpPr>
          <p:nvPr>
            <p:ph type="sldNum" sz="quarter" idx="4294967295"/>
          </p:nvPr>
        </p:nvSpPr>
        <p:spPr bwMode="auto">
          <a:xfrm>
            <a:off x="9969500" y="9040813"/>
            <a:ext cx="3033713" cy="519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13">
                <a:solidFill>
                  <a:schemeClr val="tx1"/>
                </a:solidFill>
                <a:latin typeface="Verdana" panose="020B0604030504040204" pitchFamily="34" charset="0"/>
                <a:ea typeface="ＭＳ Ｐゴシック" panose="020B0600070205080204" pitchFamily="34" charset="-128"/>
              </a:defRPr>
            </a:lvl1pPr>
            <a:lvl2pPr marL="51206400" indent="-51206400">
              <a:defRPr sz="3413">
                <a:solidFill>
                  <a:schemeClr val="tx1"/>
                </a:solidFill>
                <a:latin typeface="Verdana" panose="020B0604030504040204" pitchFamily="34" charset="0"/>
                <a:ea typeface="ＭＳ Ｐゴシック" panose="020B0600070205080204" pitchFamily="34" charset="-128"/>
              </a:defRPr>
            </a:lvl2pPr>
            <a:lvl3pPr>
              <a:defRPr sz="3413">
                <a:solidFill>
                  <a:schemeClr val="tx1"/>
                </a:solidFill>
                <a:latin typeface="Verdana" panose="020B0604030504040204" pitchFamily="34" charset="0"/>
                <a:ea typeface="ＭＳ Ｐゴシック" panose="020B0600070205080204" pitchFamily="34" charset="-128"/>
              </a:defRPr>
            </a:lvl3pPr>
            <a:lvl4pPr>
              <a:defRPr sz="3413">
                <a:solidFill>
                  <a:schemeClr val="tx1"/>
                </a:solidFill>
                <a:latin typeface="Verdana" panose="020B0604030504040204" pitchFamily="34" charset="0"/>
                <a:ea typeface="ＭＳ Ｐゴシック" panose="020B0600070205080204" pitchFamily="34" charset="-128"/>
              </a:defRPr>
            </a:lvl4pPr>
            <a:lvl5pPr>
              <a:defRPr sz="3413">
                <a:solidFill>
                  <a:schemeClr val="tx1"/>
                </a:solidFill>
                <a:latin typeface="Verdana" panose="020B0604030504040204" pitchFamily="34" charset="0"/>
                <a:ea typeface="ＭＳ Ｐゴシック" panose="020B0600070205080204" pitchFamily="34" charset="-128"/>
              </a:defRPr>
            </a:lvl5pPr>
            <a:lvl6pPr marL="650138"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6pPr>
            <a:lvl7pPr marL="1300277"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7pPr>
            <a:lvl8pPr marL="1950415"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8pPr>
            <a:lvl9pPr marL="2600554"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9pPr>
          </a:lstStyle>
          <a:p>
            <a:pPr eaLnBrk="0" hangingPunct="0"/>
            <a:fld id="{CB5507C9-533B-4762-8F22-6C46995597FE}" type="slidenum">
              <a:rPr lang="fr-FR" altLang="fr-FR" sz="1706">
                <a:solidFill>
                  <a:srgbClr val="898989"/>
                </a:solidFill>
              </a:rPr>
              <a:pPr eaLnBrk="0" hangingPunct="0"/>
              <a:t>16</a:t>
            </a:fld>
            <a:endParaRPr lang="fr-FR" altLang="fr-FR" sz="1706" dirty="0">
              <a:solidFill>
                <a:srgbClr val="898989"/>
              </a:solidFill>
            </a:endParaRPr>
          </a:p>
        </p:txBody>
      </p:sp>
      <p:pic>
        <p:nvPicPr>
          <p:cNvPr id="2663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54382" y="503768"/>
            <a:ext cx="915613" cy="139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a:stretch>
            <a:fillRect/>
          </a:stretch>
        </p:blipFill>
        <p:spPr>
          <a:xfrm>
            <a:off x="324822" y="2114291"/>
            <a:ext cx="2244392" cy="2244392"/>
          </a:xfrm>
          <a:prstGeom prst="rect">
            <a:avLst/>
          </a:prstGeom>
        </p:spPr>
      </p:pic>
      <p:pic>
        <p:nvPicPr>
          <p:cNvPr id="1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2444" y="503768"/>
            <a:ext cx="915613" cy="139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1149" y="4355235"/>
            <a:ext cx="11099833" cy="4250266"/>
          </a:xfrm>
          <a:prstGeom prst="rect">
            <a:avLst/>
          </a:prstGeom>
        </p:spPr>
        <p:txBody>
          <a:bodyPr wrap="square">
            <a:spAutoFit/>
          </a:bodyPr>
          <a:lstStyle/>
          <a:p>
            <a:pPr marL="379247" lvl="1"/>
            <a:r>
              <a:rPr lang="fr-FR" altLang="fr-FR" sz="2560" b="1" dirty="0">
                <a:solidFill>
                  <a:srgbClr val="4F81BD">
                    <a:lumMod val="75000"/>
                  </a:srgb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 forme </a:t>
            </a:r>
          </a:p>
          <a:p>
            <a:pPr marL="379247" lvl="1"/>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OBLIGATOIREMENT </a:t>
            </a:r>
            <a:r>
              <a:rPr lang="fr-FR" altLang="fr-FR" sz="1991" b="1" dirty="0">
                <a:solidFill>
                  <a:prstClr val="black"/>
                </a:solidFill>
                <a:latin typeface="Verdana" panose="020B0604030504040204" pitchFamily="34" charset="0"/>
                <a:ea typeface="Verdana" panose="020B0604030504040204" pitchFamily="34" charset="0"/>
                <a:cs typeface="Verdana" panose="020B0604030504040204" pitchFamily="34" charset="0"/>
              </a:rPr>
              <a:t>en lettre recommandée avec accusé de réception </a:t>
            </a:r>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avec la mention </a:t>
            </a:r>
            <a:r>
              <a:rPr lang="fr-FR" altLang="fr-FR" sz="1991" b="1" i="1" dirty="0">
                <a:solidFill>
                  <a:prstClr val="black"/>
                </a:solidFill>
                <a:latin typeface="Verdana" panose="020B0604030504040204" pitchFamily="34" charset="0"/>
                <a:ea typeface="Verdana" panose="020B0604030504040204" pitchFamily="34" charset="0"/>
                <a:cs typeface="Verdana" panose="020B0604030504040204" pitchFamily="34" charset="0"/>
              </a:rPr>
              <a:t>« Lettre </a:t>
            </a:r>
            <a:r>
              <a:rPr lang="fr-FR" altLang="fr-FR" sz="1991"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recommandée </a:t>
            </a:r>
            <a:r>
              <a:rPr lang="fr-FR" altLang="fr-FR" sz="1991" b="1" i="1" dirty="0">
                <a:solidFill>
                  <a:prstClr val="black"/>
                </a:solidFill>
                <a:latin typeface="Verdana" panose="020B0604030504040204" pitchFamily="34" charset="0"/>
                <a:ea typeface="Verdana" panose="020B0604030504040204" pitchFamily="34" charset="0"/>
                <a:cs typeface="Verdana" panose="020B0604030504040204" pitchFamily="34" charset="0"/>
              </a:rPr>
              <a:t>valant mise en demeure </a:t>
            </a:r>
            <a:r>
              <a:rPr lang="fr-FR" altLang="fr-FR" sz="1400" b="1" i="1" dirty="0" smtClean="0">
                <a:latin typeface="Verdana" panose="020B0604030504040204" pitchFamily="34" charset="0"/>
                <a:ea typeface="Verdana" panose="020B0604030504040204" pitchFamily="34" charset="0"/>
                <a:cs typeface="Verdana" panose="020B0604030504040204" pitchFamily="34" charset="0"/>
              </a:rPr>
              <a:t>»</a:t>
            </a:r>
            <a:r>
              <a:rPr lang="fr-FR" altLang="fr-FR" sz="14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Article 10-1 De la loi du 10 juillet 1965</a:t>
            </a:r>
            <a:endParaRPr lang="fr-FR" altLang="fr-FR" sz="14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79247" lvl="1"/>
            <a:r>
              <a:rPr lang="fr-FR" altLang="fr-FR" sz="2560" b="1" dirty="0">
                <a:solidFill>
                  <a:srgbClr val="4F81BD">
                    <a:lumMod val="75000"/>
                  </a:srgb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Son contenu </a:t>
            </a:r>
          </a:p>
          <a:p>
            <a:pPr marL="379247" lvl="1">
              <a:buFont typeface="Wingdings" panose="05000000000000000000" pitchFamily="2" charset="2"/>
              <a:buChar char="§"/>
            </a:pPr>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Rappel de la créance de telle date à telle date;</a:t>
            </a:r>
          </a:p>
          <a:p>
            <a:pPr marL="379247" lvl="1">
              <a:buFont typeface="Wingdings" panose="05000000000000000000" pitchFamily="2" charset="2"/>
              <a:buChar char="§"/>
            </a:pPr>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Rappel des relances faites ou démarches amiables;</a:t>
            </a:r>
          </a:p>
          <a:p>
            <a:pPr marL="379247" eaLnBrk="0" hangingPunct="0">
              <a:buFont typeface="Wingdings" panose="05000000000000000000" pitchFamily="2" charset="2"/>
              <a:buChar char="§"/>
            </a:pPr>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Dire que le débiteur dispose d’un dernier délai </a:t>
            </a:r>
            <a:r>
              <a:rPr lang="fr-FR" altLang="fr-FR" sz="1991" dirty="0" smtClean="0">
                <a:solidFill>
                  <a:prstClr val="black"/>
                </a:solidFill>
                <a:latin typeface="Verdana" panose="020B0604030504040204" pitchFamily="34" charset="0"/>
                <a:ea typeface="Verdana" panose="020B0604030504040204" pitchFamily="34" charset="0"/>
                <a:cs typeface="Verdana" panose="020B0604030504040204" pitchFamily="34" charset="0"/>
              </a:rPr>
              <a:t>X jours </a:t>
            </a:r>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pour payer cette somme de XXXX € à compter du lendemain de la Ière présentation  de cette mise en demeure; </a:t>
            </a:r>
          </a:p>
          <a:p>
            <a:pPr marL="379247" eaLnBrk="0" hangingPunct="0">
              <a:buFont typeface="Wingdings" panose="05000000000000000000" pitchFamily="2" charset="2"/>
              <a:buChar char="§"/>
            </a:pPr>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Qu’à défaut de paiement dans le délai imparti ci- dessus, une procédure sera introduite pour un recouvrement judiciaire; </a:t>
            </a:r>
          </a:p>
          <a:p>
            <a:pPr marL="379247" eaLnBrk="0" hangingPunct="0">
              <a:buFont typeface="Wingdings" panose="05000000000000000000" pitchFamily="2" charset="2"/>
              <a:buChar char="§"/>
            </a:pPr>
            <a:r>
              <a:rPr lang="fr-FR" altLang="fr-FR" sz="1991" dirty="0">
                <a:solidFill>
                  <a:prstClr val="black"/>
                </a:solidFill>
                <a:latin typeface="Verdana" panose="020B0604030504040204" pitchFamily="34" charset="0"/>
                <a:ea typeface="Verdana" panose="020B0604030504040204" pitchFamily="34" charset="0"/>
                <a:cs typeface="Verdana" panose="020B0604030504040204" pitchFamily="34" charset="0"/>
              </a:rPr>
              <a:t>Que cette mise en demeure fait courir les intérêts légaux. </a:t>
            </a:r>
          </a:p>
        </p:txBody>
      </p:sp>
      <p:pic>
        <p:nvPicPr>
          <p:cNvPr id="9" name="Image 8"/>
          <p:cNvPicPr>
            <a:picLocks noChangeAspect="1"/>
          </p:cNvPicPr>
          <p:nvPr/>
        </p:nvPicPr>
        <p:blipFill>
          <a:blip r:embed="rId5"/>
          <a:stretch>
            <a:fillRect/>
          </a:stretch>
        </p:blipFill>
        <p:spPr>
          <a:xfrm>
            <a:off x="9979429" y="8062137"/>
            <a:ext cx="2808171" cy="1495260"/>
          </a:xfrm>
          <a:prstGeom prst="rect">
            <a:avLst/>
          </a:prstGeom>
        </p:spPr>
      </p:pic>
    </p:spTree>
    <p:extLst>
      <p:ext uri="{BB962C8B-B14F-4D97-AF65-F5344CB8AC3E}">
        <p14:creationId xmlns:p14="http://schemas.microsoft.com/office/powerpoint/2010/main" val="1810117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2411" y="592537"/>
            <a:ext cx="11702891" cy="1625402"/>
          </a:xfrm>
        </p:spPr>
        <p:txBody>
          <a:bodyPr/>
          <a:lstStyle/>
          <a:p>
            <a:r>
              <a:rPr lang="fr-FR" altLang="fr-FR" dirty="0"/>
              <a:t>Avant toute procédure amiable ou contentieuse : </a:t>
            </a:r>
            <a:br>
              <a:rPr lang="fr-FR" altLang="fr-FR" dirty="0"/>
            </a:br>
            <a:r>
              <a:rPr lang="fr-FR" altLang="fr-FR" dirty="0"/>
              <a:t>les </a:t>
            </a:r>
            <a:r>
              <a:rPr lang="fr-FR" altLang="fr-FR" dirty="0" smtClean="0"/>
              <a:t>bonnes questions </a:t>
            </a:r>
            <a:r>
              <a:rPr lang="fr-FR" altLang="fr-FR" dirty="0"/>
              <a:t>à se poser </a:t>
            </a:r>
            <a:r>
              <a:rPr lang="fr-FR" altLang="fr-FR" dirty="0">
                <a:solidFill>
                  <a:srgbClr val="604A7B"/>
                </a:solidFill>
                <a:latin typeface="Calibri" panose="020F0502020204030204" pitchFamily="34" charset="0"/>
              </a:rPr>
              <a:t/>
            </a:r>
            <a:br>
              <a:rPr lang="fr-FR" altLang="fr-FR" dirty="0">
                <a:solidFill>
                  <a:srgbClr val="604A7B"/>
                </a:solidFill>
                <a:latin typeface="Calibri" panose="020F0502020204030204" pitchFamily="34" charset="0"/>
              </a:rPr>
            </a:br>
            <a:endParaRPr lang="fr-FR" dirty="0"/>
          </a:p>
        </p:txBody>
      </p:sp>
      <p:sp>
        <p:nvSpPr>
          <p:cNvPr id="20484" name="Espace réservé du contenu 6"/>
          <p:cNvSpPr>
            <a:spLocks noGrp="1"/>
          </p:cNvSpPr>
          <p:nvPr>
            <p:ph idx="1"/>
          </p:nvPr>
        </p:nvSpPr>
        <p:spPr>
          <a:xfrm>
            <a:off x="562471" y="3583270"/>
            <a:ext cx="11702891" cy="6436139"/>
          </a:xfrm>
        </p:spPr>
        <p:txBody>
          <a:bodyPr/>
          <a:lstStyle/>
          <a:p>
            <a:pPr>
              <a:buFont typeface="Arial" panose="020B0604020202020204" pitchFamily="34" charset="0"/>
              <a:buNone/>
            </a:pPr>
            <a:r>
              <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Q1 </a:t>
            </a: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Qui assigne ?  Le demandeur !</a:t>
            </a:r>
          </a:p>
          <a:p>
            <a:pPr marL="0" indent="0" algn="just">
              <a:buNone/>
            </a:pPr>
            <a:r>
              <a:rPr lang="fr-FR" altLang="fr-FR" sz="2844" b="0" dirty="0">
                <a:latin typeface="Verdana" panose="020B0604030504040204" pitchFamily="34" charset="0"/>
                <a:ea typeface="Verdana" panose="020B0604030504040204" pitchFamily="34" charset="0"/>
                <a:cs typeface="Verdana" panose="020B0604030504040204" pitchFamily="34" charset="0"/>
              </a:rPr>
              <a:t>Le demandeur est </a:t>
            </a:r>
            <a:r>
              <a:rPr lang="fr-FR" altLang="fr-FR" sz="2844"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 syndicat des copropriétaires </a:t>
            </a:r>
            <a:r>
              <a:rPr lang="fr-FR" altLang="fr-FR" sz="2844" b="0" dirty="0">
                <a:latin typeface="Verdana" panose="020B0604030504040204" pitchFamily="34" charset="0"/>
                <a:ea typeface="Verdana" panose="020B0604030504040204" pitchFamily="34" charset="0"/>
                <a:cs typeface="Verdana" panose="020B0604030504040204" pitchFamily="34" charset="0"/>
              </a:rPr>
              <a:t>représenté par son </a:t>
            </a:r>
            <a:r>
              <a:rPr lang="fr-FR" altLang="fr-FR" sz="2844" b="0" dirty="0" smtClean="0">
                <a:latin typeface="Verdana" panose="020B0604030504040204" pitchFamily="34" charset="0"/>
                <a:ea typeface="Verdana" panose="020B0604030504040204" pitchFamily="34" charset="0"/>
                <a:cs typeface="Verdana" panose="020B0604030504040204" pitchFamily="34" charset="0"/>
              </a:rPr>
              <a:t>syndic.</a:t>
            </a:r>
            <a:endParaRPr lang="fr-FR" altLang="fr-FR" sz="2844" b="0" dirty="0">
              <a:latin typeface="Verdana" panose="020B0604030504040204" pitchFamily="34" charset="0"/>
              <a:ea typeface="Verdana" panose="020B0604030504040204" pitchFamily="34" charset="0"/>
              <a:cs typeface="Verdana" panose="020B0604030504040204" pitchFamily="34" charset="0"/>
            </a:endParaRPr>
          </a:p>
        </p:txBody>
      </p:sp>
      <p:pic>
        <p:nvPicPr>
          <p:cNvPr id="2048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7483" y="2119491"/>
            <a:ext cx="1792140" cy="146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454634" y="5598467"/>
            <a:ext cx="10138443" cy="2062103"/>
          </a:xfrm>
          <a:prstGeom prst="rect">
            <a:avLst/>
          </a:prstGeom>
          <a:solidFill>
            <a:schemeClr val="bg2">
              <a:lumMod val="90000"/>
            </a:schemeClr>
          </a:solidFill>
          <a:ln w="9525">
            <a:solidFill>
              <a:srgbClr val="7D60A0"/>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0" hangingPunct="0"/>
            <a:r>
              <a:rPr lang="fr-FR" altLang="fr-FR" sz="2560" b="1" u="sng" dirty="0">
                <a:solidFill>
                  <a:srgbClr val="000000"/>
                </a:solidFill>
                <a:ea typeface="Verdana" panose="020B0604030504040204" pitchFamily="34" charset="0"/>
                <a:cs typeface="Verdana" panose="020B0604030504040204" pitchFamily="34" charset="0"/>
              </a:rPr>
              <a:t>A SAVOIR !</a:t>
            </a:r>
          </a:p>
          <a:p>
            <a:pPr eaLnBrk="0" hangingPunct="0">
              <a:buFont typeface="Wingdings" panose="05000000000000000000" pitchFamily="2" charset="2"/>
              <a:buChar char="Ø"/>
            </a:pPr>
            <a:r>
              <a:rPr lang="fr-FR" altLang="fr-FR" sz="2560" b="1" dirty="0">
                <a:solidFill>
                  <a:srgbClr val="000000"/>
                </a:solidFill>
                <a:ea typeface="Verdana" panose="020B0604030504040204" pitchFamily="34" charset="0"/>
                <a:cs typeface="Verdana" panose="020B0604030504040204" pitchFamily="34" charset="0"/>
              </a:rPr>
              <a:t>Pas de mandat spécifique à faire voter en AG  </a:t>
            </a:r>
            <a:r>
              <a:rPr lang="fr-FR" altLang="fr-FR" sz="2560" dirty="0">
                <a:solidFill>
                  <a:srgbClr val="000000"/>
                </a:solidFill>
                <a:ea typeface="Verdana" panose="020B0604030504040204" pitchFamily="34" charset="0"/>
                <a:cs typeface="Verdana" panose="020B0604030504040204" pitchFamily="34" charset="0"/>
              </a:rPr>
              <a:t>: le recouvrement des charges fait partie de la gestion courante</a:t>
            </a:r>
          </a:p>
          <a:p>
            <a:pPr eaLnBrk="0" hangingPunct="0">
              <a:buFont typeface="Wingdings" panose="05000000000000000000" pitchFamily="2" charset="2"/>
              <a:buChar char="Ø"/>
            </a:pPr>
            <a:r>
              <a:rPr lang="fr-FR" altLang="fr-FR" sz="2560" b="1" dirty="0" smtClean="0">
                <a:solidFill>
                  <a:srgbClr val="000000"/>
                </a:solidFill>
                <a:ea typeface="Verdana" panose="020B0604030504040204" pitchFamily="34" charset="0"/>
                <a:cs typeface="Verdana" panose="020B0604030504040204" pitchFamily="34" charset="0"/>
              </a:rPr>
              <a:t>Bien vérifier </a:t>
            </a:r>
            <a:r>
              <a:rPr lang="fr-FR" altLang="fr-FR" sz="2560" b="1" dirty="0">
                <a:solidFill>
                  <a:srgbClr val="000000"/>
                </a:solidFill>
                <a:ea typeface="Verdana" panose="020B0604030504040204" pitchFamily="34" charset="0"/>
                <a:cs typeface="Verdana" panose="020B0604030504040204" pitchFamily="34" charset="0"/>
              </a:rPr>
              <a:t>que </a:t>
            </a:r>
            <a:r>
              <a:rPr lang="fr-FR" altLang="fr-FR" sz="2560" b="1" dirty="0" smtClean="0">
                <a:solidFill>
                  <a:srgbClr val="000000"/>
                </a:solidFill>
                <a:ea typeface="Verdana" panose="020B0604030504040204" pitchFamily="34" charset="0"/>
                <a:cs typeface="Verdana" panose="020B0604030504040204" pitchFamily="34" charset="0"/>
              </a:rPr>
              <a:t>le mandat du syndic est toujours valable </a:t>
            </a:r>
            <a:endParaRPr lang="fr-FR" altLang="fr-FR" sz="2560" b="1" dirty="0">
              <a:solidFill>
                <a:srgbClr val="000000"/>
              </a:solidFill>
              <a:ea typeface="Verdana" panose="020B0604030504040204" pitchFamily="34" charset="0"/>
              <a:cs typeface="Verdana" panose="020B0604030504040204" pitchFamily="34" charset="0"/>
            </a:endParaRPr>
          </a:p>
        </p:txBody>
      </p:sp>
      <p:sp>
        <p:nvSpPr>
          <p:cNvPr id="4" name="Rectangle 3"/>
          <p:cNvSpPr/>
          <p:nvPr/>
        </p:nvSpPr>
        <p:spPr>
          <a:xfrm>
            <a:off x="4933437" y="2588776"/>
            <a:ext cx="5322803" cy="4862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eaLnBrk="0" hangingPunct="0">
              <a:buFont typeface="Arial" panose="020B0604020202020204" pitchFamily="34" charset="0"/>
              <a:buNone/>
            </a:pPr>
            <a:r>
              <a:rPr lang="fr-FR" altLang="fr-FR" sz="2560" b="1" dirty="0">
                <a:solidFill>
                  <a:prstClr val="white"/>
                </a:solidFill>
                <a:ea typeface="Verdana" panose="020B0604030504040204" pitchFamily="34" charset="0"/>
                <a:cs typeface="Verdana" panose="020B0604030504040204" pitchFamily="34" charset="0"/>
              </a:rPr>
              <a:t>Attention à certaines chausse-trappes</a:t>
            </a:r>
          </a:p>
        </p:txBody>
      </p:sp>
    </p:spTree>
    <p:extLst>
      <p:ext uri="{BB962C8B-B14F-4D97-AF65-F5344CB8AC3E}">
        <p14:creationId xmlns:p14="http://schemas.microsoft.com/office/powerpoint/2010/main" val="1354346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81126" y="125859"/>
            <a:ext cx="8462532" cy="1626129"/>
          </a:xfrm>
        </p:spPr>
        <p:txBody>
          <a:bodyPr/>
          <a:lstStyle/>
          <a:p>
            <a:r>
              <a:rPr lang="fr-FR" dirty="0" smtClean="0">
                <a:solidFill>
                  <a:srgbClr val="003E8A"/>
                </a:solidFill>
              </a:rPr>
              <a:t>La procédure de conciliation obligatoire : « loi justice »</a:t>
            </a:r>
            <a:endParaRPr lang="fr-FR" dirty="0">
              <a:solidFill>
                <a:srgbClr val="003E8A"/>
              </a:solidFill>
            </a:endParaRPr>
          </a:p>
        </p:txBody>
      </p:sp>
      <p:sp>
        <p:nvSpPr>
          <p:cNvPr id="27652" name="Espace réservé du contenu 6"/>
          <p:cNvSpPr>
            <a:spLocks noGrp="1"/>
          </p:cNvSpPr>
          <p:nvPr>
            <p:ph idx="1"/>
          </p:nvPr>
        </p:nvSpPr>
        <p:spPr>
          <a:xfrm>
            <a:off x="236910" y="1751988"/>
            <a:ext cx="11449272" cy="6439021"/>
          </a:xfrm>
        </p:spPr>
        <p:txBody>
          <a:bodyPr/>
          <a:lstStyle/>
          <a:p>
            <a:pPr marL="650139" lvl="1" indent="0" eaLnBrk="1" hangingPunct="1">
              <a:spcBef>
                <a:spcPct val="0"/>
              </a:spcBef>
              <a:buNone/>
            </a:pPr>
            <a:r>
              <a:rPr lang="fr-FR" altLang="fr-FR" sz="1800" b="1" dirty="0" smtClean="0">
                <a:latin typeface="Verdana" panose="020B0604030504040204" pitchFamily="34" charset="0"/>
                <a:ea typeface="Verdana" panose="020B0604030504040204" pitchFamily="34" charset="0"/>
                <a:cs typeface="Verdana" panose="020B0604030504040204" pitchFamily="34" charset="0"/>
              </a:rPr>
              <a:t>Désormais obligatoire de faire préalablement une tentative de résolution amiable</a:t>
            </a:r>
          </a:p>
          <a:p>
            <a:pPr marL="650139" lvl="1" indent="0" eaLnBrk="1" hangingPunct="1">
              <a:spcBef>
                <a:spcPct val="0"/>
              </a:spcBef>
              <a:buNone/>
            </a:pPr>
            <a:endParaRPr lang="fr-CA" altLang="fr-FR"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993039" lvl="1" indent="-342900" eaLnBrk="1" hangingPunct="1">
              <a:spcBef>
                <a:spcPct val="0"/>
              </a:spcBef>
              <a:buFont typeface="Wingdings" panose="05000000000000000000" pitchFamily="2" charset="2"/>
              <a:buChar char="q"/>
            </a:pPr>
            <a:r>
              <a:rPr lang="fr-CA" altLang="fr-FR"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Il existe trois type de conciliation possible :</a:t>
            </a:r>
          </a:p>
          <a:p>
            <a:pPr marL="1107339" lvl="1" indent="-457200" eaLnBrk="1" hangingPunct="1">
              <a:spcBef>
                <a:spcPct val="0"/>
              </a:spcBef>
              <a:buFont typeface="+mj-lt"/>
              <a:buAutoNum type="arabicPeriod"/>
            </a:pPr>
            <a:r>
              <a:rPr lang="fr-CA" altLang="fr-FR" sz="2000" b="1" dirty="0" smtClean="0">
                <a:latin typeface="Verdana" panose="020B0604030504040204" pitchFamily="34" charset="0"/>
                <a:ea typeface="Verdana" panose="020B0604030504040204" pitchFamily="34" charset="0"/>
                <a:cs typeface="Verdana" panose="020B0604030504040204" pitchFamily="34" charset="0"/>
              </a:rPr>
              <a:t>Devant le conciliateur de justice</a:t>
            </a:r>
          </a:p>
          <a:p>
            <a:pPr marL="1107339" lvl="1" indent="-457200" eaLnBrk="1" hangingPunct="1">
              <a:spcBef>
                <a:spcPct val="0"/>
              </a:spcBef>
              <a:buFont typeface="+mj-lt"/>
              <a:buAutoNum type="arabicPeriod"/>
            </a:pPr>
            <a:r>
              <a:rPr lang="fr-CA" altLang="fr-FR" sz="2000" dirty="0" smtClean="0">
                <a:latin typeface="Verdana" panose="020B0604030504040204" pitchFamily="34" charset="0"/>
                <a:ea typeface="Verdana" panose="020B0604030504040204" pitchFamily="34" charset="0"/>
                <a:cs typeface="Verdana" panose="020B0604030504040204" pitchFamily="34" charset="0"/>
              </a:rPr>
              <a:t>Devant le médiateur</a:t>
            </a:r>
          </a:p>
          <a:p>
            <a:pPr marL="1107339" lvl="1" indent="-457200" eaLnBrk="1" hangingPunct="1">
              <a:spcBef>
                <a:spcPct val="0"/>
              </a:spcBef>
              <a:buFont typeface="+mj-lt"/>
              <a:buAutoNum type="arabicPeriod"/>
            </a:pPr>
            <a:r>
              <a:rPr lang="fr-CA" altLang="fr-FR" sz="2000" dirty="0" smtClean="0">
                <a:latin typeface="Verdana" panose="020B0604030504040204" pitchFamily="34" charset="0"/>
                <a:ea typeface="Verdana" panose="020B0604030504040204" pitchFamily="34" charset="0"/>
                <a:cs typeface="Verdana" panose="020B0604030504040204" pitchFamily="34" charset="0"/>
              </a:rPr>
              <a:t>Procédure participative (tentative de conciliation via avocats  </a:t>
            </a:r>
            <a:endParaRPr lang="fr-FR" altLang="fr-FR" sz="2000" dirty="0">
              <a:latin typeface="Verdana" panose="020B0604030504040204" pitchFamily="34" charset="0"/>
              <a:ea typeface="Verdana" panose="020B0604030504040204" pitchFamily="34" charset="0"/>
              <a:cs typeface="Verdana" panose="020B0604030504040204" pitchFamily="34" charset="0"/>
            </a:endParaRPr>
          </a:p>
          <a:p>
            <a:pPr marL="1107339" lvl="1" indent="-457200" eaLnBrk="1" hangingPunct="1">
              <a:spcBef>
                <a:spcPct val="0"/>
              </a:spcBef>
              <a:buFontTx/>
              <a:buChar char="-"/>
            </a:pPr>
            <a:endParaRPr lang="fr-FR" altLang="fr-FR" sz="2000" b="1" dirty="0">
              <a:latin typeface="Verdana" panose="020B0604030504040204" pitchFamily="34" charset="0"/>
              <a:ea typeface="Verdana" panose="020B0604030504040204" pitchFamily="34" charset="0"/>
              <a:cs typeface="Arial" panose="020B0604020202020204" pitchFamily="34" charset="0"/>
            </a:endParaRPr>
          </a:p>
          <a:p>
            <a:pPr marL="1107339" lvl="1" indent="-457200" eaLnBrk="1" hangingPunct="1">
              <a:spcBef>
                <a:spcPct val="0"/>
              </a:spcBef>
              <a:buFontTx/>
              <a:buChar char="-"/>
            </a:pPr>
            <a:r>
              <a:rPr lang="fr-CA" altLang="fr-FR" sz="2000" b="1" dirty="0" smtClean="0">
                <a:latin typeface="Verdana" panose="020B0604030504040204" pitchFamily="34" charset="0"/>
                <a:ea typeface="Verdana" panose="020B0604030504040204" pitchFamily="34" charset="0"/>
                <a:cs typeface="Arial" panose="020B0604020202020204" pitchFamily="34" charset="0"/>
              </a:rPr>
              <a:t>Nous vous conseillons la conciliation via le conciliateur de justice du départements de la copropriété car il s’agit de la procédure la plus simple </a:t>
            </a:r>
            <a:r>
              <a:rPr lang="fr-CA" altLang="fr-FR" sz="2000" b="1" smtClean="0">
                <a:latin typeface="Verdana" panose="020B0604030504040204" pitchFamily="34" charset="0"/>
                <a:ea typeface="Verdana" panose="020B0604030504040204" pitchFamily="34" charset="0"/>
                <a:cs typeface="Arial" panose="020B0604020202020204" pitchFamily="34" charset="0"/>
              </a:rPr>
              <a:t>et rapide</a:t>
            </a:r>
            <a:endParaRPr lang="fr-FR" altLang="fr-FR" sz="2000" b="1" i="1" dirty="0">
              <a:latin typeface="Verdana" panose="020B0604030504040204" pitchFamily="34" charset="0"/>
              <a:ea typeface="Verdana" panose="020B0604030504040204" pitchFamily="34" charset="0"/>
              <a:cs typeface="Arial" panose="020B0604020202020204" pitchFamily="34" charset="0"/>
            </a:endParaRPr>
          </a:p>
          <a:p>
            <a:pPr marL="650139" lvl="1" indent="0" eaLnBrk="1" hangingPunct="1">
              <a:spcBef>
                <a:spcPct val="0"/>
              </a:spcBef>
              <a:buNone/>
            </a:pPr>
            <a:endParaRPr lang="fr-FR" altLang="fr-FR" sz="2000" b="1" dirty="0">
              <a:latin typeface="Verdana" panose="020B0604030504040204" pitchFamily="34" charset="0"/>
              <a:ea typeface="Verdana" panose="020B0604030504040204" pitchFamily="34" charset="0"/>
              <a:cs typeface="Arial" panose="020B0604020202020204" pitchFamily="34" charset="0"/>
            </a:endParaRPr>
          </a:p>
          <a:p>
            <a:pPr marL="1300277" lvl="1" indent="-650138" eaLnBrk="1" hangingPunct="1">
              <a:spcBef>
                <a:spcPct val="0"/>
              </a:spcBef>
              <a:buFont typeface="+mj-lt"/>
              <a:buAutoNum type="alphaLcPeriod"/>
            </a:pPr>
            <a:endParaRPr lang="fr-FR" altLang="fr-FR" sz="2000" b="1" dirty="0">
              <a:latin typeface="Verdana" panose="020B0604030504040204" pitchFamily="34" charset="0"/>
              <a:ea typeface="Verdana" panose="020B0604030504040204" pitchFamily="34" charset="0"/>
              <a:cs typeface="Arial" panose="020B0604020202020204" pitchFamily="34" charset="0"/>
            </a:endParaRPr>
          </a:p>
          <a:p>
            <a:pPr marL="1300277" lvl="1" indent="-650138" eaLnBrk="1" hangingPunct="1">
              <a:spcBef>
                <a:spcPct val="0"/>
              </a:spcBef>
              <a:buFont typeface="+mj-lt"/>
              <a:buAutoNum type="alphaLcPeriod"/>
            </a:pPr>
            <a:endParaRPr lang="fr-FR" altLang="fr-FR" sz="2000" b="1" dirty="0">
              <a:latin typeface="Verdana" panose="020B0604030504040204" pitchFamily="34" charset="0"/>
              <a:ea typeface="Verdana" panose="020B0604030504040204" pitchFamily="34" charset="0"/>
              <a:cs typeface="Arial" panose="020B0604020202020204" pitchFamily="34" charset="0"/>
            </a:endParaRPr>
          </a:p>
          <a:p>
            <a:pPr marL="650138" lvl="1" indent="0" eaLnBrk="1" hangingPunct="1">
              <a:spcBef>
                <a:spcPct val="0"/>
              </a:spcBef>
              <a:buNone/>
            </a:pPr>
            <a:endParaRPr lang="fr-FR" altLang="fr-FR" sz="2000" b="1" dirty="0">
              <a:latin typeface="Verdana" panose="020B0604030504040204" pitchFamily="34" charset="0"/>
              <a:ea typeface="Verdana" panose="020B0604030504040204" pitchFamily="34" charset="0"/>
              <a:cs typeface="Arial" panose="020B0604020202020204" pitchFamily="34" charset="0"/>
            </a:endParaRPr>
          </a:p>
          <a:p>
            <a:pPr marL="1300277" lvl="1" indent="-650138" eaLnBrk="1" hangingPunct="1">
              <a:spcBef>
                <a:spcPct val="0"/>
              </a:spcBef>
              <a:buFont typeface="+mj-lt"/>
              <a:buAutoNum type="alphaLcPeriod"/>
            </a:pPr>
            <a:endParaRPr lang="fr-FR" altLang="fr-FR" sz="2000" b="1" dirty="0">
              <a:latin typeface="Verdana" panose="020B0604030504040204" pitchFamily="34" charset="0"/>
              <a:ea typeface="Verdana" panose="020B0604030504040204" pitchFamily="34" charset="0"/>
              <a:cs typeface="Arial" panose="020B0604020202020204" pitchFamily="34" charset="0"/>
            </a:endParaRPr>
          </a:p>
          <a:p>
            <a:pPr marL="1300277" lvl="1" indent="-650138" eaLnBrk="1" hangingPunct="1">
              <a:spcBef>
                <a:spcPct val="0"/>
              </a:spcBef>
              <a:buFontTx/>
              <a:buChar char="-"/>
            </a:pPr>
            <a:endParaRPr lang="fr-FR" altLang="fr-FR" sz="2000" b="1" dirty="0">
              <a:solidFill>
                <a:srgbClr val="604A7B"/>
              </a:solidFill>
              <a:ea typeface="ＭＳ Ｐゴシック" panose="020B0600070205080204" pitchFamily="34" charset="-128"/>
              <a:cs typeface="Arial" panose="020B0604020202020204" pitchFamily="34" charset="0"/>
            </a:endParaRPr>
          </a:p>
        </p:txBody>
      </p:sp>
      <p:sp>
        <p:nvSpPr>
          <p:cNvPr id="27650" name="Espace réservé du numéro de diapositive 4"/>
          <p:cNvSpPr>
            <a:spLocks noGrp="1"/>
          </p:cNvSpPr>
          <p:nvPr>
            <p:ph type="sldNum" sz="quarter" idx="4294967295"/>
          </p:nvPr>
        </p:nvSpPr>
        <p:spPr bwMode="auto">
          <a:xfrm>
            <a:off x="9969500" y="9040813"/>
            <a:ext cx="3033713" cy="519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13">
                <a:solidFill>
                  <a:schemeClr val="tx1"/>
                </a:solidFill>
                <a:latin typeface="Verdana" panose="020B0604030504040204" pitchFamily="34" charset="0"/>
                <a:ea typeface="ＭＳ Ｐゴシック" panose="020B0600070205080204" pitchFamily="34" charset="-128"/>
              </a:defRPr>
            </a:lvl1pPr>
            <a:lvl2pPr marL="51206400" indent="-51206400">
              <a:defRPr sz="3413">
                <a:solidFill>
                  <a:schemeClr val="tx1"/>
                </a:solidFill>
                <a:latin typeface="Verdana" panose="020B0604030504040204" pitchFamily="34" charset="0"/>
                <a:ea typeface="ＭＳ Ｐゴシック" panose="020B0600070205080204" pitchFamily="34" charset="-128"/>
              </a:defRPr>
            </a:lvl2pPr>
            <a:lvl3pPr>
              <a:defRPr sz="3413">
                <a:solidFill>
                  <a:schemeClr val="tx1"/>
                </a:solidFill>
                <a:latin typeface="Verdana" panose="020B0604030504040204" pitchFamily="34" charset="0"/>
                <a:ea typeface="ＭＳ Ｐゴシック" panose="020B0600070205080204" pitchFamily="34" charset="-128"/>
              </a:defRPr>
            </a:lvl3pPr>
            <a:lvl4pPr>
              <a:defRPr sz="3413">
                <a:solidFill>
                  <a:schemeClr val="tx1"/>
                </a:solidFill>
                <a:latin typeface="Verdana" panose="020B0604030504040204" pitchFamily="34" charset="0"/>
                <a:ea typeface="ＭＳ Ｐゴシック" panose="020B0600070205080204" pitchFamily="34" charset="-128"/>
              </a:defRPr>
            </a:lvl4pPr>
            <a:lvl5pPr>
              <a:defRPr sz="3413">
                <a:solidFill>
                  <a:schemeClr val="tx1"/>
                </a:solidFill>
                <a:latin typeface="Verdana" panose="020B0604030504040204" pitchFamily="34" charset="0"/>
                <a:ea typeface="ＭＳ Ｐゴシック" panose="020B0600070205080204" pitchFamily="34" charset="-128"/>
              </a:defRPr>
            </a:lvl5pPr>
            <a:lvl6pPr marL="650138"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6pPr>
            <a:lvl7pPr marL="1300277"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7pPr>
            <a:lvl8pPr marL="1950415"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8pPr>
            <a:lvl9pPr marL="2600554"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9pPr>
          </a:lstStyle>
          <a:p>
            <a:pPr eaLnBrk="0" hangingPunct="0"/>
            <a:endParaRPr lang="fr-FR" altLang="fr-FR" sz="1706" dirty="0">
              <a:solidFill>
                <a:srgbClr val="898989"/>
              </a:solidFill>
            </a:endParaRPr>
          </a:p>
        </p:txBody>
      </p:sp>
      <p:pic>
        <p:nvPicPr>
          <p:cNvPr id="6" name="Image 5"/>
          <p:cNvPicPr>
            <a:picLocks noChangeAspect="1"/>
          </p:cNvPicPr>
          <p:nvPr/>
        </p:nvPicPr>
        <p:blipFill>
          <a:blip r:embed="rId3"/>
          <a:stretch>
            <a:fillRect/>
          </a:stretch>
        </p:blipFill>
        <p:spPr>
          <a:xfrm>
            <a:off x="10643658" y="557907"/>
            <a:ext cx="1342045" cy="1088727"/>
          </a:xfrm>
          <a:prstGeom prst="rect">
            <a:avLst/>
          </a:prstGeom>
        </p:spPr>
      </p:pic>
      <p:pic>
        <p:nvPicPr>
          <p:cNvPr id="8" name="Image 7"/>
          <p:cNvPicPr>
            <a:picLocks noChangeAspect="1"/>
          </p:cNvPicPr>
          <p:nvPr/>
        </p:nvPicPr>
        <p:blipFill>
          <a:blip r:embed="rId4"/>
          <a:stretch>
            <a:fillRect/>
          </a:stretch>
        </p:blipFill>
        <p:spPr>
          <a:xfrm>
            <a:off x="839081" y="46452"/>
            <a:ext cx="1624344" cy="1624344"/>
          </a:xfrm>
          <a:prstGeom prst="rect">
            <a:avLst/>
          </a:prstGeom>
        </p:spPr>
      </p:pic>
    </p:spTree>
    <p:extLst>
      <p:ext uri="{BB962C8B-B14F-4D97-AF65-F5344CB8AC3E}">
        <p14:creationId xmlns:p14="http://schemas.microsoft.com/office/powerpoint/2010/main" val="140369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p:txBody>
          <a:bodyPr/>
          <a:lstStyle/>
          <a:p>
            <a:r>
              <a:rPr lang="fr-FR" altLang="fr-FR" dirty="0"/>
              <a:t>Avant toute procédure amiable ou contentieuse : </a:t>
            </a:r>
            <a:br>
              <a:rPr lang="fr-FR" altLang="fr-FR" dirty="0"/>
            </a:br>
            <a:r>
              <a:rPr lang="fr-FR" altLang="fr-FR" dirty="0"/>
              <a:t>les </a:t>
            </a:r>
            <a:r>
              <a:rPr lang="fr-FR" altLang="fr-FR" dirty="0" smtClean="0"/>
              <a:t>bonnes </a:t>
            </a:r>
            <a:r>
              <a:rPr lang="fr-FR" altLang="fr-FR" dirty="0"/>
              <a:t>questions à se poser </a:t>
            </a:r>
            <a:r>
              <a:rPr lang="fr-FR" altLang="fr-FR" dirty="0">
                <a:solidFill>
                  <a:srgbClr val="604A7B"/>
                </a:solidFill>
                <a:latin typeface="Calibri" panose="020F0502020204030204" pitchFamily="34" charset="0"/>
              </a:rPr>
              <a:t/>
            </a:r>
            <a:br>
              <a:rPr lang="fr-FR" altLang="fr-FR" dirty="0">
                <a:solidFill>
                  <a:srgbClr val="604A7B"/>
                </a:solidFill>
                <a:latin typeface="Calibri" panose="020F0502020204030204" pitchFamily="34" charset="0"/>
              </a:rPr>
            </a:br>
            <a:endParaRPr lang="fr-FR" dirty="0"/>
          </a:p>
        </p:txBody>
      </p:sp>
      <p:sp>
        <p:nvSpPr>
          <p:cNvPr id="24580" name="Espace réservé du contenu 6"/>
          <p:cNvSpPr>
            <a:spLocks noGrp="1"/>
          </p:cNvSpPr>
          <p:nvPr>
            <p:ph idx="1"/>
          </p:nvPr>
        </p:nvSpPr>
        <p:spPr>
          <a:xfrm>
            <a:off x="628467" y="2311607"/>
            <a:ext cx="11702891" cy="6436139"/>
          </a:xfrm>
        </p:spPr>
        <p:txBody>
          <a:bodyPr/>
          <a:lstStyle/>
          <a:p>
            <a:pPr>
              <a:buFont typeface="Arial" panose="020B0604020202020204" pitchFamily="34" charset="0"/>
              <a:buNone/>
            </a:pPr>
            <a:r>
              <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Quelle </a:t>
            </a: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demande faire au tribunal ?</a:t>
            </a:r>
          </a:p>
          <a:p>
            <a:pPr>
              <a:buFont typeface="Arial" panose="020B0604020202020204" pitchFamily="34" charset="0"/>
              <a:buNone/>
            </a:pPr>
            <a:endParaRPr lang="fr-FR" altLang="fr-FR" sz="1706" dirty="0">
              <a:ea typeface="ＭＳ Ｐゴシック" panose="020B0600070205080204" pitchFamily="34" charset="-128"/>
              <a:cs typeface="Arial" panose="020B0604020202020204" pitchFamily="34" charset="0"/>
            </a:endParaRPr>
          </a:p>
          <a:p>
            <a:pPr lvl="1" eaLnBrk="1" hangingPunct="1">
              <a:buFont typeface="Wingdings" panose="05000000000000000000" pitchFamily="2" charset="2"/>
              <a:buChar char="Ø"/>
            </a:pPr>
            <a:r>
              <a:rPr lang="fr-FR" altLang="fr-FR" sz="2844" dirty="0">
                <a:latin typeface="Verdana" panose="020B0604030504040204" pitchFamily="34" charset="0"/>
                <a:ea typeface="Verdana" panose="020B0604030504040204" pitchFamily="34" charset="0"/>
                <a:cs typeface="Verdana" panose="020B0604030504040204" pitchFamily="34" charset="0"/>
              </a:rPr>
              <a:t>La </a:t>
            </a:r>
            <a:r>
              <a:rPr lang="fr-FR" altLang="fr-FR" sz="2844" b="1" dirty="0">
                <a:latin typeface="Verdana" panose="020B0604030504040204" pitchFamily="34" charset="0"/>
                <a:ea typeface="Verdana" panose="020B0604030504040204" pitchFamily="34" charset="0"/>
                <a:cs typeface="Verdana" panose="020B0604030504040204" pitchFamily="34" charset="0"/>
              </a:rPr>
              <a:t>créance au principal </a:t>
            </a:r>
          </a:p>
          <a:p>
            <a:pPr lvl="1" eaLnBrk="1" hangingPunct="1">
              <a:buFont typeface="Wingdings" panose="05000000000000000000" pitchFamily="2" charset="2"/>
              <a:buChar char="Ø"/>
            </a:pPr>
            <a:r>
              <a:rPr lang="fr-FR" altLang="fr-FR" sz="2844" b="1" dirty="0" smtClean="0">
                <a:latin typeface="Verdana" panose="020B0604030504040204" pitchFamily="34" charset="0"/>
                <a:ea typeface="Verdana" panose="020B0604030504040204" pitchFamily="34" charset="0"/>
                <a:cs typeface="Verdana" panose="020B0604030504040204" pitchFamily="34" charset="0"/>
              </a:rPr>
              <a:t>Dommages </a:t>
            </a:r>
            <a:r>
              <a:rPr lang="fr-FR" altLang="fr-FR" sz="2844" b="1" dirty="0">
                <a:latin typeface="Verdana" panose="020B0604030504040204" pitchFamily="34" charset="0"/>
                <a:ea typeface="Verdana" panose="020B0604030504040204" pitchFamily="34" charset="0"/>
                <a:cs typeface="Verdana" panose="020B0604030504040204" pitchFamily="34" charset="0"/>
              </a:rPr>
              <a:t>Intérêts </a:t>
            </a:r>
            <a:r>
              <a:rPr lang="fr-FR" altLang="fr-FR" sz="2844" dirty="0">
                <a:latin typeface="Verdana" panose="020B0604030504040204" pitchFamily="34" charset="0"/>
                <a:ea typeface="Verdana" panose="020B0604030504040204" pitchFamily="34" charset="0"/>
                <a:cs typeface="Verdana" panose="020B0604030504040204" pitchFamily="34" charset="0"/>
              </a:rPr>
              <a:t>(DI) pour le préjudice subi </a:t>
            </a:r>
          </a:p>
          <a:p>
            <a:pPr lvl="1" eaLnBrk="1" hangingPunct="1">
              <a:buFont typeface="Wingdings" panose="05000000000000000000" pitchFamily="2" charset="2"/>
              <a:buChar char="Ø"/>
            </a:pPr>
            <a:r>
              <a:rPr lang="fr-FR" altLang="fr-FR" sz="2844" dirty="0">
                <a:latin typeface="Verdana" panose="020B0604030504040204" pitchFamily="34" charset="0"/>
                <a:ea typeface="Verdana" panose="020B0604030504040204" pitchFamily="34" charset="0"/>
                <a:cs typeface="Verdana" panose="020B0604030504040204" pitchFamily="34" charset="0"/>
              </a:rPr>
              <a:t>Les </a:t>
            </a:r>
            <a:r>
              <a:rPr lang="fr-FR" altLang="fr-FR" sz="2844" b="1" dirty="0">
                <a:latin typeface="Verdana" panose="020B0604030504040204" pitchFamily="34" charset="0"/>
                <a:ea typeface="Verdana" panose="020B0604030504040204" pitchFamily="34" charset="0"/>
                <a:cs typeface="Verdana" panose="020B0604030504040204" pitchFamily="34" charset="0"/>
              </a:rPr>
              <a:t>dépens</a:t>
            </a:r>
            <a:r>
              <a:rPr lang="fr-FR" altLang="fr-FR" sz="2844" dirty="0">
                <a:latin typeface="Verdana" panose="020B0604030504040204" pitchFamily="34" charset="0"/>
                <a:ea typeface="Verdana" panose="020B0604030504040204" pitchFamily="34" charset="0"/>
                <a:cs typeface="Verdana" panose="020B0604030504040204" pitchFamily="34" charset="0"/>
              </a:rPr>
              <a:t> </a:t>
            </a:r>
          </a:p>
          <a:p>
            <a:pPr lvl="1" eaLnBrk="1" hangingPunct="1">
              <a:buFont typeface="Wingdings" panose="05000000000000000000" pitchFamily="2" charset="2"/>
              <a:buChar char="Ø"/>
            </a:pPr>
            <a:r>
              <a:rPr lang="fr-FR" altLang="fr-FR" sz="2844" dirty="0">
                <a:latin typeface="Verdana" panose="020B0604030504040204" pitchFamily="34" charset="0"/>
                <a:ea typeface="Verdana" panose="020B0604030504040204" pitchFamily="34" charset="0"/>
                <a:cs typeface="Verdana" panose="020B0604030504040204" pitchFamily="34" charset="0"/>
              </a:rPr>
              <a:t>L’</a:t>
            </a:r>
            <a:r>
              <a:rPr lang="fr-FR" altLang="fr-FR" sz="2844" b="1" dirty="0">
                <a:latin typeface="Verdana" panose="020B0604030504040204" pitchFamily="34" charset="0"/>
                <a:ea typeface="Verdana" panose="020B0604030504040204" pitchFamily="34" charset="0"/>
                <a:cs typeface="Verdana" panose="020B0604030504040204" pitchFamily="34" charset="0"/>
              </a:rPr>
              <a:t>article 700 </a:t>
            </a:r>
            <a:endParaRPr lang="fr-FR" altLang="fr-FR" sz="2844" b="1" dirty="0" smtClean="0">
              <a:latin typeface="Verdana" panose="020B0604030504040204" pitchFamily="34" charset="0"/>
              <a:ea typeface="Verdana" panose="020B0604030504040204" pitchFamily="34" charset="0"/>
              <a:cs typeface="Verdana" panose="020B0604030504040204" pitchFamily="34" charset="0"/>
            </a:endParaRPr>
          </a:p>
          <a:p>
            <a:pPr lvl="1" eaLnBrk="1" hangingPunct="1">
              <a:buFont typeface="Wingdings" panose="05000000000000000000" pitchFamily="2" charset="2"/>
              <a:buChar char="Ø"/>
            </a:pPr>
            <a:r>
              <a:rPr lang="fr-FR" altLang="fr-FR" sz="2844" dirty="0">
                <a:latin typeface="Verdana" panose="020B0604030504040204" pitchFamily="34" charset="0"/>
                <a:ea typeface="Verdana" panose="020B0604030504040204" pitchFamily="34" charset="0"/>
                <a:cs typeface="Verdana" panose="020B0604030504040204" pitchFamily="34" charset="0"/>
              </a:rPr>
              <a:t>La </a:t>
            </a:r>
            <a:r>
              <a:rPr lang="fr-FR" altLang="fr-FR" sz="2844" b="1" dirty="0">
                <a:latin typeface="Verdana" panose="020B0604030504040204" pitchFamily="34" charset="0"/>
                <a:ea typeface="Verdana" panose="020B0604030504040204" pitchFamily="34" charset="0"/>
                <a:cs typeface="Verdana" panose="020B0604030504040204" pitchFamily="34" charset="0"/>
              </a:rPr>
              <a:t>clause pénale </a:t>
            </a:r>
            <a:r>
              <a:rPr lang="fr-FR" altLang="fr-FR" sz="2844" dirty="0">
                <a:latin typeface="Verdana" panose="020B0604030504040204" pitchFamily="34" charset="0"/>
                <a:ea typeface="Verdana" panose="020B0604030504040204" pitchFamily="34" charset="0"/>
                <a:cs typeface="Verdana" panose="020B0604030504040204" pitchFamily="34" charset="0"/>
              </a:rPr>
              <a:t>et la majoration des </a:t>
            </a:r>
            <a:r>
              <a:rPr lang="fr-FR" altLang="fr-FR" sz="2844" b="1" dirty="0">
                <a:latin typeface="Verdana" panose="020B0604030504040204" pitchFamily="34" charset="0"/>
                <a:ea typeface="Verdana" panose="020B0604030504040204" pitchFamily="34" charset="0"/>
                <a:cs typeface="Verdana" panose="020B0604030504040204" pitchFamily="34" charset="0"/>
              </a:rPr>
              <a:t>intérêts </a:t>
            </a:r>
            <a:r>
              <a:rPr lang="fr-FR" altLang="fr-FR" sz="2844" dirty="0">
                <a:latin typeface="Verdana" panose="020B0604030504040204" pitchFamily="34" charset="0"/>
                <a:ea typeface="Verdana" panose="020B0604030504040204" pitchFamily="34" charset="0"/>
                <a:cs typeface="Verdana" panose="020B0604030504040204" pitchFamily="34" charset="0"/>
              </a:rPr>
              <a:t>mentionnés dans RCP ou votés en AG </a:t>
            </a:r>
          </a:p>
          <a:p>
            <a:pPr lvl="1" eaLnBrk="1" hangingPunct="1">
              <a:buFont typeface="Wingdings" panose="05000000000000000000" pitchFamily="2" charset="2"/>
              <a:buChar char="Ø"/>
            </a:pPr>
            <a:endParaRPr lang="fr-FR" altLang="fr-FR" sz="2844" b="1" dirty="0">
              <a:latin typeface="Verdana" panose="020B0604030504040204" pitchFamily="34" charset="0"/>
              <a:ea typeface="Verdana" panose="020B0604030504040204" pitchFamily="34" charset="0"/>
              <a:cs typeface="Verdana" panose="020B0604030504040204" pitchFamily="34" charset="0"/>
            </a:endParaRPr>
          </a:p>
          <a:p>
            <a:pPr lvl="1" eaLnBrk="1" hangingPunct="1">
              <a:buFontTx/>
              <a:buChar char="-"/>
            </a:pPr>
            <a:endParaRPr lang="fr-FR" altLang="fr-FR" sz="1422" dirty="0">
              <a:ea typeface="ＭＳ Ｐゴシック" panose="020B0600070205080204" pitchFamily="34" charset="-128"/>
              <a:cs typeface="Arial" panose="020B0604020202020204" pitchFamily="34" charset="0"/>
            </a:endParaRPr>
          </a:p>
        </p:txBody>
      </p:sp>
      <p:sp>
        <p:nvSpPr>
          <p:cNvPr id="2" name="Rectangle 1"/>
          <p:cNvSpPr>
            <a:spLocks noChangeArrowheads="1"/>
          </p:cNvSpPr>
          <p:nvPr/>
        </p:nvSpPr>
        <p:spPr bwMode="auto">
          <a:xfrm>
            <a:off x="3909994" y="6899116"/>
            <a:ext cx="7576177" cy="1142749"/>
          </a:xfrm>
          <a:prstGeom prst="rect">
            <a:avLst/>
          </a:prstGeom>
          <a:solidFill>
            <a:srgbClr val="FFC000"/>
          </a:solidFill>
          <a:ln>
            <a:headEnd/>
            <a:tailEnd/>
          </a:ln>
        </p:spPr>
        <p:style>
          <a:lnRef idx="2">
            <a:schemeClr val="accent6"/>
          </a:lnRef>
          <a:fillRef idx="1">
            <a:schemeClr val="lt1"/>
          </a:fillRef>
          <a:effectRef idx="0">
            <a:schemeClr val="accent6"/>
          </a:effectRef>
          <a:fontRef idx="minor">
            <a:schemeClr val="dk1"/>
          </a:fontRef>
        </p:style>
        <p:txBody>
          <a:bodyPr>
            <a:spAutoFit/>
          </a:bodyPr>
          <a:lstStyle>
            <a:lvl1pPr marL="24161750" indent="-24161750">
              <a:defRPr sz="2400">
                <a:solidFill>
                  <a:schemeClr val="tx1"/>
                </a:solidFill>
                <a:latin typeface="Verdana" panose="020B0604030504040204" pitchFamily="34" charset="0"/>
                <a:ea typeface="ＭＳ Ｐゴシック" panose="020B0600070205080204" pitchFamily="34" charset="-128"/>
              </a:defRPr>
            </a:lvl1pPr>
            <a:lvl2pPr>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lvl="1"/>
            <a:r>
              <a:rPr lang="fr-FR" altLang="fr-FR" sz="3413" b="1" dirty="0">
                <a:solidFill>
                  <a:srgbClr val="000000"/>
                </a:solidFill>
                <a:latin typeface="Calibri" panose="020F0502020204030204" pitchFamily="34" charset="0"/>
                <a:cs typeface="Arial" panose="020B0604020202020204" pitchFamily="34" charset="0"/>
              </a:rPr>
              <a:t>Faire un point sur les frais qui restent à la charge du débiteur.</a:t>
            </a:r>
          </a:p>
        </p:txBody>
      </p:sp>
      <p:pic>
        <p:nvPicPr>
          <p:cNvPr id="4" name="Image 3"/>
          <p:cNvPicPr>
            <a:picLocks noChangeAspect="1"/>
          </p:cNvPicPr>
          <p:nvPr/>
        </p:nvPicPr>
        <p:blipFill>
          <a:blip r:embed="rId2"/>
          <a:stretch>
            <a:fillRect/>
          </a:stretch>
        </p:blipFill>
        <p:spPr>
          <a:xfrm>
            <a:off x="1688859" y="6723295"/>
            <a:ext cx="1707484" cy="1534574"/>
          </a:xfrm>
          <a:prstGeom prst="rect">
            <a:avLst/>
          </a:prstGeom>
        </p:spPr>
      </p:pic>
    </p:spTree>
    <p:extLst>
      <p:ext uri="{BB962C8B-B14F-4D97-AF65-F5344CB8AC3E}">
        <p14:creationId xmlns:p14="http://schemas.microsoft.com/office/powerpoint/2010/main" val="322634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9405" y="2183"/>
            <a:ext cx="11075306" cy="1702157"/>
          </a:xfrm>
        </p:spPr>
        <p:txBody>
          <a:bodyPr/>
          <a:lstStyle/>
          <a:p>
            <a:pPr algn="ctr" eaLnBrk="1" hangingPunct="1"/>
            <a:r>
              <a:rPr lang="fr-FR" altLang="fr-FR" dirty="0">
                <a:cs typeface="Vrinda" panose="020B0502040204020203" pitchFamily="34" charset="0"/>
              </a:rPr>
              <a:t>Les conséquences d’un manque de suivi des impayés par le CS</a:t>
            </a:r>
          </a:p>
        </p:txBody>
      </p:sp>
      <p:sp>
        <p:nvSpPr>
          <p:cNvPr id="11267" name="Rectangle 3"/>
          <p:cNvSpPr>
            <a:spLocks noGrp="1" noChangeArrowheads="1"/>
          </p:cNvSpPr>
          <p:nvPr>
            <p:ph idx="1"/>
          </p:nvPr>
        </p:nvSpPr>
        <p:spPr>
          <a:xfrm>
            <a:off x="1099405" y="2325153"/>
            <a:ext cx="10804405" cy="6521923"/>
          </a:xfrm>
        </p:spPr>
        <p:txBody>
          <a:bodyPr rtlCol="0">
            <a:normAutofit fontScale="92500" lnSpcReduction="10000"/>
          </a:bodyPr>
          <a:lstStyle/>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Une augmentation de charges qui entrainera de nouveaux  impayés de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charges ;</a:t>
            </a:r>
            <a:endParaRPr lang="fr-FR" altLang="fr-FR" sz="2600" b="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Des créances irrécouvrables supportées par le SDC lors de saisies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immobilières ;</a:t>
            </a:r>
            <a:endParaRPr lang="fr-FR" altLang="fr-FR" sz="2600" b="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Un manque de trésorerie (retard ou non paiement des prestataires et des fournisseurs</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 ;</a:t>
            </a: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smtClean="0">
                <a:latin typeface="Verdana" panose="020B0604030504040204" pitchFamily="34" charset="0"/>
                <a:ea typeface="Verdana" panose="020B0604030504040204" pitchFamily="34" charset="0"/>
                <a:cs typeface="Verdana" panose="020B0604030504040204" pitchFamily="34" charset="0"/>
              </a:rPr>
              <a:t>Incapacité </a:t>
            </a:r>
            <a:r>
              <a:rPr lang="fr-FR" altLang="fr-FR" sz="2600" b="0" dirty="0">
                <a:latin typeface="Verdana" panose="020B0604030504040204" pitchFamily="34" charset="0"/>
                <a:ea typeface="Verdana" panose="020B0604030504040204" pitchFamily="34" charset="0"/>
                <a:cs typeface="Verdana" panose="020B0604030504040204" pitchFamily="34" charset="0"/>
              </a:rPr>
              <a:t>a</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 </a:t>
            </a:r>
            <a:r>
              <a:rPr lang="fr-FR" altLang="fr-FR" sz="2600" b="0" dirty="0">
                <a:latin typeface="Verdana" panose="020B0604030504040204" pitchFamily="34" charset="0"/>
                <a:ea typeface="Verdana" panose="020B0604030504040204" pitchFamily="34" charset="0"/>
                <a:cs typeface="Verdana" panose="020B0604030504040204" pitchFamily="34" charset="0"/>
              </a:rPr>
              <a:t>réaliser les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travaux ;</a:t>
            </a:r>
            <a:endParaRPr lang="fr-FR" altLang="fr-FR" sz="2600" b="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Des frais de procédure rejetés par les tribunaux restants à la charge du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SDC ;</a:t>
            </a:r>
            <a:endParaRPr lang="fr-FR" altLang="fr-FR" sz="2600" b="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Un endettement du SDC (plus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de 15% ou </a:t>
            </a:r>
            <a:r>
              <a:rPr lang="fr-FR" altLang="fr-FR" sz="2600" b="0" dirty="0">
                <a:latin typeface="Verdana" panose="020B0604030504040204" pitchFamily="34" charset="0"/>
                <a:ea typeface="Verdana" panose="020B0604030504040204" pitchFamily="34" charset="0"/>
                <a:cs typeface="Verdana" panose="020B0604030504040204" pitchFamily="34" charset="0"/>
              </a:rPr>
              <a:t>25</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 alerte </a:t>
            </a:r>
            <a:r>
              <a:rPr lang="fr-FR" altLang="fr-FR" sz="2600" b="0" dirty="0">
                <a:latin typeface="Verdana" panose="020B0604030504040204" pitchFamily="34" charset="0"/>
                <a:ea typeface="Verdana" panose="020B0604030504040204" pitchFamily="34" charset="0"/>
                <a:cs typeface="Verdana" panose="020B0604030504040204" pitchFamily="34" charset="0"/>
              </a:rPr>
              <a:t>article 29-1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A dite procédure d’alerte ); </a:t>
            </a:r>
            <a:endParaRPr lang="fr-FR" altLang="fr-FR" sz="2600" b="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Procédures de recouvrement inadaptées et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coûteuses ; </a:t>
            </a:r>
            <a:endParaRPr lang="fr-FR" altLang="fr-FR" sz="2600" b="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Dévalorisation du standing de la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copropriété ;</a:t>
            </a:r>
            <a:endParaRPr lang="fr-FR" altLang="fr-FR" sz="2600" b="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Bef>
                <a:spcPct val="40000"/>
              </a:spcBef>
              <a:spcAft>
                <a:spcPts val="0"/>
              </a:spcAft>
              <a:buClr>
                <a:schemeClr val="accent1">
                  <a:lumMod val="75000"/>
                </a:schemeClr>
              </a:buClr>
              <a:buFont typeface="Wingdings" panose="05000000000000000000" pitchFamily="2" charset="2"/>
              <a:buChar char="q"/>
              <a:defRPr/>
            </a:pPr>
            <a:r>
              <a:rPr lang="fr-FR" altLang="fr-FR" sz="2600" b="0" dirty="0">
                <a:latin typeface="Verdana" panose="020B0604030504040204" pitchFamily="34" charset="0"/>
                <a:ea typeface="Verdana" panose="020B0604030504040204" pitchFamily="34" charset="0"/>
                <a:cs typeface="Verdana" panose="020B0604030504040204" pitchFamily="34" charset="0"/>
              </a:rPr>
              <a:t>Désertion </a:t>
            </a:r>
            <a:r>
              <a:rPr lang="fr-FR" altLang="fr-FR" sz="2600" b="0" dirty="0" smtClean="0">
                <a:latin typeface="Verdana" panose="020B0604030504040204" pitchFamily="34" charset="0"/>
                <a:ea typeface="Verdana" panose="020B0604030504040204" pitchFamily="34" charset="0"/>
                <a:cs typeface="Verdana" panose="020B0604030504040204" pitchFamily="34" charset="0"/>
              </a:rPr>
              <a:t>et désintéressement </a:t>
            </a:r>
            <a:r>
              <a:rPr lang="fr-FR" altLang="fr-FR" sz="2600" b="0" dirty="0">
                <a:latin typeface="Verdana" panose="020B0604030504040204" pitchFamily="34" charset="0"/>
                <a:ea typeface="Verdana" panose="020B0604030504040204" pitchFamily="34" charset="0"/>
                <a:cs typeface="Verdana" panose="020B0604030504040204" pitchFamily="34" charset="0"/>
              </a:rPr>
              <a:t>des copropriétaires au profit de marchands de sommeil, etc.</a:t>
            </a:r>
          </a:p>
          <a:p>
            <a:pPr eaLnBrk="1" fontAlgn="auto" hangingPunct="1">
              <a:spcBef>
                <a:spcPct val="40000"/>
              </a:spcBef>
              <a:spcAft>
                <a:spcPts val="0"/>
              </a:spcAft>
              <a:buClr>
                <a:schemeClr val="accent1">
                  <a:lumMod val="75000"/>
                </a:schemeClr>
              </a:buClr>
              <a:buFont typeface="Wingdings 3" charset="2"/>
              <a:buChar char=""/>
              <a:defRPr/>
            </a:pPr>
            <a:endParaRPr lang="fr-FR" altLang="fr-FR" sz="2625" dirty="0">
              <a:solidFill>
                <a:schemeClr val="tx1">
                  <a:lumMod val="75000"/>
                  <a:lumOff val="25000"/>
                </a:schemeClr>
              </a:solidFill>
            </a:endParaRPr>
          </a:p>
          <a:p>
            <a:pPr eaLnBrk="1" fontAlgn="auto" hangingPunct="1">
              <a:spcBef>
                <a:spcPct val="40000"/>
              </a:spcBef>
              <a:spcAft>
                <a:spcPts val="0"/>
              </a:spcAft>
              <a:buClr>
                <a:schemeClr val="accent1">
                  <a:lumMod val="75000"/>
                </a:schemeClr>
              </a:buClr>
              <a:buFont typeface="Wingdings 3" charset="2"/>
              <a:buChar char=""/>
              <a:defRPr/>
            </a:pPr>
            <a:endParaRPr lang="fr-FR" altLang="fr-FR" sz="2625" dirty="0">
              <a:solidFill>
                <a:schemeClr val="tx1">
                  <a:lumMod val="75000"/>
                  <a:lumOff val="25000"/>
                </a:schemeClr>
              </a:solidFill>
            </a:endParaRPr>
          </a:p>
          <a:p>
            <a:pPr eaLnBrk="1" fontAlgn="auto" hangingPunct="1">
              <a:spcBef>
                <a:spcPct val="40000"/>
              </a:spcBef>
              <a:spcAft>
                <a:spcPts val="0"/>
              </a:spcAft>
              <a:buClr>
                <a:schemeClr val="accent1">
                  <a:lumMod val="75000"/>
                </a:schemeClr>
              </a:buClr>
              <a:buFont typeface="Wingdings 3" charset="2"/>
              <a:buChar char=""/>
              <a:defRPr/>
            </a:pPr>
            <a:endParaRPr lang="fr-FR" altLang="fr-FR" sz="3150" dirty="0">
              <a:solidFill>
                <a:schemeClr val="tx1">
                  <a:lumMod val="75000"/>
                  <a:lumOff val="25000"/>
                </a:schemeClr>
              </a:solidFill>
            </a:endParaRPr>
          </a:p>
        </p:txBody>
      </p:sp>
    </p:spTree>
    <p:extLst>
      <p:ext uri="{BB962C8B-B14F-4D97-AF65-F5344CB8AC3E}">
        <p14:creationId xmlns:p14="http://schemas.microsoft.com/office/powerpoint/2010/main" val="7283682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p:txBody>
          <a:bodyPr/>
          <a:lstStyle/>
          <a:p>
            <a:r>
              <a:rPr lang="fr-CA" dirty="0" smtClean="0">
                <a:solidFill>
                  <a:srgbClr val="003E8A"/>
                </a:solidFill>
              </a:rPr>
              <a:t>COMPETENCE TRIBUNAL « LOI JUSTICE »</a:t>
            </a:r>
            <a:endParaRPr lang="fr-FR" dirty="0">
              <a:solidFill>
                <a:srgbClr val="003E8A"/>
              </a:solidFill>
            </a:endParaRPr>
          </a:p>
        </p:txBody>
      </p:sp>
      <p:sp>
        <p:nvSpPr>
          <p:cNvPr id="23556" name="Espace réservé du contenu 6"/>
          <p:cNvSpPr>
            <a:spLocks noGrp="1"/>
          </p:cNvSpPr>
          <p:nvPr>
            <p:ph idx="1"/>
          </p:nvPr>
        </p:nvSpPr>
        <p:spPr/>
        <p:txBody>
          <a:bodyPr/>
          <a:lstStyle/>
          <a:p>
            <a:pPr>
              <a:buFont typeface="Arial" panose="020B0604020202020204" pitchFamily="34" charset="0"/>
              <a:buNone/>
            </a:pPr>
            <a:r>
              <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Quel tribunal saisir ? </a:t>
            </a:r>
          </a:p>
          <a:p>
            <a:pPr>
              <a:buFont typeface="Calibri" panose="020F0502020204030204" pitchFamily="34" charset="0"/>
              <a:buAutoNum type="arabicPeriod"/>
            </a:pPr>
            <a:r>
              <a:rPr lang="fr-FR" altLang="fr-FR" sz="2844" b="0" dirty="0">
                <a:latin typeface="Verdana" panose="020B0604030504040204" pitchFamily="34" charset="0"/>
                <a:ea typeface="Verdana" panose="020B0604030504040204" pitchFamily="34" charset="0"/>
                <a:cs typeface="Verdana" panose="020B0604030504040204" pitchFamily="34" charset="0"/>
              </a:rPr>
              <a:t>Toujours celui du </a:t>
            </a:r>
            <a:r>
              <a:rPr lang="fr-FR" altLang="fr-FR" sz="2844" dirty="0">
                <a:latin typeface="Verdana" panose="020B0604030504040204" pitchFamily="34" charset="0"/>
                <a:ea typeface="Verdana" panose="020B0604030504040204" pitchFamily="34" charset="0"/>
                <a:cs typeface="Verdana" panose="020B0604030504040204" pitchFamily="34" charset="0"/>
              </a:rPr>
              <a:t>lieu de la situation de l’immeuble</a:t>
            </a:r>
          </a:p>
          <a:p>
            <a:pPr>
              <a:buFont typeface="Calibri" panose="020F0502020204030204" pitchFamily="34" charset="0"/>
              <a:buAutoNum type="arabicPeriod"/>
            </a:pPr>
            <a:r>
              <a:rPr lang="fr-FR" altLang="fr-FR" sz="2844" b="0" dirty="0">
                <a:latin typeface="Verdana" panose="020B0604030504040204" pitchFamily="34" charset="0"/>
                <a:ea typeface="Verdana" panose="020B0604030504040204" pitchFamily="34" charset="0"/>
                <a:cs typeface="Verdana" panose="020B0604030504040204" pitchFamily="34" charset="0"/>
              </a:rPr>
              <a:t>Le </a:t>
            </a:r>
            <a:r>
              <a:rPr lang="fr-FR" altLang="fr-FR" sz="2844" dirty="0">
                <a:latin typeface="Verdana" panose="020B0604030504040204" pitchFamily="34" charset="0"/>
                <a:ea typeface="Verdana" panose="020B0604030504040204" pitchFamily="34" charset="0"/>
                <a:cs typeface="Verdana" panose="020B0604030504040204" pitchFamily="34" charset="0"/>
              </a:rPr>
              <a:t>tribunal compétent </a:t>
            </a:r>
            <a:r>
              <a:rPr lang="fr-FR" altLang="fr-FR" sz="2844" b="0" dirty="0" smtClean="0">
                <a:latin typeface="Verdana" panose="020B0604030504040204" pitchFamily="34" charset="0"/>
                <a:ea typeface="Verdana" panose="020B0604030504040204" pitchFamily="34" charset="0"/>
                <a:cs typeface="Verdana" panose="020B0604030504040204" pitchFamily="34" charset="0"/>
              </a:rPr>
              <a:t>(</a:t>
            </a:r>
            <a:r>
              <a:rPr lang="fr-FR" altLang="fr-FR" sz="2844" dirty="0" smtClean="0">
                <a:latin typeface="Verdana" panose="020B0604030504040204" pitchFamily="34" charset="0"/>
                <a:ea typeface="Verdana" panose="020B0604030504040204" pitchFamily="34" charset="0"/>
                <a:cs typeface="Verdana" panose="020B0604030504040204" pitchFamily="34" charset="0"/>
              </a:rPr>
              <a:t>Tribunal Judiciaire </a:t>
            </a:r>
            <a:r>
              <a:rPr lang="fr-FR" altLang="fr-FR" sz="2844" b="0" dirty="0" smtClean="0">
                <a:latin typeface="Verdana" panose="020B0604030504040204" pitchFamily="34" charset="0"/>
                <a:ea typeface="Verdana" panose="020B0604030504040204" pitchFamily="34" charset="0"/>
                <a:cs typeface="Verdana" panose="020B0604030504040204" pitchFamily="34" charset="0"/>
              </a:rPr>
              <a:t>ou </a:t>
            </a:r>
            <a:r>
              <a:rPr lang="fr-FR" altLang="fr-FR" sz="2844" dirty="0" smtClean="0">
                <a:latin typeface="Verdana" panose="020B0604030504040204" pitchFamily="34" charset="0"/>
                <a:ea typeface="Verdana" panose="020B0604030504040204" pitchFamily="34" charset="0"/>
                <a:cs typeface="Verdana" panose="020B0604030504040204" pitchFamily="34" charset="0"/>
              </a:rPr>
              <a:t>chambre de proximité</a:t>
            </a:r>
            <a:r>
              <a:rPr lang="fr-FR" altLang="fr-FR" sz="2844" b="0" dirty="0" smtClean="0">
                <a:latin typeface="Verdana" panose="020B0604030504040204" pitchFamily="34" charset="0"/>
                <a:ea typeface="Verdana" panose="020B0604030504040204" pitchFamily="34" charset="0"/>
                <a:cs typeface="Verdana" panose="020B0604030504040204" pitchFamily="34" charset="0"/>
              </a:rPr>
              <a:t> ) en fonction </a:t>
            </a:r>
            <a:r>
              <a:rPr lang="fr-FR" altLang="fr-FR" sz="2844" b="0" dirty="0">
                <a:latin typeface="Verdana" panose="020B0604030504040204" pitchFamily="34" charset="0"/>
                <a:ea typeface="Verdana" panose="020B0604030504040204" pitchFamily="34" charset="0"/>
                <a:cs typeface="Verdana" panose="020B0604030504040204" pitchFamily="34" charset="0"/>
              </a:rPr>
              <a:t>du montant de la demande</a:t>
            </a:r>
          </a:p>
          <a:p>
            <a:pPr lvl="1" eaLnBrk="1" hangingPunct="1">
              <a:buFont typeface="Arial" panose="020B0604020202020204" pitchFamily="34" charset="0"/>
              <a:buNone/>
            </a:pPr>
            <a:endParaRPr lang="fr-FR" altLang="fr-FR" dirty="0">
              <a:ea typeface="ＭＳ Ｐゴシック" panose="020B0600070205080204" pitchFamily="34" charset="-128"/>
              <a:cs typeface="Arial" panose="020B0604020202020204" pitchFamily="34" charset="0"/>
            </a:endParaRPr>
          </a:p>
          <a:p>
            <a:pPr lvl="1" eaLnBrk="1" hangingPunct="1">
              <a:buFontTx/>
              <a:buChar char="-"/>
            </a:pPr>
            <a:endParaRPr lang="fr-FR" altLang="fr-FR" dirty="0">
              <a:ea typeface="ＭＳ Ｐゴシック" panose="020B0600070205080204" pitchFamily="34" charset="-128"/>
              <a:cs typeface="Arial" panose="020B0604020202020204" pitchFamily="34" charset="0"/>
            </a:endParaRPr>
          </a:p>
          <a:p>
            <a:pPr lvl="1" eaLnBrk="1" hangingPunct="1">
              <a:buFont typeface="Arial" panose="020B0604020202020204" pitchFamily="34" charset="0"/>
              <a:buNone/>
            </a:pPr>
            <a:endParaRPr lang="fr-FR" altLang="fr-FR" dirty="0">
              <a:ea typeface="ＭＳ Ｐゴシック" panose="020B0600070205080204" pitchFamily="34" charset="-128"/>
              <a:cs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974862070"/>
              </p:ext>
            </p:extLst>
          </p:nvPr>
        </p:nvGraphicFramePr>
        <p:xfrm>
          <a:off x="1027164" y="4571367"/>
          <a:ext cx="10727652" cy="2124310"/>
        </p:xfrm>
        <a:graphic>
          <a:graphicData uri="http://schemas.openxmlformats.org/drawingml/2006/table">
            <a:tbl>
              <a:tblPr/>
              <a:tblGrid>
                <a:gridCol w="2681913"/>
                <a:gridCol w="2681913"/>
                <a:gridCol w="2681913"/>
                <a:gridCol w="2681913"/>
              </a:tblGrid>
              <a:tr h="1083601">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Chambre de proximité </a:t>
                      </a:r>
                      <a:endParaRPr kumimoji="0" lang="fr-FR" altLang="fr-FR" sz="16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30032" marR="130032" marT="65030" marB="65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Le tribunal Judicaire</a:t>
                      </a:r>
                      <a:endParaRPr kumimoji="0" lang="fr-FR" altLang="fr-FR" sz="1600" b="1" i="0" u="none" strike="noStrike" cap="none" normalizeH="0" baseline="0" dirty="0" smtClean="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130032" marR="130032" marT="65030" marB="65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le Président du TJ « procédure au fond accélérée </a:t>
                      </a:r>
                      <a:endParaRPr kumimoji="0" lang="fr-FR" altLang="fr-FR" sz="1600" b="1" i="0" u="none" strike="noStrike" cap="none" normalizeH="0" baseline="0" dirty="0" smtClean="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130032" marR="130032" marT="65030" marB="65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04070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Montant du litige jusqu’à 5.000 €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(au fond) </a:t>
                      </a:r>
                      <a:endParaRPr kumimoji="0" lang="fr-FR" altLang="fr-FR" sz="16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30032" marR="130032" marT="65030" marB="65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Montant du litige entre 5.001 € et 10.000 €</a:t>
                      </a:r>
                    </a:p>
                  </a:txBody>
                  <a:tcPr marL="130032" marR="130032" marT="65030" marB="65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Litige supérieur à 10.001€</a:t>
                      </a:r>
                    </a:p>
                  </a:txBody>
                  <a:tcPr marL="130032" marR="130032" marT="65030" marB="65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Exemple article 19-2 de loi du 10 juillet 1965</a:t>
                      </a:r>
                      <a:endParaRPr kumimoji="0" lang="fr-FR" altLang="fr-FR"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30032" marR="130032" marT="65030" marB="65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
        <p:nvSpPr>
          <p:cNvPr id="7" name="Rectangle 6"/>
          <p:cNvSpPr>
            <a:spLocks noChangeArrowheads="1"/>
          </p:cNvSpPr>
          <p:nvPr/>
        </p:nvSpPr>
        <p:spPr bwMode="auto">
          <a:xfrm>
            <a:off x="2067803" y="6818381"/>
            <a:ext cx="7242115" cy="2718436"/>
          </a:xfrm>
          <a:prstGeom prst="rect">
            <a:avLst/>
          </a:prstGeom>
          <a:solidFill>
            <a:schemeClr val="accent3">
              <a:lumMod val="20000"/>
              <a:lumOff val="80000"/>
            </a:schemeClr>
          </a:solidFill>
          <a:ln w="9525">
            <a:solidFill>
              <a:srgbClr val="7D60A0"/>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800100" indent="-342900">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0" hangingPunct="0"/>
            <a:r>
              <a:rPr lang="fr-FR" altLang="fr-FR" sz="2844" b="1" u="sng" dirty="0">
                <a:solidFill>
                  <a:srgbClr val="000000"/>
                </a:solidFill>
                <a:latin typeface="Calibri" panose="020F0502020204030204" pitchFamily="34" charset="0"/>
                <a:cs typeface="Arial" panose="020B0604020202020204" pitchFamily="34" charset="0"/>
              </a:rPr>
              <a:t>A SAVOIR !</a:t>
            </a:r>
          </a:p>
          <a:p>
            <a:pPr lvl="1">
              <a:buFont typeface="Wingdings" panose="05000000000000000000" pitchFamily="2" charset="2"/>
              <a:buChar char="Ø"/>
            </a:pPr>
            <a:r>
              <a:rPr lang="fr-FR" altLang="fr-FR" sz="2844" b="1" dirty="0">
                <a:solidFill>
                  <a:prstClr val="black"/>
                </a:solidFill>
                <a:latin typeface="Calibri" panose="020F0502020204030204" pitchFamily="34" charset="0"/>
                <a:cs typeface="Arial" panose="020B0604020202020204" pitchFamily="34" charset="0"/>
              </a:rPr>
              <a:t>Avocat obligatoire </a:t>
            </a:r>
            <a:r>
              <a:rPr lang="fr-FR" altLang="fr-FR" sz="2844" dirty="0">
                <a:solidFill>
                  <a:prstClr val="black"/>
                </a:solidFill>
                <a:latin typeface="Calibri" panose="020F0502020204030204" pitchFamily="34" charset="0"/>
                <a:cs typeface="Arial" panose="020B0604020202020204" pitchFamily="34" charset="0"/>
              </a:rPr>
              <a:t>uniquement pour le </a:t>
            </a:r>
            <a:r>
              <a:rPr lang="fr-FR" altLang="fr-FR" sz="2844" b="1" dirty="0" smtClean="0">
                <a:solidFill>
                  <a:prstClr val="black"/>
                </a:solidFill>
                <a:latin typeface="Calibri" panose="020F0502020204030204" pitchFamily="34" charset="0"/>
                <a:cs typeface="Arial" panose="020B0604020202020204" pitchFamily="34" charset="0"/>
              </a:rPr>
              <a:t>Tribunal Judiciaire et pour la procédure au fond </a:t>
            </a:r>
            <a:r>
              <a:rPr lang="fr-FR" altLang="fr-FR" sz="2844" b="1" smtClean="0">
                <a:solidFill>
                  <a:prstClr val="black"/>
                </a:solidFill>
                <a:latin typeface="Calibri" panose="020F0502020204030204" pitchFamily="34" charset="0"/>
                <a:cs typeface="Arial" panose="020B0604020202020204" pitchFamily="34" charset="0"/>
              </a:rPr>
              <a:t>accélérée </a:t>
            </a:r>
            <a:endParaRPr lang="fr-FR" altLang="fr-FR" sz="2844" b="1" dirty="0">
              <a:solidFill>
                <a:prstClr val="black"/>
              </a:solidFill>
              <a:latin typeface="Calibri" panose="020F0502020204030204" pitchFamily="34" charset="0"/>
              <a:cs typeface="Arial" panose="020B0604020202020204" pitchFamily="34" charset="0"/>
            </a:endParaRPr>
          </a:p>
          <a:p>
            <a:pPr lvl="1">
              <a:buFont typeface="Wingdings" panose="05000000000000000000" pitchFamily="2" charset="2"/>
              <a:buChar char="Ø"/>
            </a:pPr>
            <a:r>
              <a:rPr lang="fr-FR" altLang="fr-FR" sz="2844" dirty="0">
                <a:solidFill>
                  <a:prstClr val="black"/>
                </a:solidFill>
                <a:latin typeface="Calibri" panose="020F0502020204030204" pitchFamily="34" charset="0"/>
                <a:cs typeface="Arial" panose="020B0604020202020204" pitchFamily="34" charset="0"/>
              </a:rPr>
              <a:t>Assistance  ou non d’un </a:t>
            </a:r>
            <a:r>
              <a:rPr lang="fr-FR" altLang="fr-FR" sz="2844" dirty="0" smtClean="0">
                <a:solidFill>
                  <a:prstClr val="black"/>
                </a:solidFill>
                <a:latin typeface="Calibri" panose="020F0502020204030204" pitchFamily="34" charset="0"/>
                <a:cs typeface="Arial" panose="020B0604020202020204" pitchFamily="34" charset="0"/>
              </a:rPr>
              <a:t>avocat devant La chambre de proximité</a:t>
            </a:r>
            <a:endParaRPr lang="fr-FR" altLang="fr-FR" sz="2844" dirty="0">
              <a:solidFill>
                <a:prstClr val="black"/>
              </a:solidFill>
              <a:latin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1385455" y="1277987"/>
            <a:ext cx="1129128" cy="112912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447" y="7182141"/>
            <a:ext cx="2101572" cy="1574150"/>
          </a:xfrm>
          <a:prstGeom prst="rect">
            <a:avLst/>
          </a:prstGeom>
        </p:spPr>
      </p:pic>
    </p:spTree>
    <p:extLst>
      <p:ext uri="{BB962C8B-B14F-4D97-AF65-F5344CB8AC3E}">
        <p14:creationId xmlns:p14="http://schemas.microsoft.com/office/powerpoint/2010/main" val="1816614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595981" y="118871"/>
            <a:ext cx="11906066" cy="1657007"/>
          </a:xfrm>
        </p:spPr>
        <p:txBody>
          <a:bodyPr vert="horz" wrap="square" lIns="88403" tIns="32416" rIns="88403" bIns="44202" numCol="1" rtlCol="0" anchor="ctr" anchorCtr="0" compatLnSpc="1">
            <a:prstTxWarp prst="textNoShape">
              <a:avLst/>
            </a:prstTxWarp>
            <a:noAutofit/>
          </a:bodyPr>
          <a:lstStyle/>
          <a:p>
            <a:pPr marL="629822" lvl="0" indent="-487604" eaLnBrk="1" hangingPunct="1">
              <a:spcBef>
                <a:spcPct val="20000"/>
              </a:spcBef>
              <a:tabLst>
                <a:tab pos="948119" algn="l"/>
                <a:tab pos="1898495" algn="l"/>
                <a:tab pos="2848870" algn="l"/>
                <a:tab pos="3799247" algn="l"/>
                <a:tab pos="4749622" algn="l"/>
              </a:tabLst>
            </a:pPr>
            <a:r>
              <a:rPr lang="fr-FR" sz="3200" b="1" dirty="0">
                <a:solidFill>
                  <a:srgbClr val="003E8A"/>
                </a:solidFill>
                <a:latin typeface="Verdana" panose="020B0604030504040204" pitchFamily="34" charset="0"/>
                <a:ea typeface="Verdana" panose="020B0604030504040204" pitchFamily="34" charset="0"/>
              </a:rPr>
              <a:t>Elargissement du champ d’application de la procédure de déchéance du terme « procédure au fond accélérée </a:t>
            </a:r>
            <a:r>
              <a:rPr lang="fr-FR" sz="3200" b="1" dirty="0" smtClean="0">
                <a:solidFill>
                  <a:srgbClr val="003E8A"/>
                </a:solidFill>
                <a:latin typeface="Verdana" panose="020B0604030504040204" pitchFamily="34" charset="0"/>
                <a:ea typeface="Verdana" panose="020B0604030504040204" pitchFamily="34" charset="0"/>
              </a:rPr>
              <a:t>» ½ </a:t>
            </a:r>
            <a:endParaRPr lang="fr-FR" altLang="fr-FR" sz="3200" b="1" dirty="0">
              <a:solidFill>
                <a:srgbClr val="003E8A"/>
              </a:solidFill>
              <a:latin typeface="Verdana" panose="020B0604030504040204" pitchFamily="34" charset="0"/>
              <a:ea typeface="Verdana" panose="020B0604030504040204" pitchFamily="34" charset="0"/>
              <a:cs typeface="+mn-cs"/>
            </a:endParaRPr>
          </a:p>
        </p:txBody>
      </p:sp>
      <p:sp>
        <p:nvSpPr>
          <p:cNvPr id="30723" name="Rectangle 3"/>
          <p:cNvSpPr>
            <a:spLocks noGrp="1" noChangeArrowheads="1"/>
          </p:cNvSpPr>
          <p:nvPr>
            <p:ph sz="half" idx="1"/>
          </p:nvPr>
        </p:nvSpPr>
        <p:spPr>
          <a:xfrm>
            <a:off x="1821086" y="1819112"/>
            <a:ext cx="9287364" cy="1575622"/>
          </a:xfrm>
          <a:ln>
            <a:solidFill>
              <a:schemeClr val="accent1"/>
            </a:solidFill>
            <a:miter lim="800000"/>
            <a:headEnd/>
            <a:tailEnd/>
          </a:ln>
        </p:spPr>
        <p:txBody>
          <a:bodyPr vert="horz" wrap="square" lIns="88403" tIns="20840" rIns="88403" bIns="44202" numCol="1" anchor="t" anchorCtr="0" compatLnSpc="1">
            <a:prstTxWarp prst="textNoShape">
              <a:avLst/>
            </a:prstTxWarp>
          </a:bodyPr>
          <a:lstStyle/>
          <a:p>
            <a:pPr marL="753979" lvl="1" indent="0" algn="ctr" eaLnBrk="1" hangingPunct="1">
              <a:buClr>
                <a:schemeClr val="accent1"/>
              </a:buClr>
              <a:buSzPct val="45000"/>
              <a:buNone/>
              <a:tabLst>
                <a:tab pos="948119" algn="l"/>
                <a:tab pos="1898495" algn="l"/>
                <a:tab pos="2848870" algn="l"/>
                <a:tab pos="3799247" algn="l"/>
                <a:tab pos="4749622" algn="l"/>
              </a:tabLst>
            </a:pPr>
            <a:r>
              <a:rPr lang="fr-FR" altLang="fr-FR" sz="4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Le champs d’application de cette article s’applique </a:t>
            </a:r>
            <a:endParaRPr lang="fr-FR" altLang="fr-FR" sz="4400" dirty="0" smtClean="0">
              <a:latin typeface="Verdana" panose="020B0604030504040204" pitchFamily="34" charset="0"/>
              <a:ea typeface="Verdana" panose="020B0604030504040204" pitchFamily="34" charset="0"/>
              <a:cs typeface="Verdana" panose="020B0604030504040204" pitchFamily="34" charset="0"/>
            </a:endParaRPr>
          </a:p>
          <a:p>
            <a:pPr marL="1160316" lvl="1" algn="ctr" eaLnBrk="1" hangingPunct="1">
              <a:buClr>
                <a:schemeClr val="accent1"/>
              </a:buClr>
              <a:buSzPct val="45000"/>
              <a:buFont typeface="Wingdings" panose="05000000000000000000" pitchFamily="2" charset="2"/>
              <a:buChar char="§"/>
              <a:tabLst>
                <a:tab pos="948119" algn="l"/>
                <a:tab pos="1898495" algn="l"/>
                <a:tab pos="2848870" algn="l"/>
                <a:tab pos="3799247" algn="l"/>
                <a:tab pos="4749622" algn="l"/>
              </a:tabLst>
            </a:pPr>
            <a:endParaRPr lang="fr-FR" altLang="fr-FR" sz="2800" dirty="0"/>
          </a:p>
        </p:txBody>
      </p:sp>
      <p:sp>
        <p:nvSpPr>
          <p:cNvPr id="20487" name="Rectangle 9"/>
          <p:cNvSpPr>
            <a:spLocks noChangeArrowheads="1"/>
          </p:cNvSpPr>
          <p:nvPr/>
        </p:nvSpPr>
        <p:spPr bwMode="auto">
          <a:xfrm>
            <a:off x="392821" y="4240333"/>
            <a:ext cx="6135195" cy="1433313"/>
          </a:xfrm>
          <a:prstGeom prst="rect">
            <a:avLst/>
          </a:prstGeom>
          <a:solidFill>
            <a:schemeClr val="bg2"/>
          </a:solidFill>
          <a:ln w="9525">
            <a:solidFill>
              <a:schemeClr val="tx1"/>
            </a:solidFill>
            <a:miter lim="800000"/>
            <a:headEnd/>
            <a:tailEnd/>
          </a:ln>
        </p:spPr>
        <p:txBody>
          <a:bodyPr wrap="none" anchor="ctr"/>
          <a:lstStyle/>
          <a:p>
            <a:pPr algn="ctr" eaLnBrk="1" hangingPunct="1">
              <a:lnSpc>
                <a:spcPct val="90000"/>
              </a:lnSpc>
              <a:spcBef>
                <a:spcPct val="20000"/>
              </a:spcBef>
              <a:buClr>
                <a:srgbClr val="996633"/>
              </a:buClr>
              <a:buSzPct val="45000"/>
              <a:buFont typeface="Wingdings" panose="05000000000000000000" pitchFamily="2" charset="2"/>
              <a:buNone/>
              <a:defRPr/>
            </a:pPr>
            <a:r>
              <a:rPr lang="fr-FR" altLang="fr-FR" sz="2800" b="1" dirty="0" smtClean="0">
                <a:latin typeface="Verdana" panose="020B0604030504040204" pitchFamily="34" charset="0"/>
                <a:ea typeface="Verdana" panose="020B0604030504040204" pitchFamily="34" charset="0"/>
                <a:cs typeface="Verdana" panose="020B0604030504040204" pitchFamily="34" charset="0"/>
              </a:rPr>
              <a:t>AUX CHARGES  ARTICLE 14-1</a:t>
            </a:r>
          </a:p>
          <a:p>
            <a:pPr algn="ctr" eaLnBrk="1" hangingPunct="1">
              <a:lnSpc>
                <a:spcPct val="90000"/>
              </a:lnSpc>
              <a:spcBef>
                <a:spcPct val="20000"/>
              </a:spcBef>
              <a:buClr>
                <a:srgbClr val="996633"/>
              </a:buClr>
              <a:buSzPct val="45000"/>
              <a:buFont typeface="Wingdings" panose="05000000000000000000" pitchFamily="2" charset="2"/>
              <a:buNone/>
              <a:defRPr/>
            </a:pPr>
            <a:r>
              <a:rPr lang="fr-FR" altLang="fr-FR"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Et Maintenant</a:t>
            </a:r>
          </a:p>
          <a:p>
            <a:pPr algn="ctr" eaLnBrk="1" hangingPunct="1">
              <a:lnSpc>
                <a:spcPct val="90000"/>
              </a:lnSpc>
              <a:spcBef>
                <a:spcPct val="20000"/>
              </a:spcBef>
              <a:buClr>
                <a:srgbClr val="996633"/>
              </a:buClr>
              <a:buSzPct val="45000"/>
              <a:buFont typeface="Wingdings" panose="05000000000000000000" pitchFamily="2" charset="2"/>
              <a:buNone/>
              <a:defRPr/>
            </a:pPr>
            <a:r>
              <a:rPr lang="fr-FR" altLang="fr-FR"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AUX TRAVAUX ARTICLE 14-2</a:t>
            </a:r>
            <a:endParaRPr lang="fr-FR" altLang="fr-FR"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573674" y="4272552"/>
            <a:ext cx="6120681" cy="1754326"/>
          </a:xfrm>
          <a:prstGeom prst="rect">
            <a:avLst/>
          </a:prstGeom>
          <a:solidFill>
            <a:schemeClr val="accent5"/>
          </a:solidFill>
          <a:ln>
            <a:solidFill>
              <a:schemeClr val="bg2"/>
            </a:solidFill>
          </a:ln>
        </p:spPr>
        <p:txBody>
          <a:bodyPr wrap="square">
            <a:spAutoFit/>
          </a:bodyPr>
          <a:lstStyle/>
          <a:p>
            <a:pPr lvl="1" fontAlgn="auto">
              <a:spcAft>
                <a:spcPts val="0"/>
              </a:spcAft>
              <a:buClr>
                <a:schemeClr val="accent1">
                  <a:lumMod val="75000"/>
                </a:schemeClr>
              </a:buClr>
              <a:buFont typeface="Wingdings" panose="05000000000000000000" pitchFamily="2" charset="2"/>
              <a:buChar char="q"/>
              <a:defRPr/>
            </a:pPr>
            <a:r>
              <a:rPr lang="fr-FR" sz="3600" b="1" dirty="0">
                <a:solidFill>
                  <a:schemeClr val="tx1">
                    <a:lumMod val="75000"/>
                    <a:lumOff val="25000"/>
                  </a:schemeClr>
                </a:solidFill>
                <a:latin typeface="+mn-lt"/>
              </a:rPr>
              <a:t>Attention : </a:t>
            </a:r>
            <a:r>
              <a:rPr lang="fr-FR" sz="3600" b="1" dirty="0" smtClean="0">
                <a:solidFill>
                  <a:schemeClr val="tx1">
                    <a:lumMod val="75000"/>
                    <a:lumOff val="25000"/>
                  </a:schemeClr>
                </a:solidFill>
                <a:latin typeface="+mn-lt"/>
              </a:rPr>
              <a:t>Aux charges de l’exercices précédents et à l’approbation des comptes</a:t>
            </a:r>
          </a:p>
        </p:txBody>
      </p:sp>
      <p:sp>
        <p:nvSpPr>
          <p:cNvPr id="3" name="Flèche vers le bas 2"/>
          <p:cNvSpPr/>
          <p:nvPr/>
        </p:nvSpPr>
        <p:spPr>
          <a:xfrm>
            <a:off x="3460418" y="3411759"/>
            <a:ext cx="5797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vers le bas 3"/>
          <p:cNvSpPr/>
          <p:nvPr/>
        </p:nvSpPr>
        <p:spPr>
          <a:xfrm>
            <a:off x="7941766" y="3394734"/>
            <a:ext cx="1836203" cy="748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48553" y="6421887"/>
            <a:ext cx="11450241" cy="2554545"/>
          </a:xfrm>
          <a:prstGeom prst="rect">
            <a:avLst/>
          </a:prstGeom>
          <a:ln>
            <a:solidFill>
              <a:schemeClr val="tx2"/>
            </a:solidFill>
          </a:ln>
        </p:spPr>
        <p:txBody>
          <a:bodyPr wrap="square">
            <a:spAutoFit/>
          </a:bodyPr>
          <a:lstStyle/>
          <a:p>
            <a:pPr algn="just"/>
            <a:r>
              <a:rPr lang="fr-FR" sz="2000" i="1" dirty="0" smtClean="0">
                <a:latin typeface="Verdana" panose="020B0604030504040204" pitchFamily="34" charset="0"/>
                <a:ea typeface="Verdana" panose="020B0604030504040204" pitchFamily="34" charset="0"/>
              </a:rPr>
              <a:t>Extrait «  A </a:t>
            </a:r>
            <a:r>
              <a:rPr lang="fr-FR" sz="2000" i="1" dirty="0">
                <a:latin typeface="Verdana" panose="020B0604030504040204" pitchFamily="34" charset="0"/>
                <a:ea typeface="Verdana" panose="020B0604030504040204" pitchFamily="34" charset="0"/>
              </a:rPr>
              <a:t>défaut du versement à sa date d'exigibilité d'une provision due au titre de l'article 14-1 ou du I de l'article 14-2</a:t>
            </a:r>
            <a:r>
              <a:rPr lang="fr-FR" sz="2000" b="1" i="1" dirty="0">
                <a:solidFill>
                  <a:srgbClr val="FF0000"/>
                </a:solidFill>
                <a:latin typeface="Verdana" panose="020B0604030504040204" pitchFamily="34" charset="0"/>
                <a:ea typeface="Verdana" panose="020B0604030504040204" pitchFamily="34" charset="0"/>
              </a:rPr>
              <a:t>, </a:t>
            </a:r>
            <a:r>
              <a:rPr lang="fr-FR" sz="2000" b="1" i="1" u="sng" dirty="0">
                <a:solidFill>
                  <a:srgbClr val="FF0000"/>
                </a:solidFill>
                <a:latin typeface="Verdana" panose="020B0604030504040204" pitchFamily="34" charset="0"/>
                <a:ea typeface="Verdana" panose="020B0604030504040204" pitchFamily="34" charset="0"/>
              </a:rPr>
              <a:t>et après mise en demeure restée infructueuse passé un délai de trente jours</a:t>
            </a:r>
            <a:r>
              <a:rPr lang="fr-FR" sz="2000" b="1" i="1" dirty="0">
                <a:solidFill>
                  <a:srgbClr val="FF0000"/>
                </a:solidFill>
                <a:latin typeface="Verdana" panose="020B0604030504040204" pitchFamily="34" charset="0"/>
                <a:ea typeface="Verdana" panose="020B0604030504040204" pitchFamily="34" charset="0"/>
              </a:rPr>
              <a:t>, </a:t>
            </a:r>
            <a:r>
              <a:rPr lang="fr-FR" sz="2000" i="1" dirty="0">
                <a:latin typeface="Verdana" panose="020B0604030504040204" pitchFamily="34" charset="0"/>
                <a:ea typeface="Verdana" panose="020B0604030504040204" pitchFamily="34" charset="0"/>
              </a:rPr>
              <a:t>les autres provisions non encore échues en application des mêmes articles 14-1 ou 14-2 ainsi que les sommes restant dues appelées au titre des exercices précédents après approbation des comptes deviennent immédiatement </a:t>
            </a:r>
            <a:r>
              <a:rPr lang="fr-FR" sz="2000" i="1" dirty="0" smtClean="0">
                <a:latin typeface="Verdana" panose="020B0604030504040204" pitchFamily="34" charset="0"/>
                <a:ea typeface="Verdana" panose="020B0604030504040204" pitchFamily="34" charset="0"/>
              </a:rPr>
              <a:t>exigibles… »</a:t>
            </a:r>
            <a:r>
              <a:rPr lang="fr-FR" sz="2000" i="1" dirty="0">
                <a:latin typeface="Verdana" panose="020B0604030504040204" pitchFamily="34" charset="0"/>
                <a:ea typeface="Verdana" panose="020B0604030504040204" pitchFamily="34" charset="0"/>
              </a:rPr>
              <a:t/>
            </a:r>
            <a:br>
              <a:rPr lang="fr-FR" sz="2000" i="1" dirty="0">
                <a:latin typeface="Verdana" panose="020B0604030504040204" pitchFamily="34" charset="0"/>
                <a:ea typeface="Verdana" panose="020B0604030504040204" pitchFamily="34" charset="0"/>
              </a:rPr>
            </a:br>
            <a:r>
              <a:rPr lang="fr-FR" sz="2000" dirty="0">
                <a:latin typeface="Verdana" panose="020B0604030504040204" pitchFamily="34" charset="0"/>
                <a:ea typeface="Verdana" panose="020B0604030504040204" pitchFamily="34" charset="0"/>
              </a:rPr>
              <a:t/>
            </a:r>
            <a:br>
              <a:rPr lang="fr-FR" sz="2000" dirty="0">
                <a:latin typeface="Verdana" panose="020B0604030504040204" pitchFamily="34" charset="0"/>
                <a:ea typeface="Verdana" panose="020B0604030504040204" pitchFamily="34" charset="0"/>
              </a:rPr>
            </a:b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83356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latin typeface="Verdana" panose="020B0604030504040204" pitchFamily="34" charset="0"/>
                <a:ea typeface="Verdana" panose="020B0604030504040204" pitchFamily="34" charset="0"/>
              </a:rPr>
              <a:t>Elargissement du champ d’application de la procédure de déchéance du terme « procédure au fond accélérée </a:t>
            </a:r>
            <a:r>
              <a:rPr lang="fr-FR" sz="2800" dirty="0" smtClean="0">
                <a:latin typeface="Verdana" panose="020B0604030504040204" pitchFamily="34" charset="0"/>
                <a:ea typeface="Verdana" panose="020B0604030504040204" pitchFamily="34" charset="0"/>
              </a:rPr>
              <a:t>» 2/2 </a:t>
            </a:r>
            <a:endParaRPr lang="fr-FR" sz="2800" dirty="0"/>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sz="3200" dirty="0">
                <a:latin typeface="Verdana" panose="020B0604030504040204" pitchFamily="34" charset="0"/>
                <a:ea typeface="Verdana" panose="020B0604030504040204" pitchFamily="34" charset="0"/>
              </a:rPr>
              <a:t>Article 19-2 de la loi du 10 juillet 1965 nouvellement rédigé</a:t>
            </a:r>
          </a:p>
          <a:p>
            <a:pPr algn="just"/>
            <a:r>
              <a:rPr lang="fr-FR" sz="2000" i="1" dirty="0">
                <a:latin typeface="Verdana" panose="020B0604030504040204" pitchFamily="34" charset="0"/>
                <a:ea typeface="Verdana" panose="020B0604030504040204" pitchFamily="34" charset="0"/>
              </a:rPr>
              <a:t>Alinéa 1 et 2 :</a:t>
            </a:r>
          </a:p>
          <a:p>
            <a:pPr algn="just">
              <a:buFont typeface="Wingdings" panose="05000000000000000000" pitchFamily="2" charset="2"/>
              <a:buChar char="ü"/>
            </a:pPr>
            <a:r>
              <a:rPr lang="fr-FR" sz="2000" i="1" dirty="0" smtClean="0">
                <a:latin typeface="Verdana" panose="020B0604030504040204" pitchFamily="34" charset="0"/>
                <a:ea typeface="Verdana" panose="020B0604030504040204" pitchFamily="34" charset="0"/>
              </a:rPr>
              <a:t>« </a:t>
            </a:r>
            <a:r>
              <a:rPr lang="fr-FR" sz="2000" b="0" dirty="0" smtClean="0">
                <a:latin typeface="Verdana" panose="020B0604030504040204" pitchFamily="34" charset="0"/>
                <a:ea typeface="Verdana" panose="020B0604030504040204" pitchFamily="34" charset="0"/>
              </a:rPr>
              <a:t>À </a:t>
            </a:r>
            <a:r>
              <a:rPr lang="fr-FR" sz="2000" b="0" dirty="0">
                <a:latin typeface="Verdana" panose="020B0604030504040204" pitchFamily="34" charset="0"/>
                <a:ea typeface="Verdana" panose="020B0604030504040204" pitchFamily="34" charset="0"/>
              </a:rPr>
              <a:t>défaut du versement à sa date d'exigibilité d'une provision due au titre </a:t>
            </a:r>
            <a:r>
              <a:rPr lang="fr-FR" sz="2000" dirty="0">
                <a:latin typeface="Verdana" panose="020B0604030504040204" pitchFamily="34" charset="0"/>
                <a:ea typeface="Verdana" panose="020B0604030504040204" pitchFamily="34" charset="0"/>
              </a:rPr>
              <a:t>de l'article 14-1 ou du I de l'article 14-2, et </a:t>
            </a:r>
            <a:r>
              <a:rPr lang="fr-FR" sz="2000" u="sng" dirty="0">
                <a:latin typeface="Verdana" panose="020B0604030504040204" pitchFamily="34" charset="0"/>
                <a:ea typeface="Verdana" panose="020B0604030504040204" pitchFamily="34" charset="0"/>
              </a:rPr>
              <a:t>après mise en demeure restée infructueuse passé un délai de trente jours</a:t>
            </a:r>
            <a:r>
              <a:rPr lang="fr-FR" sz="2000" b="0" u="sng" dirty="0">
                <a:latin typeface="Verdana" panose="020B0604030504040204" pitchFamily="34" charset="0"/>
                <a:ea typeface="Verdana" panose="020B0604030504040204" pitchFamily="34" charset="0"/>
              </a:rPr>
              <a:t>, </a:t>
            </a:r>
            <a:r>
              <a:rPr lang="fr-FR" sz="2000" b="0" dirty="0">
                <a:latin typeface="Verdana" panose="020B0604030504040204" pitchFamily="34" charset="0"/>
                <a:ea typeface="Verdana" panose="020B0604030504040204" pitchFamily="34" charset="0"/>
              </a:rPr>
              <a:t>les autres provisions </a:t>
            </a:r>
            <a:r>
              <a:rPr lang="fr-FR" sz="2000" dirty="0">
                <a:latin typeface="Verdana" panose="020B0604030504040204" pitchFamily="34" charset="0"/>
                <a:ea typeface="Verdana" panose="020B0604030504040204" pitchFamily="34" charset="0"/>
              </a:rPr>
              <a:t>non encore échues </a:t>
            </a:r>
            <a:r>
              <a:rPr lang="fr-FR" sz="2000" b="0" dirty="0">
                <a:latin typeface="Verdana" panose="020B0604030504040204" pitchFamily="34" charset="0"/>
                <a:ea typeface="Verdana" panose="020B0604030504040204" pitchFamily="34" charset="0"/>
              </a:rPr>
              <a:t>en application des mêmes articles 14-1 ou 14-2 ainsi que les sommes restant dues appelées au titre des exercices précédents après approbation des comptes deviennent immédiatement exigibles</a:t>
            </a:r>
            <a:r>
              <a:rPr lang="fr-FR" sz="2000" b="0" dirty="0">
                <a:solidFill>
                  <a:srgbClr val="FF0000"/>
                </a:solidFill>
                <a:latin typeface="Verdana" panose="020B0604030504040204" pitchFamily="34" charset="0"/>
                <a:ea typeface="Verdana" panose="020B0604030504040204" pitchFamily="34" charset="0"/>
              </a:rPr>
              <a:t>.</a:t>
            </a:r>
          </a:p>
          <a:p>
            <a:pPr algn="just">
              <a:buFont typeface="Wingdings" panose="05000000000000000000" pitchFamily="2" charset="2"/>
              <a:buChar char="ü"/>
            </a:pPr>
            <a:r>
              <a:rPr lang="fr-FR" sz="2000" dirty="0">
                <a:latin typeface="Verdana" panose="020B0604030504040204" pitchFamily="34" charset="0"/>
                <a:ea typeface="Verdana" panose="020B0604030504040204" pitchFamily="34" charset="0"/>
              </a:rPr>
              <a:t>Le président du tribunal de grande instance </a:t>
            </a:r>
            <a:r>
              <a:rPr lang="fr-FR" sz="2000" dirty="0" smtClean="0">
                <a:latin typeface="Verdana" panose="020B0604030504040204" pitchFamily="34" charset="0"/>
                <a:ea typeface="Verdana" panose="020B0604030504040204" pitchFamily="34" charset="0"/>
              </a:rPr>
              <a:t>statuant selon la procédure accélérée </a:t>
            </a:r>
            <a:r>
              <a:rPr lang="fr-FR" sz="2000" smtClean="0">
                <a:latin typeface="Verdana" panose="020B0604030504040204" pitchFamily="34" charset="0"/>
                <a:ea typeface="Verdana" panose="020B0604030504040204" pitchFamily="34" charset="0"/>
              </a:rPr>
              <a:t>au fond, </a:t>
            </a:r>
            <a:r>
              <a:rPr lang="fr-FR" sz="2000" dirty="0">
                <a:latin typeface="Verdana" panose="020B0604030504040204" pitchFamily="34" charset="0"/>
                <a:ea typeface="Verdana" panose="020B0604030504040204" pitchFamily="34" charset="0"/>
              </a:rPr>
              <a:t>après avoir constaté, selon le cas, l'approbation par l'assemblée générale des copropriétaires du budget prévisionnel, des travaux ou des comptes annuels, ainsi que la défaillance du copropriétaire, condamne ce dernier au paiement des provisions ou sommes exigibles</a:t>
            </a:r>
            <a:r>
              <a:rPr lang="fr-FR" sz="2000" dirty="0">
                <a:solidFill>
                  <a:srgbClr val="FF0000"/>
                </a:solidFill>
                <a:latin typeface="Verdana" panose="020B0604030504040204" pitchFamily="34" charset="0"/>
                <a:ea typeface="Verdana" panose="020B0604030504040204" pitchFamily="34" charset="0"/>
              </a:rPr>
              <a:t>.</a:t>
            </a:r>
          </a:p>
          <a:p>
            <a:pPr algn="just"/>
            <a:r>
              <a:rPr lang="fr-FR" sz="2000" dirty="0" smtClean="0">
                <a:solidFill>
                  <a:srgbClr val="FF0000"/>
                </a:solidFill>
                <a:latin typeface="Verdana" panose="020B0604030504040204" pitchFamily="34" charset="0"/>
                <a:ea typeface="Verdana" panose="020B0604030504040204" pitchFamily="34" charset="0"/>
              </a:rPr>
              <a:t>Quatre </a:t>
            </a:r>
            <a:r>
              <a:rPr lang="fr-FR" sz="2000" dirty="0">
                <a:solidFill>
                  <a:srgbClr val="FF0000"/>
                </a:solidFill>
                <a:latin typeface="Verdana" panose="020B0604030504040204" pitchFamily="34" charset="0"/>
                <a:ea typeface="Verdana" panose="020B0604030504040204" pitchFamily="34" charset="0"/>
              </a:rPr>
              <a:t>éléments à </a:t>
            </a:r>
            <a:r>
              <a:rPr lang="fr-FR" sz="2000" dirty="0" smtClean="0">
                <a:solidFill>
                  <a:srgbClr val="FF0000"/>
                </a:solidFill>
                <a:latin typeface="Verdana" panose="020B0604030504040204" pitchFamily="34" charset="0"/>
                <a:ea typeface="Verdana" panose="020B0604030504040204" pitchFamily="34" charset="0"/>
              </a:rPr>
              <a:t>retenir, une procédure qui :</a:t>
            </a:r>
          </a:p>
          <a:p>
            <a:pPr algn="just">
              <a:buFont typeface="+mj-lt"/>
              <a:buAutoNum type="arabicPeriod"/>
            </a:pPr>
            <a:r>
              <a:rPr lang="fr-FR" sz="2000" b="0" i="1" dirty="0" smtClean="0">
                <a:solidFill>
                  <a:srgbClr val="FF0000"/>
                </a:solidFill>
                <a:latin typeface="Verdana" panose="020B0604030504040204" pitchFamily="34" charset="0"/>
                <a:ea typeface="Verdana" panose="020B0604030504040204" pitchFamily="34" charset="0"/>
              </a:rPr>
              <a:t>une procédure qui est d’ores et déjà applicable;</a:t>
            </a:r>
          </a:p>
          <a:p>
            <a:pPr algn="just">
              <a:buFont typeface="+mj-lt"/>
              <a:buAutoNum type="arabicPeriod"/>
            </a:pPr>
            <a:r>
              <a:rPr lang="fr-FR" sz="2000" b="0" i="1" dirty="0" smtClean="0">
                <a:solidFill>
                  <a:srgbClr val="FF0000"/>
                </a:solidFill>
                <a:latin typeface="Verdana" panose="020B0604030504040204" pitchFamily="34" charset="0"/>
                <a:ea typeface="Verdana" panose="020B0604030504040204" pitchFamily="34" charset="0"/>
              </a:rPr>
              <a:t>s’étend </a:t>
            </a:r>
            <a:r>
              <a:rPr lang="fr-FR" sz="2000" b="0" i="1" dirty="0">
                <a:solidFill>
                  <a:srgbClr val="FF0000"/>
                </a:solidFill>
                <a:latin typeface="Verdana" panose="020B0604030504040204" pitchFamily="34" charset="0"/>
                <a:ea typeface="Verdana" panose="020B0604030504040204" pitchFamily="34" charset="0"/>
              </a:rPr>
              <a:t>aux appels de fonds travaux ;</a:t>
            </a:r>
          </a:p>
          <a:p>
            <a:pPr algn="just">
              <a:buFont typeface="+mj-lt"/>
              <a:buAutoNum type="arabicPeriod"/>
            </a:pPr>
            <a:r>
              <a:rPr lang="fr-FR" sz="2000" b="0" i="1" dirty="0">
                <a:solidFill>
                  <a:srgbClr val="FF0000"/>
                </a:solidFill>
                <a:latin typeface="Verdana" panose="020B0604030504040204" pitchFamily="34" charset="0"/>
                <a:ea typeface="Verdana" panose="020B0604030504040204" pitchFamily="34" charset="0"/>
              </a:rPr>
              <a:t>permet de condamner sur les dettes des exercices précédents ;</a:t>
            </a:r>
          </a:p>
          <a:p>
            <a:pPr algn="just">
              <a:buFont typeface="+mj-lt"/>
              <a:buAutoNum type="arabicPeriod"/>
            </a:pPr>
            <a:r>
              <a:rPr lang="fr-FR" sz="2000" b="0" i="1" dirty="0">
                <a:solidFill>
                  <a:srgbClr val="FF0000"/>
                </a:solidFill>
                <a:latin typeface="Verdana" panose="020B0604030504040204" pitchFamily="34" charset="0"/>
                <a:ea typeface="Verdana" panose="020B0604030504040204" pitchFamily="34" charset="0"/>
              </a:rPr>
              <a:t>permet une décision au fond impliquant une demande d’appel si le copropriétaire souhaite la contester</a:t>
            </a:r>
          </a:p>
        </p:txBody>
      </p:sp>
      <p:pic>
        <p:nvPicPr>
          <p:cNvPr id="4" name="Image 3"/>
          <p:cNvPicPr>
            <a:picLocks noChangeAspect="1"/>
          </p:cNvPicPr>
          <p:nvPr/>
        </p:nvPicPr>
        <p:blipFill>
          <a:blip r:embed="rId2"/>
          <a:stretch>
            <a:fillRect/>
          </a:stretch>
        </p:blipFill>
        <p:spPr>
          <a:xfrm>
            <a:off x="-21974" y="5742483"/>
            <a:ext cx="743776" cy="743776"/>
          </a:xfrm>
          <a:prstGeom prst="rect">
            <a:avLst/>
          </a:prstGeom>
        </p:spPr>
      </p:pic>
    </p:spTree>
    <p:extLst>
      <p:ext uri="{BB962C8B-B14F-4D97-AF65-F5344CB8AC3E}">
        <p14:creationId xmlns:p14="http://schemas.microsoft.com/office/powerpoint/2010/main" val="140095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Procédure au fond accélérée </a:t>
            </a:r>
            <a:endParaRPr lang="fr-FR" dirty="0"/>
          </a:p>
        </p:txBody>
      </p:sp>
      <p:sp>
        <p:nvSpPr>
          <p:cNvPr id="3" name="Espace réservé du contenu 2"/>
          <p:cNvSpPr>
            <a:spLocks noGrp="1"/>
          </p:cNvSpPr>
          <p:nvPr>
            <p:ph idx="1"/>
          </p:nvPr>
        </p:nvSpPr>
        <p:spPr>
          <a:xfrm>
            <a:off x="432410" y="1854051"/>
            <a:ext cx="12138393" cy="6439021"/>
          </a:xfrm>
        </p:spPr>
        <p:txBody>
          <a:bodyPr/>
          <a:lstStyle/>
          <a:p>
            <a:pPr marL="0" indent="0">
              <a:buNone/>
            </a:pPr>
            <a:endParaRPr lang="fr-FR" sz="2000" dirty="0" smtClean="0">
              <a:latin typeface="Verdana" panose="020B0604030504040204" pitchFamily="34" charset="0"/>
              <a:ea typeface="Verdana" panose="020B0604030504040204" pitchFamily="34" charset="0"/>
            </a:endParaRPr>
          </a:p>
          <a:p>
            <a:pPr marL="0" indent="0">
              <a:buNone/>
            </a:pPr>
            <a:r>
              <a:rPr lang="fr-FR" sz="2000" dirty="0" smtClean="0">
                <a:latin typeface="Verdana" panose="020B0604030504040204" pitchFamily="34" charset="0"/>
                <a:ea typeface="Verdana" panose="020B0604030504040204" pitchFamily="34" charset="0"/>
              </a:rPr>
              <a:t>Extrait Article 481-1 de code de procédure : </a:t>
            </a:r>
            <a:r>
              <a:rPr lang="fr-FR" sz="1600" b="0" dirty="0" smtClean="0">
                <a:latin typeface="Verdana" panose="020B0604030504040204" pitchFamily="34" charset="0"/>
                <a:ea typeface="Verdana" panose="020B0604030504040204" pitchFamily="34" charset="0"/>
              </a:rPr>
              <a:t>A </a:t>
            </a:r>
            <a:r>
              <a:rPr lang="fr-FR" sz="1600" b="0" dirty="0">
                <a:latin typeface="Verdana" panose="020B0604030504040204" pitchFamily="34" charset="0"/>
                <a:ea typeface="Verdana" panose="020B0604030504040204" pitchFamily="34" charset="0"/>
              </a:rPr>
              <a:t>moins qu'il en soit disposé autrement, lorsqu'il est prévu par la loi ou le </a:t>
            </a:r>
            <a:r>
              <a:rPr lang="fr-FR" sz="1600" b="0" dirty="0">
                <a:solidFill>
                  <a:srgbClr val="FF0000"/>
                </a:solidFill>
                <a:latin typeface="Verdana" panose="020B0604030504040204" pitchFamily="34" charset="0"/>
                <a:ea typeface="Verdana" panose="020B0604030504040204" pitchFamily="34" charset="0"/>
              </a:rPr>
              <a:t>règlement qu'il est statué selon la procédure accélérée au fond, la demande est formée, instruite et jugée dans les conditions suivantes :</a:t>
            </a:r>
            <a:br>
              <a:rPr lang="fr-FR" sz="1600" b="0" dirty="0">
                <a:solidFill>
                  <a:srgbClr val="FF0000"/>
                </a:solidFill>
                <a:latin typeface="Verdana" panose="020B0604030504040204" pitchFamily="34" charset="0"/>
                <a:ea typeface="Verdana" panose="020B0604030504040204" pitchFamily="34" charset="0"/>
              </a:rPr>
            </a:br>
            <a:r>
              <a:rPr lang="fr-FR" sz="1600" b="0" dirty="0">
                <a:solidFill>
                  <a:srgbClr val="FF0000"/>
                </a:solidFill>
                <a:latin typeface="Verdana" panose="020B0604030504040204" pitchFamily="34" charset="0"/>
                <a:ea typeface="Verdana" panose="020B0604030504040204" pitchFamily="34" charset="0"/>
              </a:rPr>
              <a:t/>
            </a:r>
            <a:br>
              <a:rPr lang="fr-FR" sz="1600" b="0" dirty="0">
                <a:solidFill>
                  <a:srgbClr val="FF0000"/>
                </a:solidFill>
                <a:latin typeface="Verdana" panose="020B0604030504040204" pitchFamily="34" charset="0"/>
                <a:ea typeface="Verdana" panose="020B0604030504040204" pitchFamily="34" charset="0"/>
              </a:rPr>
            </a:br>
            <a:r>
              <a:rPr lang="fr-FR" sz="1600" b="0" dirty="0" smtClean="0">
                <a:solidFill>
                  <a:srgbClr val="FF0000"/>
                </a:solidFill>
                <a:latin typeface="Verdana" panose="020B0604030504040204" pitchFamily="34" charset="0"/>
                <a:ea typeface="Verdana" panose="020B0604030504040204" pitchFamily="34" charset="0"/>
              </a:rPr>
              <a:t>      </a:t>
            </a:r>
            <a:r>
              <a:rPr lang="fr-FR" sz="1600" b="0" dirty="0" smtClean="0">
                <a:latin typeface="Verdana" panose="020B0604030504040204" pitchFamily="34" charset="0"/>
                <a:ea typeface="Verdana" panose="020B0604030504040204" pitchFamily="34" charset="0"/>
              </a:rPr>
              <a:t>1</a:t>
            </a:r>
            <a:r>
              <a:rPr lang="fr-FR" sz="1600" b="0" dirty="0">
                <a:latin typeface="Verdana" panose="020B0604030504040204" pitchFamily="34" charset="0"/>
                <a:ea typeface="Verdana" panose="020B0604030504040204" pitchFamily="34" charset="0"/>
              </a:rPr>
              <a:t>° </a:t>
            </a:r>
            <a:r>
              <a:rPr lang="fr-FR" sz="1600" b="0" dirty="0" smtClean="0">
                <a:latin typeface="Verdana" panose="020B0604030504040204" pitchFamily="34" charset="0"/>
                <a:ea typeface="Verdana" panose="020B0604030504040204" pitchFamily="34" charset="0"/>
              </a:rPr>
              <a:t>: La </a:t>
            </a:r>
            <a:r>
              <a:rPr lang="fr-FR" sz="1600" b="0" dirty="0">
                <a:latin typeface="Verdana" panose="020B0604030504040204" pitchFamily="34" charset="0"/>
                <a:ea typeface="Verdana" panose="020B0604030504040204" pitchFamily="34" charset="0"/>
              </a:rPr>
              <a:t>demande est portée par voie d'assignation à une audience tenue aux jour et heure prévus à cet effet ;</a:t>
            </a:r>
            <a:br>
              <a:rPr lang="fr-FR" sz="1600" b="0" dirty="0">
                <a:latin typeface="Verdana" panose="020B0604030504040204" pitchFamily="34" charset="0"/>
                <a:ea typeface="Verdana" panose="020B0604030504040204" pitchFamily="34" charset="0"/>
              </a:rPr>
            </a:br>
            <a:r>
              <a:rPr lang="fr-FR" sz="1600" b="0" dirty="0">
                <a:latin typeface="Verdana" panose="020B0604030504040204" pitchFamily="34" charset="0"/>
                <a:ea typeface="Verdana" panose="020B0604030504040204" pitchFamily="34" charset="0"/>
              </a:rPr>
              <a:t/>
            </a:r>
            <a:br>
              <a:rPr lang="fr-FR" sz="1600" b="0" dirty="0">
                <a:latin typeface="Verdana" panose="020B0604030504040204" pitchFamily="34" charset="0"/>
                <a:ea typeface="Verdana" panose="020B0604030504040204" pitchFamily="34" charset="0"/>
              </a:rPr>
            </a:br>
            <a:r>
              <a:rPr lang="fr-FR" sz="1600" b="0" dirty="0" smtClean="0">
                <a:latin typeface="Verdana" panose="020B0604030504040204" pitchFamily="34" charset="0"/>
                <a:ea typeface="Verdana" panose="020B0604030504040204" pitchFamily="34" charset="0"/>
              </a:rPr>
              <a:t>      2° : </a:t>
            </a:r>
            <a:r>
              <a:rPr lang="fr-FR" sz="1600" b="0" dirty="0">
                <a:latin typeface="Verdana" panose="020B0604030504040204" pitchFamily="34" charset="0"/>
                <a:ea typeface="Verdana" panose="020B0604030504040204" pitchFamily="34" charset="0"/>
              </a:rPr>
              <a:t>Le juge est saisi par la remise d'une copie de l'assignation au greffe avant la date fixée pour l'audience, sous peine de caducité de l'assignation constatée d'office par ordonnance du juge, ou, à défaut, à la requête d'une partie ;</a:t>
            </a:r>
            <a:br>
              <a:rPr lang="fr-FR" sz="1600" b="0" dirty="0">
                <a:latin typeface="Verdana" panose="020B0604030504040204" pitchFamily="34" charset="0"/>
                <a:ea typeface="Verdana" panose="020B0604030504040204" pitchFamily="34" charset="0"/>
              </a:rPr>
            </a:br>
            <a:r>
              <a:rPr lang="fr-FR" sz="1600" b="0" dirty="0">
                <a:latin typeface="Verdana" panose="020B0604030504040204" pitchFamily="34" charset="0"/>
                <a:ea typeface="Verdana" panose="020B0604030504040204" pitchFamily="34" charset="0"/>
              </a:rPr>
              <a:t/>
            </a:r>
            <a:br>
              <a:rPr lang="fr-FR" sz="1600" b="0" dirty="0">
                <a:latin typeface="Verdana" panose="020B0604030504040204" pitchFamily="34" charset="0"/>
                <a:ea typeface="Verdana" panose="020B0604030504040204" pitchFamily="34" charset="0"/>
              </a:rPr>
            </a:br>
            <a:r>
              <a:rPr lang="fr-FR" sz="1600" b="0" dirty="0" smtClean="0">
                <a:latin typeface="Verdana" panose="020B0604030504040204" pitchFamily="34" charset="0"/>
                <a:ea typeface="Verdana" panose="020B0604030504040204" pitchFamily="34" charset="0"/>
              </a:rPr>
              <a:t>     3</a:t>
            </a:r>
            <a:r>
              <a:rPr lang="fr-FR" sz="1600" b="0" dirty="0">
                <a:latin typeface="Verdana" panose="020B0604030504040204" pitchFamily="34" charset="0"/>
                <a:ea typeface="Verdana" panose="020B0604030504040204" pitchFamily="34" charset="0"/>
              </a:rPr>
              <a:t>° </a:t>
            </a:r>
            <a:r>
              <a:rPr lang="fr-FR" sz="1600" b="0" dirty="0" smtClean="0">
                <a:latin typeface="Verdana" panose="020B0604030504040204" pitchFamily="34" charset="0"/>
                <a:ea typeface="Verdana" panose="020B0604030504040204" pitchFamily="34" charset="0"/>
              </a:rPr>
              <a:t>: Le </a:t>
            </a:r>
            <a:r>
              <a:rPr lang="fr-FR" sz="1600" b="0" dirty="0">
                <a:latin typeface="Verdana" panose="020B0604030504040204" pitchFamily="34" charset="0"/>
                <a:ea typeface="Verdana" panose="020B0604030504040204" pitchFamily="34" charset="0"/>
              </a:rPr>
              <a:t>jour de l'audience, le juge s'assure qu'il s'est écoulé un temps suffisant depuis l'assignation pour que la partie assignée ait pu préparer sa défense. La procédure est orale ;</a:t>
            </a:r>
            <a:br>
              <a:rPr lang="fr-FR" sz="1600" b="0" dirty="0">
                <a:latin typeface="Verdana" panose="020B0604030504040204" pitchFamily="34" charset="0"/>
                <a:ea typeface="Verdana" panose="020B0604030504040204" pitchFamily="34" charset="0"/>
              </a:rPr>
            </a:br>
            <a:r>
              <a:rPr lang="fr-FR" sz="1600" b="0" dirty="0">
                <a:latin typeface="Verdana" panose="020B0604030504040204" pitchFamily="34" charset="0"/>
                <a:ea typeface="Verdana" panose="020B0604030504040204" pitchFamily="34" charset="0"/>
              </a:rPr>
              <a:t/>
            </a:r>
            <a:br>
              <a:rPr lang="fr-FR" sz="1600" b="0" dirty="0">
                <a:latin typeface="Verdana" panose="020B0604030504040204" pitchFamily="34" charset="0"/>
                <a:ea typeface="Verdana" panose="020B0604030504040204" pitchFamily="34" charset="0"/>
              </a:rPr>
            </a:br>
            <a:r>
              <a:rPr lang="fr-FR" sz="1600" b="0" dirty="0" smtClean="0">
                <a:latin typeface="Verdana" panose="020B0604030504040204" pitchFamily="34" charset="0"/>
                <a:ea typeface="Verdana" panose="020B0604030504040204" pitchFamily="34" charset="0"/>
              </a:rPr>
              <a:t>     4° : </a:t>
            </a:r>
            <a:r>
              <a:rPr lang="fr-FR" sz="1600" b="0" dirty="0">
                <a:latin typeface="Verdana" panose="020B0604030504040204" pitchFamily="34" charset="0"/>
                <a:ea typeface="Verdana" panose="020B0604030504040204" pitchFamily="34" charset="0"/>
              </a:rPr>
              <a:t>Le juge a la faculté de renvoyer l'affaire devant la formation collégiale, à une audience dont il fixe la date, qui statuera selon la procédure accélérée au fond ;</a:t>
            </a:r>
            <a:br>
              <a:rPr lang="fr-FR" sz="1600" b="0" dirty="0">
                <a:latin typeface="Verdana" panose="020B0604030504040204" pitchFamily="34" charset="0"/>
                <a:ea typeface="Verdana" panose="020B0604030504040204" pitchFamily="34" charset="0"/>
              </a:rPr>
            </a:br>
            <a:r>
              <a:rPr lang="fr-FR" sz="1600" b="0" dirty="0">
                <a:latin typeface="Verdana" panose="020B0604030504040204" pitchFamily="34" charset="0"/>
                <a:ea typeface="Verdana" panose="020B0604030504040204" pitchFamily="34" charset="0"/>
              </a:rPr>
              <a:t/>
            </a:r>
            <a:br>
              <a:rPr lang="fr-FR" sz="1600" b="0" dirty="0">
                <a:latin typeface="Verdana" panose="020B0604030504040204" pitchFamily="34" charset="0"/>
                <a:ea typeface="Verdana" panose="020B0604030504040204" pitchFamily="34" charset="0"/>
              </a:rPr>
            </a:br>
            <a:r>
              <a:rPr lang="fr-FR" sz="1600" b="0" dirty="0" smtClean="0">
                <a:latin typeface="Verdana" panose="020B0604030504040204" pitchFamily="34" charset="0"/>
                <a:ea typeface="Verdana" panose="020B0604030504040204" pitchFamily="34" charset="0"/>
              </a:rPr>
              <a:t>    5° : </a:t>
            </a:r>
            <a:r>
              <a:rPr lang="fr-FR" sz="1600" b="0" dirty="0">
                <a:latin typeface="Verdana" panose="020B0604030504040204" pitchFamily="34" charset="0"/>
                <a:ea typeface="Verdana" panose="020B0604030504040204" pitchFamily="34" charset="0"/>
              </a:rPr>
              <a:t>A titre exceptionnel, en cas d'urgence manifeste à raison notamment d'un délai imposé par la loi ou le règlement, le président du tribunal, statuant sur requête, peut autoriser à assigner à une heure qu'il indique, même les jours fériés ou chômés ;</a:t>
            </a:r>
            <a:br>
              <a:rPr lang="fr-FR" sz="1600" b="0" dirty="0">
                <a:latin typeface="Verdana" panose="020B0604030504040204" pitchFamily="34" charset="0"/>
                <a:ea typeface="Verdana" panose="020B0604030504040204" pitchFamily="34" charset="0"/>
              </a:rPr>
            </a:br>
            <a:r>
              <a:rPr lang="fr-FR" sz="1600" b="0" dirty="0">
                <a:latin typeface="Verdana" panose="020B0604030504040204" pitchFamily="34" charset="0"/>
                <a:ea typeface="Verdana" panose="020B0604030504040204" pitchFamily="34" charset="0"/>
              </a:rPr>
              <a:t/>
            </a:r>
            <a:br>
              <a:rPr lang="fr-FR" sz="1600" b="0" dirty="0">
                <a:latin typeface="Verdana" panose="020B0604030504040204" pitchFamily="34" charset="0"/>
                <a:ea typeface="Verdana" panose="020B0604030504040204" pitchFamily="34" charset="0"/>
              </a:rPr>
            </a:br>
            <a:r>
              <a:rPr lang="fr-FR" sz="1600" b="0" dirty="0" smtClean="0">
                <a:latin typeface="Verdana" panose="020B0604030504040204" pitchFamily="34" charset="0"/>
                <a:ea typeface="Verdana" panose="020B0604030504040204" pitchFamily="34" charset="0"/>
              </a:rPr>
              <a:t>    6° : </a:t>
            </a:r>
            <a:r>
              <a:rPr lang="fr-FR" sz="1600" dirty="0">
                <a:solidFill>
                  <a:srgbClr val="FF0000"/>
                </a:solidFill>
                <a:latin typeface="Verdana" panose="020B0604030504040204" pitchFamily="34" charset="0"/>
                <a:ea typeface="Verdana" panose="020B0604030504040204" pitchFamily="34" charset="0"/>
              </a:rPr>
              <a:t>Le jugement est exécutoire de droit à titre provisoire dans les conditions prévues aux articles 514-1 à 514-6 ;</a:t>
            </a:r>
            <a:r>
              <a:rPr lang="fr-FR" sz="1600" b="0" dirty="0">
                <a:latin typeface="Verdana" panose="020B0604030504040204" pitchFamily="34" charset="0"/>
                <a:ea typeface="Verdana" panose="020B0604030504040204" pitchFamily="34" charset="0"/>
              </a:rPr>
              <a:t/>
            </a:r>
            <a:br>
              <a:rPr lang="fr-FR" sz="1600" b="0" dirty="0">
                <a:latin typeface="Verdana" panose="020B0604030504040204" pitchFamily="34" charset="0"/>
                <a:ea typeface="Verdana" panose="020B0604030504040204" pitchFamily="34" charset="0"/>
              </a:rPr>
            </a:br>
            <a:r>
              <a:rPr lang="fr-FR" sz="1600" b="0" dirty="0">
                <a:latin typeface="Verdana" panose="020B0604030504040204" pitchFamily="34" charset="0"/>
                <a:ea typeface="Verdana" panose="020B0604030504040204" pitchFamily="34" charset="0"/>
              </a:rPr>
              <a:t/>
            </a:r>
            <a:br>
              <a:rPr lang="fr-FR" sz="1600" b="0" dirty="0">
                <a:latin typeface="Verdana" panose="020B0604030504040204" pitchFamily="34" charset="0"/>
                <a:ea typeface="Verdana" panose="020B0604030504040204" pitchFamily="34" charset="0"/>
              </a:rPr>
            </a:br>
            <a:r>
              <a:rPr lang="fr-FR" sz="1600" b="0" dirty="0" smtClean="0">
                <a:latin typeface="Verdana" panose="020B0604030504040204" pitchFamily="34" charset="0"/>
                <a:ea typeface="Verdana" panose="020B0604030504040204" pitchFamily="34" charset="0"/>
              </a:rPr>
              <a:t>    7</a:t>
            </a:r>
            <a:r>
              <a:rPr lang="fr-FR" sz="1600" b="0" dirty="0">
                <a:latin typeface="Verdana" panose="020B0604030504040204" pitchFamily="34" charset="0"/>
                <a:ea typeface="Verdana" panose="020B0604030504040204" pitchFamily="34" charset="0"/>
              </a:rPr>
              <a:t>° </a:t>
            </a:r>
            <a:r>
              <a:rPr lang="fr-FR" sz="1600" b="0" dirty="0" smtClean="0">
                <a:latin typeface="Verdana" panose="020B0604030504040204" pitchFamily="34" charset="0"/>
                <a:ea typeface="Verdana" panose="020B0604030504040204" pitchFamily="34" charset="0"/>
              </a:rPr>
              <a:t> : </a:t>
            </a:r>
            <a:r>
              <a:rPr lang="fr-FR" sz="1600" dirty="0" smtClean="0">
                <a:solidFill>
                  <a:srgbClr val="FF0000"/>
                </a:solidFill>
                <a:latin typeface="Verdana" panose="020B0604030504040204" pitchFamily="34" charset="0"/>
                <a:ea typeface="Verdana" panose="020B0604030504040204" pitchFamily="34" charset="0"/>
              </a:rPr>
              <a:t>La </a:t>
            </a:r>
            <a:r>
              <a:rPr lang="fr-FR" sz="1600" dirty="0">
                <a:solidFill>
                  <a:srgbClr val="FF0000"/>
                </a:solidFill>
                <a:latin typeface="Verdana" panose="020B0604030504040204" pitchFamily="34" charset="0"/>
                <a:ea typeface="Verdana" panose="020B0604030504040204" pitchFamily="34" charset="0"/>
              </a:rPr>
              <a:t>décision du juge peut être frappée d'appel à moins qu'elle n'émane du premier président de la cour d'appel ou qu'elle n'ait été rendue en dernier ressort en raison du montant ou de l'objet de la demande.</a:t>
            </a:r>
          </a:p>
          <a:p>
            <a:endParaRPr lang="fr-FR" sz="1600" dirty="0">
              <a:solidFill>
                <a:srgbClr val="FF0000"/>
              </a:solidFill>
              <a:latin typeface="Verdana" panose="020B0604030504040204" pitchFamily="34" charset="0"/>
              <a:ea typeface="Verdana" panose="020B0604030504040204" pitchFamily="34" charset="0"/>
            </a:endParaRPr>
          </a:p>
        </p:txBody>
      </p:sp>
      <p:pic>
        <p:nvPicPr>
          <p:cNvPr id="4" name="Image 3"/>
          <p:cNvPicPr>
            <a:picLocks noChangeAspect="1"/>
          </p:cNvPicPr>
          <p:nvPr/>
        </p:nvPicPr>
        <p:blipFill>
          <a:blip r:embed="rId2"/>
          <a:stretch>
            <a:fillRect/>
          </a:stretch>
        </p:blipFill>
        <p:spPr>
          <a:xfrm>
            <a:off x="884982" y="207195"/>
            <a:ext cx="1624344" cy="1624344"/>
          </a:xfrm>
          <a:prstGeom prst="rect">
            <a:avLst/>
          </a:prstGeom>
        </p:spPr>
      </p:pic>
    </p:spTree>
    <p:extLst>
      <p:ext uri="{BB962C8B-B14F-4D97-AF65-F5344CB8AC3E}">
        <p14:creationId xmlns:p14="http://schemas.microsoft.com/office/powerpoint/2010/main" val="72328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650161" y="197867"/>
            <a:ext cx="11702891" cy="1512168"/>
          </a:xfrm>
        </p:spPr>
        <p:txBody>
          <a:bodyPr/>
          <a:lstStyle/>
          <a:p>
            <a:pPr algn="ctr" eaLnBrk="1" hangingPunct="1"/>
            <a:r>
              <a:rPr lang="fr-FR" altLang="fr-FR" dirty="0"/>
              <a:t>Les étapes d’une procédure judiciaire</a:t>
            </a:r>
          </a:p>
        </p:txBody>
      </p:sp>
      <p:sp>
        <p:nvSpPr>
          <p:cNvPr id="3" name="Espace réservé du contenu 2"/>
          <p:cNvSpPr>
            <a:spLocks noGrp="1"/>
          </p:cNvSpPr>
          <p:nvPr>
            <p:ph idx="1"/>
          </p:nvPr>
        </p:nvSpPr>
        <p:spPr>
          <a:xfrm>
            <a:off x="650161" y="2358107"/>
            <a:ext cx="11900117" cy="6768752"/>
          </a:xfrm>
        </p:spPr>
        <p:txBody>
          <a:bodyPr rtlCol="0">
            <a:normAutofit/>
          </a:bodyPr>
          <a:lstStyle/>
          <a:p>
            <a:pPr algn="ctr" eaLnBrk="1" fontAlgn="auto" hangingPunct="1">
              <a:spcAft>
                <a:spcPts val="0"/>
              </a:spcAft>
              <a:buNone/>
              <a:defRPr/>
            </a:pPr>
            <a:r>
              <a:rPr lang="fr-FR" altLang="fr-FR" sz="2844" dirty="0" smtClean="0">
                <a:ea typeface="ＭＳ Ｐゴシック" panose="020B0600070205080204" pitchFamily="34" charset="-128"/>
                <a:cs typeface="Arial" panose="020B0604020202020204" pitchFamily="34" charset="0"/>
              </a:rPr>
              <a:t>Qui </a:t>
            </a:r>
            <a:r>
              <a:rPr lang="fr-FR" altLang="fr-FR" sz="2844" dirty="0">
                <a:ea typeface="ＭＳ Ｐゴシック" panose="020B0600070205080204" pitchFamily="34" charset="-128"/>
                <a:cs typeface="Arial" panose="020B0604020202020204" pitchFamily="34" charset="0"/>
              </a:rPr>
              <a:t>assigne ?  Le demandeur !</a:t>
            </a:r>
          </a:p>
          <a:p>
            <a:pPr eaLnBrk="1" fontAlgn="auto" hangingPunct="1">
              <a:spcAft>
                <a:spcPts val="0"/>
              </a:spcAft>
              <a:buNone/>
              <a:defRPr/>
            </a:pPr>
            <a:r>
              <a:rPr lang="fr-FR" altLang="fr-FR" sz="2844" dirty="0">
                <a:ea typeface="ＭＳ Ｐゴシック" panose="020B0600070205080204" pitchFamily="34" charset="-128"/>
                <a:cs typeface="Arial" panose="020B0604020202020204" pitchFamily="34" charset="0"/>
              </a:rPr>
              <a:t>Le demandeur est </a:t>
            </a:r>
            <a:r>
              <a:rPr lang="fr-FR" altLang="fr-FR" sz="2844" dirty="0" smtClean="0">
                <a:ea typeface="ＭＳ Ｐゴシック" panose="020B0600070205080204" pitchFamily="34" charset="-128"/>
                <a:cs typeface="Arial" panose="020B0604020202020204" pitchFamily="34" charset="0"/>
              </a:rPr>
              <a:t>donc </a:t>
            </a:r>
            <a:r>
              <a:rPr lang="fr-FR" altLang="fr-FR" sz="2844" u="sng" dirty="0" smtClean="0">
                <a:ea typeface="ＭＳ Ｐゴシック" panose="020B0600070205080204" pitchFamily="34" charset="-128"/>
                <a:cs typeface="Arial" panose="020B0604020202020204" pitchFamily="34" charset="0"/>
              </a:rPr>
              <a:t>le </a:t>
            </a:r>
            <a:r>
              <a:rPr lang="fr-FR" altLang="fr-FR" sz="2844" u="sng" dirty="0">
                <a:ea typeface="ＭＳ Ｐゴシック" panose="020B0600070205080204" pitchFamily="34" charset="-128"/>
                <a:cs typeface="Arial" panose="020B0604020202020204" pitchFamily="34" charset="0"/>
              </a:rPr>
              <a:t>syndicat des copropriétaires</a:t>
            </a:r>
            <a:r>
              <a:rPr lang="fr-FR" altLang="fr-FR" sz="2844" dirty="0">
                <a:ea typeface="ＭＳ Ｐゴシック" panose="020B0600070205080204" pitchFamily="34" charset="-128"/>
                <a:cs typeface="Arial" panose="020B0604020202020204" pitchFamily="34" charset="0"/>
              </a:rPr>
              <a:t> représenté par son syndic</a:t>
            </a:r>
            <a:endParaRPr lang="fr-FR" altLang="fr-FR" sz="2844" dirty="0">
              <a:ea typeface="ＭＳ Ｐゴシック" panose="020B0600070205080204" pitchFamily="34" charset="-128"/>
            </a:endParaRPr>
          </a:p>
          <a:p>
            <a:pPr lvl="1" eaLnBrk="1" fontAlgn="auto" hangingPunct="1">
              <a:spcAft>
                <a:spcPts val="0"/>
              </a:spcAft>
              <a:buClr>
                <a:schemeClr val="accent1">
                  <a:lumMod val="75000"/>
                </a:schemeClr>
              </a:buClr>
              <a:buFont typeface="Wingdings" panose="05000000000000000000" pitchFamily="2" charset="2"/>
              <a:buChar char="q"/>
              <a:defRPr/>
            </a:pPr>
            <a:r>
              <a:rPr lang="fr-FR" sz="3000" b="1" dirty="0"/>
              <a:t>Les étapes :</a:t>
            </a:r>
          </a:p>
          <a:p>
            <a:pPr lvl="2" eaLnBrk="1" fontAlgn="auto" hangingPunct="1">
              <a:spcAft>
                <a:spcPts val="0"/>
              </a:spcAft>
              <a:buClr>
                <a:schemeClr val="accent1">
                  <a:lumMod val="75000"/>
                </a:schemeClr>
              </a:buClr>
              <a:buFont typeface="Wingdings" panose="05000000000000000000" pitchFamily="2" charset="2"/>
              <a:buChar char="§"/>
              <a:defRPr/>
            </a:pPr>
            <a:r>
              <a:rPr lang="fr-FR" sz="3000" dirty="0"/>
              <a:t>Transmission du dossier à l’avocat (contrôler les frais de syndic)</a:t>
            </a:r>
          </a:p>
          <a:p>
            <a:pPr lvl="2" eaLnBrk="1" fontAlgn="auto" hangingPunct="1">
              <a:spcAft>
                <a:spcPts val="0"/>
              </a:spcAft>
              <a:buClr>
                <a:schemeClr val="accent1">
                  <a:lumMod val="75000"/>
                </a:schemeClr>
              </a:buClr>
              <a:buFont typeface="Wingdings" panose="05000000000000000000" pitchFamily="2" charset="2"/>
              <a:buChar char="§"/>
              <a:defRPr/>
            </a:pPr>
            <a:r>
              <a:rPr lang="fr-FR" sz="3000" dirty="0"/>
              <a:t>Assignation – </a:t>
            </a:r>
            <a:r>
              <a:rPr lang="fr-FR" sz="3000" dirty="0" smtClean="0"/>
              <a:t>audience (s)  </a:t>
            </a:r>
            <a:r>
              <a:rPr lang="fr-FR" sz="3000" dirty="0"/>
              <a:t>– délibéré </a:t>
            </a:r>
          </a:p>
          <a:p>
            <a:pPr lvl="2" eaLnBrk="1" fontAlgn="auto" hangingPunct="1">
              <a:spcAft>
                <a:spcPts val="0"/>
              </a:spcAft>
              <a:buClr>
                <a:schemeClr val="accent1">
                  <a:lumMod val="75000"/>
                </a:schemeClr>
              </a:buClr>
              <a:buFont typeface="Wingdings" panose="05000000000000000000" pitchFamily="2" charset="2"/>
              <a:buChar char="§"/>
              <a:defRPr/>
            </a:pPr>
            <a:r>
              <a:rPr lang="fr-FR" sz="3000" b="1" dirty="0">
                <a:solidFill>
                  <a:srgbClr val="FF0000"/>
                </a:solidFill>
              </a:rPr>
              <a:t>Obtention du </a:t>
            </a:r>
            <a:r>
              <a:rPr lang="fr-FR" sz="3000" b="1" dirty="0" smtClean="0">
                <a:solidFill>
                  <a:srgbClr val="FF0000"/>
                </a:solidFill>
              </a:rPr>
              <a:t>jugement avec exécution provisoire sans attendre le délai d’appel d’un mois procédure au fond et  15 jours pour la procédure au fond accélérée </a:t>
            </a:r>
            <a:endParaRPr lang="fr-FR" sz="3000" b="1" dirty="0">
              <a:solidFill>
                <a:srgbClr val="FF0000"/>
              </a:solidFill>
            </a:endParaRPr>
          </a:p>
          <a:p>
            <a:pPr lvl="2" eaLnBrk="1" fontAlgn="auto" hangingPunct="1">
              <a:spcAft>
                <a:spcPts val="0"/>
              </a:spcAft>
              <a:buClr>
                <a:schemeClr val="accent1">
                  <a:lumMod val="75000"/>
                </a:schemeClr>
              </a:buClr>
              <a:buFont typeface="Wingdings" panose="05000000000000000000" pitchFamily="2" charset="2"/>
              <a:buChar char="§"/>
              <a:defRPr/>
            </a:pPr>
            <a:r>
              <a:rPr lang="fr-FR" sz="3000" dirty="0"/>
              <a:t>Signification du jugement (délai </a:t>
            </a:r>
            <a:r>
              <a:rPr lang="fr-FR" sz="3000" dirty="0" smtClean="0"/>
              <a:t>d’appel est  d’un mois)</a:t>
            </a:r>
            <a:endParaRPr lang="fr-FR" sz="3000" dirty="0"/>
          </a:p>
          <a:p>
            <a:pPr lvl="2" eaLnBrk="1" fontAlgn="auto" hangingPunct="1">
              <a:spcAft>
                <a:spcPts val="0"/>
              </a:spcAft>
              <a:buClr>
                <a:schemeClr val="accent1">
                  <a:lumMod val="75000"/>
                </a:schemeClr>
              </a:buClr>
              <a:buFont typeface="Wingdings" panose="05000000000000000000" pitchFamily="2" charset="2"/>
              <a:buChar char="§"/>
              <a:defRPr/>
            </a:pPr>
            <a:r>
              <a:rPr lang="fr-FR" sz="3000" dirty="0"/>
              <a:t>Exécution du jugement </a:t>
            </a:r>
            <a:r>
              <a:rPr lang="fr-FR" sz="3000" dirty="0" smtClean="0"/>
              <a:t>(attention certificat de non appel)</a:t>
            </a:r>
            <a:endParaRPr lang="fr-FR" sz="3000" dirty="0"/>
          </a:p>
          <a:p>
            <a:pPr lvl="2" eaLnBrk="1" fontAlgn="auto" hangingPunct="1">
              <a:spcAft>
                <a:spcPts val="0"/>
              </a:spcAft>
              <a:buClr>
                <a:schemeClr val="accent1">
                  <a:lumMod val="75000"/>
                </a:schemeClr>
              </a:buClr>
              <a:buFont typeface="Wingdings" panose="05000000000000000000" pitchFamily="2" charset="2"/>
              <a:buChar char="§"/>
              <a:defRPr/>
            </a:pPr>
            <a:r>
              <a:rPr lang="fr-FR" sz="3000" dirty="0"/>
              <a:t>Engagement de saisie (sauf dans le cas d’un échéancier judicaire)</a:t>
            </a:r>
          </a:p>
          <a:p>
            <a:pPr eaLnBrk="1" fontAlgn="auto" hangingPunct="1">
              <a:spcAft>
                <a:spcPts val="0"/>
              </a:spcAft>
              <a:buClr>
                <a:schemeClr val="accent1">
                  <a:lumMod val="75000"/>
                </a:schemeClr>
              </a:buClr>
              <a:buFont typeface="Wingdings 3" charset="2"/>
              <a:buChar char=""/>
              <a:defRPr/>
            </a:pPr>
            <a:endParaRPr lang="fr-FR" dirty="0"/>
          </a:p>
        </p:txBody>
      </p:sp>
      <p:pic>
        <p:nvPicPr>
          <p:cNvPr id="2" name="Image 1"/>
          <p:cNvPicPr>
            <a:picLocks noChangeAspect="1"/>
          </p:cNvPicPr>
          <p:nvPr/>
        </p:nvPicPr>
        <p:blipFill>
          <a:blip r:embed="rId2"/>
          <a:stretch>
            <a:fillRect/>
          </a:stretch>
        </p:blipFill>
        <p:spPr>
          <a:xfrm>
            <a:off x="92894" y="5238427"/>
            <a:ext cx="1621677" cy="1621677"/>
          </a:xfrm>
          <a:prstGeom prst="rect">
            <a:avLst/>
          </a:prstGeom>
        </p:spPr>
      </p:pic>
    </p:spTree>
    <p:extLst>
      <p:ext uri="{BB962C8B-B14F-4D97-AF65-F5344CB8AC3E}">
        <p14:creationId xmlns:p14="http://schemas.microsoft.com/office/powerpoint/2010/main" val="147191203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942" y="125859"/>
            <a:ext cx="11702892" cy="1626129"/>
          </a:xfrm>
        </p:spPr>
        <p:txBody>
          <a:bodyPr/>
          <a:lstStyle/>
          <a:p>
            <a:r>
              <a:rPr lang="fr-CA" dirty="0" smtClean="0"/>
              <a:t>Signification </a:t>
            </a:r>
            <a:endParaRPr lang="fr-FR" dirty="0"/>
          </a:p>
        </p:txBody>
      </p:sp>
      <p:sp>
        <p:nvSpPr>
          <p:cNvPr id="3" name="Espace réservé du contenu 2"/>
          <p:cNvSpPr>
            <a:spLocks noGrp="1"/>
          </p:cNvSpPr>
          <p:nvPr>
            <p:ph idx="1"/>
          </p:nvPr>
        </p:nvSpPr>
        <p:spPr>
          <a:xfrm>
            <a:off x="524942" y="1349995"/>
            <a:ext cx="11702892" cy="8568952"/>
          </a:xfrm>
        </p:spPr>
        <p:txBody>
          <a:bodyPr/>
          <a:lstStyle/>
          <a:p>
            <a:pPr>
              <a:buFont typeface="Wingdings" panose="05000000000000000000" pitchFamily="2" charset="2"/>
              <a:buChar char="q"/>
            </a:pPr>
            <a:r>
              <a:rPr lang="fr-FR" sz="1600" dirty="0">
                <a:latin typeface="Verdana" panose="020B0604030504040204" pitchFamily="34" charset="0"/>
                <a:ea typeface="Verdana" panose="020B0604030504040204" pitchFamily="34" charset="0"/>
              </a:rPr>
              <a:t>La signification de jugement est la procédure par laquelle la partie gagnante au procès porte à la connaissance de son adversaire le jugement rendu à son encontre</a:t>
            </a:r>
            <a:r>
              <a:rPr lang="fr-FR" sz="1600" dirty="0" smtClean="0">
                <a:latin typeface="Verdana" panose="020B0604030504040204" pitchFamily="34" charset="0"/>
                <a:ea typeface="Verdana" panose="020B0604030504040204" pitchFamily="34" charset="0"/>
              </a:rPr>
              <a:t>.</a:t>
            </a:r>
          </a:p>
          <a:p>
            <a:endParaRPr lang="fr-CA" sz="1600" b="0" dirty="0" smtClean="0">
              <a:latin typeface="Verdana" panose="020B0604030504040204" pitchFamily="34" charset="0"/>
              <a:ea typeface="Verdana" panose="020B0604030504040204" pitchFamily="34" charset="0"/>
            </a:endParaRPr>
          </a:p>
          <a:p>
            <a:pPr>
              <a:buFont typeface="Wingdings" panose="05000000000000000000" pitchFamily="2" charset="2"/>
              <a:buChar char="§"/>
            </a:pPr>
            <a:r>
              <a:rPr lang="fr-CA" sz="1600" dirty="0" smtClean="0">
                <a:solidFill>
                  <a:srgbClr val="00B050"/>
                </a:solidFill>
                <a:latin typeface="Verdana" panose="020B0604030504040204" pitchFamily="34" charset="0"/>
                <a:ea typeface="Verdana" panose="020B0604030504040204" pitchFamily="34" charset="0"/>
              </a:rPr>
              <a:t>Le syndic doit </a:t>
            </a:r>
            <a:r>
              <a:rPr lang="fr-CA" sz="1600" dirty="0">
                <a:solidFill>
                  <a:srgbClr val="00B050"/>
                </a:solidFill>
                <a:latin typeface="Verdana" panose="020B0604030504040204" pitchFamily="34" charset="0"/>
                <a:ea typeface="Verdana" panose="020B0604030504040204" pitchFamily="34" charset="0"/>
              </a:rPr>
              <a:t>signifier le </a:t>
            </a:r>
            <a:r>
              <a:rPr lang="fr-CA" sz="1600" dirty="0" smtClean="0">
                <a:solidFill>
                  <a:srgbClr val="00B050"/>
                </a:solidFill>
                <a:latin typeface="Verdana" panose="020B0604030504040204" pitchFamily="34" charset="0"/>
                <a:ea typeface="Verdana" panose="020B0604030504040204" pitchFamily="34" charset="0"/>
              </a:rPr>
              <a:t>jugement  au copropriétaire soit a l’adresse réel ou élu notifiée par le copropriétaire conformément au décret ci-dessous :</a:t>
            </a:r>
            <a:endParaRPr lang="fr-CA" sz="1600" dirty="0">
              <a:solidFill>
                <a:srgbClr val="00B050"/>
              </a:solidFill>
              <a:latin typeface="Verdana" panose="020B0604030504040204" pitchFamily="34" charset="0"/>
              <a:ea typeface="Verdana" panose="020B0604030504040204" pitchFamily="34" charset="0"/>
            </a:endParaRPr>
          </a:p>
          <a:p>
            <a:pPr>
              <a:buFont typeface="Wingdings" panose="05000000000000000000" pitchFamily="2" charset="2"/>
              <a:buChar char="v"/>
            </a:pPr>
            <a:r>
              <a:rPr lang="fr-CA" sz="1600" dirty="0" smtClean="0">
                <a:solidFill>
                  <a:srgbClr val="FF0000"/>
                </a:solidFill>
                <a:latin typeface="Verdana" panose="020B0604030504040204" pitchFamily="34" charset="0"/>
                <a:ea typeface="Verdana" panose="020B0604030504040204" pitchFamily="34" charset="0"/>
              </a:rPr>
              <a:t>A Quelle adresse signifier </a:t>
            </a:r>
            <a:r>
              <a:rPr lang="fr-CA" sz="1600" dirty="0">
                <a:solidFill>
                  <a:srgbClr val="FF0000"/>
                </a:solidFill>
                <a:latin typeface="Verdana" panose="020B0604030504040204" pitchFamily="34" charset="0"/>
                <a:ea typeface="Verdana" panose="020B0604030504040204" pitchFamily="34" charset="0"/>
              </a:rPr>
              <a:t>?</a:t>
            </a:r>
            <a:endParaRPr lang="fr-CA" sz="1600" dirty="0" smtClean="0">
              <a:solidFill>
                <a:srgbClr val="FF0000"/>
              </a:solidFill>
              <a:latin typeface="Verdana" panose="020B0604030504040204" pitchFamily="34" charset="0"/>
              <a:ea typeface="Verdana" panose="020B0604030504040204" pitchFamily="34" charset="0"/>
            </a:endParaRPr>
          </a:p>
          <a:p>
            <a:pPr>
              <a:buFont typeface="Wingdings" panose="05000000000000000000" pitchFamily="2" charset="2"/>
              <a:buChar char="ü"/>
            </a:pPr>
            <a:r>
              <a:rPr lang="fr-FR" sz="1600" b="0" i="1" dirty="0" smtClean="0">
                <a:latin typeface="Verdana" panose="020B0604030504040204" pitchFamily="34" charset="0"/>
                <a:ea typeface="Verdana" panose="020B0604030504040204" pitchFamily="34" charset="0"/>
              </a:rPr>
              <a:t>« 6 du décret </a:t>
            </a:r>
            <a:r>
              <a:rPr lang="fr-FR" sz="1600" b="0" i="1" dirty="0">
                <a:latin typeface="Verdana" panose="020B0604030504040204" pitchFamily="34" charset="0"/>
                <a:ea typeface="Verdana" panose="020B0604030504040204" pitchFamily="34" charset="0"/>
              </a:rPr>
              <a:t>du 17 mars 1965 </a:t>
            </a:r>
            <a:r>
              <a:rPr lang="fr-FR" sz="1600" b="0" i="1" dirty="0" smtClean="0">
                <a:latin typeface="Verdana" panose="020B0604030504040204" pitchFamily="34" charset="0"/>
                <a:ea typeface="Verdana" panose="020B0604030504040204" pitchFamily="34" charset="0"/>
              </a:rPr>
              <a:t>– prévois  </a:t>
            </a:r>
            <a:r>
              <a:rPr lang="fr-FR" sz="1600" b="0" i="1" dirty="0">
                <a:latin typeface="Verdana" panose="020B0604030504040204" pitchFamily="34" charset="0"/>
                <a:ea typeface="Verdana" panose="020B0604030504040204" pitchFamily="34" charset="0"/>
              </a:rPr>
              <a:t>"Tout transfert de propriété d'un lot</a:t>
            </a:r>
            <a:r>
              <a:rPr lang="fr-FR" sz="1600" b="0" i="1" dirty="0" smtClean="0">
                <a:latin typeface="Verdana" panose="020B0604030504040204" pitchFamily="34" charset="0"/>
                <a:ea typeface="Verdana" panose="020B0604030504040204" pitchFamily="34" charset="0"/>
              </a:rPr>
              <a:t>...., </a:t>
            </a:r>
            <a:r>
              <a:rPr lang="fr-FR" sz="1600" b="0" i="1" dirty="0">
                <a:latin typeface="Verdana" panose="020B0604030504040204" pitchFamily="34" charset="0"/>
                <a:ea typeface="Verdana" panose="020B0604030504040204" pitchFamily="34" charset="0"/>
              </a:rPr>
              <a:t>est notifié, sans délai, au syndic, soit par les parties, soit par le notaire qui établit l'acte, soit par l'avocat qui a obtenu la décision judiciaire", a............</a:t>
            </a:r>
            <a:r>
              <a:rPr lang="fr-FR" sz="1600" i="1" dirty="0">
                <a:latin typeface="Verdana" panose="020B0604030504040204" pitchFamily="34" charset="0"/>
                <a:ea typeface="Verdana" panose="020B0604030504040204" pitchFamily="34" charset="0"/>
              </a:rPr>
              <a:t>Cette notification comporte..., domicile réel ou élu de l'acquéreur ou du titulaire de droit et, le cas échéant, du mandataire commun</a:t>
            </a:r>
            <a:r>
              <a:rPr lang="fr-FR" sz="1600" i="1" dirty="0" smtClean="0">
                <a:latin typeface="Verdana" panose="020B0604030504040204" pitchFamily="34" charset="0"/>
                <a:ea typeface="Verdana" panose="020B0604030504040204" pitchFamily="34" charset="0"/>
              </a:rPr>
              <a:t>.. »’</a:t>
            </a:r>
          </a:p>
          <a:p>
            <a:pPr>
              <a:buFont typeface="Wingdings" panose="05000000000000000000" pitchFamily="2" charset="2"/>
              <a:buChar char="ü"/>
            </a:pPr>
            <a:r>
              <a:rPr lang="fr-FR" sz="1600" b="0" dirty="0" smtClean="0">
                <a:latin typeface="Verdana" panose="020B0604030504040204" pitchFamily="34" charset="0"/>
                <a:ea typeface="Verdana" panose="020B0604030504040204" pitchFamily="34" charset="0"/>
              </a:rPr>
              <a:t>De </a:t>
            </a:r>
            <a:r>
              <a:rPr lang="fr-FR" sz="1600" b="0" dirty="0">
                <a:latin typeface="Verdana" panose="020B0604030504040204" pitchFamily="34" charset="0"/>
                <a:ea typeface="Verdana" panose="020B0604030504040204" pitchFamily="34" charset="0"/>
              </a:rPr>
              <a:t>plus " extrait article 32 du </a:t>
            </a:r>
            <a:r>
              <a:rPr lang="fr-FR" sz="1600" b="0" dirty="0" smtClean="0">
                <a:latin typeface="Verdana" panose="020B0604030504040204" pitchFamily="34" charset="0"/>
                <a:ea typeface="Verdana" panose="020B0604030504040204" pitchFamily="34" charset="0"/>
              </a:rPr>
              <a:t>décret  </a:t>
            </a:r>
            <a:r>
              <a:rPr lang="fr-FR" sz="1600" b="0" dirty="0">
                <a:latin typeface="Verdana" panose="020B0604030504040204" pitchFamily="34" charset="0"/>
                <a:ea typeface="Verdana" panose="020B0604030504040204" pitchFamily="34" charset="0"/>
              </a:rPr>
              <a:t>"- le syndic établit et tient à jour une liste de tous les copropriétaires avec l'indication des lots qui leur appartiennent (). [...] il mentionne leur état civil ainsi que leur domicile réel élu..."</a:t>
            </a:r>
            <a:endParaRPr lang="fr-CA" sz="1600" b="0" dirty="0">
              <a:latin typeface="Verdana" panose="020B0604030504040204" pitchFamily="34" charset="0"/>
              <a:ea typeface="Verdana" panose="020B0604030504040204" pitchFamily="34" charset="0"/>
            </a:endParaRPr>
          </a:p>
          <a:p>
            <a:pPr>
              <a:buFont typeface="Wingdings" panose="05000000000000000000" pitchFamily="2" charset="2"/>
              <a:buChar char="v"/>
            </a:pPr>
            <a:r>
              <a:rPr lang="fr-CA" sz="1600" dirty="0" smtClean="0">
                <a:solidFill>
                  <a:srgbClr val="FF0000"/>
                </a:solidFill>
                <a:latin typeface="Verdana" panose="020B0604030504040204" pitchFamily="34" charset="0"/>
                <a:ea typeface="Verdana" panose="020B0604030504040204" pitchFamily="34" charset="0"/>
              </a:rPr>
              <a:t>En cas de problème «personne introuvable» l’huissier peut tout de même faire une signification conforme au PV 659 «</a:t>
            </a:r>
            <a:r>
              <a:rPr lang="fr-FR" sz="1600" dirty="0" smtClean="0">
                <a:solidFill>
                  <a:srgbClr val="FF0000"/>
                </a:solidFill>
                <a:latin typeface="Verdana" panose="020B0604030504040204" pitchFamily="34" charset="0"/>
                <a:ea typeface="Verdana" panose="020B0604030504040204" pitchFamily="34" charset="0"/>
              </a:rPr>
              <a:t>l</a:t>
            </a:r>
            <a:r>
              <a:rPr lang="fr-FR" sz="1600" dirty="0">
                <a:solidFill>
                  <a:srgbClr val="FF0000"/>
                </a:solidFill>
                <a:latin typeface="Verdana" panose="020B0604030504040204" pitchFamily="34" charset="0"/>
                <a:ea typeface="Verdana" panose="020B0604030504040204" pitchFamily="34" charset="0"/>
              </a:rPr>
              <a:t>’ article 659 du Code de procédure </a:t>
            </a:r>
            <a:r>
              <a:rPr lang="fr-FR" sz="1600" dirty="0" smtClean="0">
                <a:solidFill>
                  <a:srgbClr val="FF0000"/>
                </a:solidFill>
                <a:latin typeface="Verdana" panose="020B0604030504040204" pitchFamily="34" charset="0"/>
                <a:ea typeface="Verdana" panose="020B0604030504040204" pitchFamily="34" charset="0"/>
              </a:rPr>
              <a:t>civile»</a:t>
            </a:r>
            <a:endParaRPr lang="fr-CA" sz="1600" dirty="0" smtClean="0">
              <a:solidFill>
                <a:srgbClr val="FF0000"/>
              </a:solidFill>
              <a:latin typeface="Verdana" panose="020B0604030504040204" pitchFamily="34" charset="0"/>
              <a:ea typeface="Verdana" panose="020B0604030504040204" pitchFamily="34" charset="0"/>
            </a:endParaRPr>
          </a:p>
          <a:p>
            <a:pPr marL="0" indent="0" algn="just">
              <a:buNone/>
            </a:pPr>
            <a:r>
              <a:rPr lang="fr-FR" sz="1100" dirty="0"/>
              <a:t/>
            </a:r>
            <a:br>
              <a:rPr lang="fr-FR" sz="1100" dirty="0"/>
            </a:br>
            <a:r>
              <a:rPr lang="fr-FR" sz="1800" i="1" dirty="0"/>
              <a:t>Article </a:t>
            </a:r>
            <a:r>
              <a:rPr lang="fr-FR" sz="1800" i="1" dirty="0" smtClean="0"/>
              <a:t>659 « -</a:t>
            </a:r>
            <a:r>
              <a:rPr lang="fr-FR" sz="1800" b="0" i="1" dirty="0" smtClean="0"/>
              <a:t>Lorsque </a:t>
            </a:r>
            <a:r>
              <a:rPr lang="fr-FR" sz="1800" b="0" i="1" dirty="0"/>
              <a:t>la personne à qui l'acte doit être signifié n'a ni domicile, ni résidence, ni lieu de travail connus, l'huissier de justice dresse un procès-verbal où il relate avec précision les diligences qu'il a accomplies pour rechercher le destinataire de </a:t>
            </a:r>
            <a:r>
              <a:rPr lang="fr-FR" sz="1800" b="0" i="1" dirty="0" smtClean="0"/>
              <a:t>l'acte.</a:t>
            </a:r>
          </a:p>
          <a:p>
            <a:pPr marL="0" indent="0" algn="just">
              <a:buNone/>
            </a:pPr>
            <a:r>
              <a:rPr lang="fr-FR" sz="1800" b="0" i="1" dirty="0" smtClean="0"/>
              <a:t>Le </a:t>
            </a:r>
            <a:r>
              <a:rPr lang="fr-FR" sz="1800" b="0" i="1" dirty="0"/>
              <a:t>même jour ou, au plus tard, le premier jour ouvrable suivant, à peine de nullité, l'huissier de justice envoie au destinataire, à la dernière adresse connue, par lettre recommandée avec demande d'avis de réception, une copie du procès-verbal, à laquelle est jointe une copie de l'acte objet de la signification.</a:t>
            </a:r>
          </a:p>
          <a:p>
            <a:pPr marL="0" indent="0" algn="just">
              <a:buNone/>
            </a:pPr>
            <a:r>
              <a:rPr lang="fr-FR" sz="1800" b="0" i="1" dirty="0"/>
              <a:t>Le jour même, l'huissier de justice avise le destinataire, par lettre simple, de l'accomplissement de cette formalité.</a:t>
            </a:r>
          </a:p>
          <a:p>
            <a:pPr marL="0" indent="0" algn="just">
              <a:buNone/>
            </a:pPr>
            <a:r>
              <a:rPr lang="fr-FR" sz="1800" b="0" i="1" dirty="0"/>
              <a:t>Les dispositions du présent article sont applicables à la signification d'un acte concernant une personne morale qui n'a plus d'établissement connu au lieu indiqué comme siège social par le registre du commerce et des sociétés</a:t>
            </a:r>
            <a:r>
              <a:rPr lang="fr-FR" sz="1800" b="0" i="1" dirty="0" smtClean="0"/>
              <a:t>. »</a:t>
            </a:r>
            <a:endParaRPr lang="fr-FR" sz="1800" b="0" i="1" dirty="0"/>
          </a:p>
          <a:p>
            <a:endParaRPr lang="fr-FR" sz="1400" i="1" dirty="0">
              <a:solidFill>
                <a:srgbClr val="003E8A"/>
              </a:solidFill>
              <a:latin typeface="Verdana" panose="020B0604030504040204" pitchFamily="34" charset="0"/>
              <a:ea typeface="Verdana" panose="020B0604030504040204" pitchFamily="34" charset="0"/>
            </a:endParaRPr>
          </a:p>
        </p:txBody>
      </p:sp>
      <p:pic>
        <p:nvPicPr>
          <p:cNvPr id="4" name="Image 3"/>
          <p:cNvPicPr>
            <a:picLocks noChangeAspect="1"/>
          </p:cNvPicPr>
          <p:nvPr/>
        </p:nvPicPr>
        <p:blipFill>
          <a:blip r:embed="rId3"/>
          <a:stretch>
            <a:fillRect/>
          </a:stretch>
        </p:blipFill>
        <p:spPr>
          <a:xfrm>
            <a:off x="1965102" y="-271682"/>
            <a:ext cx="1621677" cy="1621677"/>
          </a:xfrm>
          <a:prstGeom prst="rect">
            <a:avLst/>
          </a:prstGeom>
        </p:spPr>
      </p:pic>
    </p:spTree>
    <p:extLst>
      <p:ext uri="{BB962C8B-B14F-4D97-AF65-F5344CB8AC3E}">
        <p14:creationId xmlns:p14="http://schemas.microsoft.com/office/powerpoint/2010/main" val="425336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9607" y="191470"/>
            <a:ext cx="11702892" cy="1626129"/>
          </a:xfrm>
        </p:spPr>
        <p:txBody>
          <a:bodyPr/>
          <a:lstStyle/>
          <a:p>
            <a:r>
              <a:rPr lang="fr-CA" dirty="0" smtClean="0"/>
              <a:t>Procédure succession : sommation d’opter</a:t>
            </a:r>
            <a:endParaRPr lang="fr-FR" dirty="0"/>
          </a:p>
        </p:txBody>
      </p:sp>
      <p:sp>
        <p:nvSpPr>
          <p:cNvPr id="3" name="Espace réservé du contenu 2"/>
          <p:cNvSpPr>
            <a:spLocks noGrp="1"/>
          </p:cNvSpPr>
          <p:nvPr>
            <p:ph idx="1"/>
          </p:nvPr>
        </p:nvSpPr>
        <p:spPr>
          <a:xfrm>
            <a:off x="380926" y="1638027"/>
            <a:ext cx="11702892" cy="7776864"/>
          </a:xfrm>
        </p:spPr>
        <p:txBody>
          <a:bodyPr/>
          <a:lstStyle/>
          <a:p>
            <a:pPr algn="just">
              <a:buFont typeface="Wingdings" panose="05000000000000000000" pitchFamily="2" charset="2"/>
              <a:buChar char="q"/>
            </a:pPr>
            <a:r>
              <a:rPr lang="fr-FR" sz="2000" dirty="0">
                <a:latin typeface="Verdana" panose="020B0604030504040204" pitchFamily="34" charset="0"/>
                <a:ea typeface="Verdana" panose="020B0604030504040204" pitchFamily="34" charset="0"/>
              </a:rPr>
              <a:t>Qu’est-ce qu’une sommation d’opter ?</a:t>
            </a:r>
          </a:p>
          <a:p>
            <a:pPr marL="0" indent="0" algn="just">
              <a:buNone/>
            </a:pPr>
            <a:endParaRPr lang="fr-FR" sz="1800" b="0" dirty="0" smtClean="0">
              <a:latin typeface="Verdana" panose="020B0604030504040204" pitchFamily="34" charset="0"/>
              <a:ea typeface="Verdana" panose="020B0604030504040204" pitchFamily="34" charset="0"/>
            </a:endParaRPr>
          </a:p>
          <a:p>
            <a:pPr marL="0" indent="0" algn="just">
              <a:buNone/>
            </a:pPr>
            <a:r>
              <a:rPr lang="fr-FR" sz="1800" b="0" dirty="0" smtClean="0">
                <a:latin typeface="Verdana" panose="020B0604030504040204" pitchFamily="34" charset="0"/>
                <a:ea typeface="Verdana" panose="020B0604030504040204" pitchFamily="34" charset="0"/>
              </a:rPr>
              <a:t>Après </a:t>
            </a:r>
            <a:r>
              <a:rPr lang="fr-FR" sz="1800" b="0" dirty="0">
                <a:latin typeface="Verdana" panose="020B0604030504040204" pitchFamily="34" charset="0"/>
                <a:ea typeface="Verdana" panose="020B0604030504040204" pitchFamily="34" charset="0"/>
              </a:rPr>
              <a:t>le décès du défunt, le notaire ouvre la </a:t>
            </a:r>
            <a:r>
              <a:rPr lang="fr-FR" sz="1800" b="0" dirty="0" smtClean="0">
                <a:latin typeface="Verdana" panose="020B0604030504040204" pitchFamily="34" charset="0"/>
                <a:ea typeface="Verdana" panose="020B0604030504040204" pitchFamily="34" charset="0"/>
              </a:rPr>
              <a:t>succession et les </a:t>
            </a:r>
            <a:r>
              <a:rPr lang="fr-FR" sz="1800" b="0" dirty="0">
                <a:latin typeface="Verdana" panose="020B0604030504040204" pitchFamily="34" charset="0"/>
                <a:ea typeface="Verdana" panose="020B0604030504040204" pitchFamily="34" charset="0"/>
              </a:rPr>
              <a:t>héritiers ont alors la possibilité </a:t>
            </a:r>
            <a:r>
              <a:rPr lang="fr-FR" sz="1800" b="0" u="sng" dirty="0">
                <a:latin typeface="Verdana" panose="020B0604030504040204" pitchFamily="34" charset="0"/>
                <a:ea typeface="Verdana" panose="020B0604030504040204" pitchFamily="34" charset="0"/>
                <a:hlinkClick r:id="rId2"/>
              </a:rPr>
              <a:t>de l’accepter ou de la refuser</a:t>
            </a:r>
            <a:r>
              <a:rPr lang="fr-FR" sz="1800" b="0" u="sng" dirty="0">
                <a:latin typeface="Verdana" panose="020B0604030504040204" pitchFamily="34" charset="0"/>
                <a:ea typeface="Verdana" panose="020B0604030504040204" pitchFamily="34" charset="0"/>
              </a:rPr>
              <a:t>.</a:t>
            </a:r>
            <a:r>
              <a:rPr lang="fr-FR" sz="1800" b="0" dirty="0">
                <a:latin typeface="Verdana" panose="020B0604030504040204" pitchFamily="34" charset="0"/>
                <a:ea typeface="Verdana" panose="020B0604030504040204" pitchFamily="34" charset="0"/>
              </a:rPr>
              <a:t> </a:t>
            </a:r>
            <a:r>
              <a:rPr lang="fr-FR" sz="1800" b="0" dirty="0" smtClean="0">
                <a:latin typeface="Verdana" panose="020B0604030504040204" pitchFamily="34" charset="0"/>
                <a:ea typeface="Verdana" panose="020B0604030504040204" pitchFamily="34" charset="0"/>
              </a:rPr>
              <a:t> </a:t>
            </a:r>
            <a:r>
              <a:rPr lang="fr-FR" sz="1800" i="1" dirty="0" smtClean="0">
                <a:latin typeface="Verdana" panose="020B0604030504040204" pitchFamily="34" charset="0"/>
                <a:ea typeface="Verdana" panose="020B0604030504040204" pitchFamily="34" charset="0"/>
              </a:rPr>
              <a:t>Lorsque le ou les héritiers ne répondent </a:t>
            </a:r>
            <a:r>
              <a:rPr lang="fr-FR" sz="1800" i="1" dirty="0">
                <a:latin typeface="Verdana" panose="020B0604030504040204" pitchFamily="34" charset="0"/>
                <a:ea typeface="Verdana" panose="020B0604030504040204" pitchFamily="34" charset="0"/>
              </a:rPr>
              <a:t>pas, </a:t>
            </a:r>
            <a:r>
              <a:rPr lang="fr-FR" sz="1800" i="1" dirty="0" smtClean="0">
                <a:latin typeface="Verdana" panose="020B0604030504040204" pitchFamily="34" charset="0"/>
                <a:ea typeface="Verdana" panose="020B0604030504040204" pitchFamily="34" charset="0"/>
              </a:rPr>
              <a:t>et que leurs silences bloquent </a:t>
            </a:r>
            <a:r>
              <a:rPr lang="fr-FR" sz="1800" i="1" dirty="0">
                <a:latin typeface="Verdana" panose="020B0604030504040204" pitchFamily="34" charset="0"/>
                <a:ea typeface="Verdana" panose="020B0604030504040204" pitchFamily="34" charset="0"/>
              </a:rPr>
              <a:t>la </a:t>
            </a:r>
            <a:r>
              <a:rPr lang="fr-FR" sz="1800" i="1" dirty="0" smtClean="0">
                <a:latin typeface="Verdana" panose="020B0604030504040204" pitchFamily="34" charset="0"/>
                <a:ea typeface="Verdana" panose="020B0604030504040204" pitchFamily="34" charset="0"/>
              </a:rPr>
              <a:t>succession,  le SDC peu engager une sommation d’opter en  </a:t>
            </a:r>
            <a:r>
              <a:rPr lang="fr-FR" sz="1800" i="1" dirty="0">
                <a:latin typeface="Verdana" panose="020B0604030504040204" pitchFamily="34" charset="0"/>
                <a:ea typeface="Verdana" panose="020B0604030504040204" pitchFamily="34" charset="0"/>
              </a:rPr>
              <a:t>vertu de l’article 771 du Code </a:t>
            </a:r>
            <a:r>
              <a:rPr lang="fr-FR" sz="1800" i="1" dirty="0" smtClean="0">
                <a:latin typeface="Verdana" panose="020B0604030504040204" pitchFamily="34" charset="0"/>
                <a:ea typeface="Verdana" panose="020B0604030504040204" pitchFamily="34" charset="0"/>
              </a:rPr>
              <a:t>civil.  </a:t>
            </a:r>
            <a:r>
              <a:rPr lang="fr-FR" sz="1600" i="1" dirty="0" smtClean="0">
                <a:latin typeface="Verdana" panose="020B0604030504040204" pitchFamily="34" charset="0"/>
                <a:ea typeface="Verdana" panose="020B0604030504040204" pitchFamily="34" charset="0"/>
              </a:rPr>
              <a:t>Il </a:t>
            </a:r>
            <a:r>
              <a:rPr lang="fr-FR" sz="1600" i="1" dirty="0">
                <a:latin typeface="Verdana" panose="020B0604030504040204" pitchFamily="34" charset="0"/>
                <a:ea typeface="Verdana" panose="020B0604030504040204" pitchFamily="34" charset="0"/>
              </a:rPr>
              <a:t>est fortement recommandé de faire appel à un avocat pour rédiger cet acte </a:t>
            </a:r>
            <a:r>
              <a:rPr lang="fr-FR" sz="1600" i="1" dirty="0" smtClean="0">
                <a:latin typeface="Verdana" panose="020B0604030504040204" pitchFamily="34" charset="0"/>
                <a:ea typeface="Verdana" panose="020B0604030504040204" pitchFamily="34" charset="0"/>
              </a:rPr>
              <a:t>extrajudiciaire et de faire la notification via un huissier</a:t>
            </a:r>
            <a:endParaRPr lang="fr-FR" sz="1600" i="1" dirty="0">
              <a:latin typeface="Verdana" panose="020B0604030504040204" pitchFamily="34" charset="0"/>
              <a:ea typeface="Verdana" panose="020B0604030504040204" pitchFamily="34" charset="0"/>
            </a:endParaRPr>
          </a:p>
          <a:p>
            <a:pPr marL="0" indent="0" algn="just">
              <a:buNone/>
            </a:pPr>
            <a:r>
              <a:rPr lang="fr-FR" sz="1800" b="0" dirty="0" smtClean="0">
                <a:latin typeface="Verdana" panose="020B0604030504040204" pitchFamily="34" charset="0"/>
                <a:ea typeface="Verdana" panose="020B0604030504040204" pitchFamily="34" charset="0"/>
              </a:rPr>
              <a:t>Les </a:t>
            </a:r>
            <a:r>
              <a:rPr lang="fr-FR" sz="1800" b="0" u="sng" dirty="0">
                <a:latin typeface="Verdana" panose="020B0604030504040204" pitchFamily="34" charset="0"/>
                <a:ea typeface="Verdana" panose="020B0604030504040204" pitchFamily="34" charset="0"/>
                <a:hlinkClick r:id="rId3"/>
              </a:rPr>
              <a:t>créanciers de la </a:t>
            </a:r>
            <a:r>
              <a:rPr lang="fr-FR" sz="1800" b="0" u="sng" dirty="0" smtClean="0">
                <a:latin typeface="Verdana" panose="020B0604030504040204" pitchFamily="34" charset="0"/>
                <a:ea typeface="Verdana" panose="020B0604030504040204" pitchFamily="34" charset="0"/>
                <a:hlinkClick r:id="rId3"/>
              </a:rPr>
              <a:t>succession</a:t>
            </a:r>
            <a:r>
              <a:rPr lang="fr-FR" sz="1800" b="0" dirty="0" smtClean="0">
                <a:latin typeface="Verdana" panose="020B0604030504040204" pitchFamily="34" charset="0"/>
                <a:ea typeface="Verdana" panose="020B0604030504040204" pitchFamily="34" charset="0"/>
              </a:rPr>
              <a:t> ne </a:t>
            </a:r>
            <a:r>
              <a:rPr lang="fr-FR" sz="1800" b="0" dirty="0">
                <a:latin typeface="Verdana" panose="020B0604030504040204" pitchFamily="34" charset="0"/>
                <a:ea typeface="Verdana" panose="020B0604030504040204" pitchFamily="34" charset="0"/>
              </a:rPr>
              <a:t>peut </a:t>
            </a:r>
            <a:r>
              <a:rPr lang="fr-FR" sz="1800" b="0" dirty="0" smtClean="0">
                <a:latin typeface="Verdana" panose="020B0604030504040204" pitchFamily="34" charset="0"/>
                <a:ea typeface="Verdana" panose="020B0604030504040204" pitchFamily="34" charset="0"/>
              </a:rPr>
              <a:t>engager cette sommation qu’après </a:t>
            </a:r>
            <a:r>
              <a:rPr lang="fr-FR" sz="1800" b="0" dirty="0">
                <a:latin typeface="Verdana" panose="020B0604030504040204" pitchFamily="34" charset="0"/>
                <a:ea typeface="Verdana" panose="020B0604030504040204" pitchFamily="34" charset="0"/>
              </a:rPr>
              <a:t>un délai de quatre mois suivant l’ouverture de la succession.</a:t>
            </a:r>
          </a:p>
          <a:p>
            <a:pPr marL="0" indent="0" algn="just">
              <a:buNone/>
            </a:pPr>
            <a:r>
              <a:rPr lang="fr-FR" sz="1800" dirty="0" smtClean="0">
                <a:latin typeface="Verdana" panose="020B0604030504040204" pitchFamily="34" charset="0"/>
                <a:ea typeface="Verdana" panose="020B0604030504040204" pitchFamily="34" charset="0"/>
              </a:rPr>
              <a:t>La </a:t>
            </a:r>
            <a:r>
              <a:rPr lang="fr-FR" sz="1800" dirty="0">
                <a:latin typeface="Verdana" panose="020B0604030504040204" pitchFamily="34" charset="0"/>
                <a:ea typeface="Verdana" panose="020B0604030504040204" pitchFamily="34" charset="0"/>
              </a:rPr>
              <a:t>sommation d’opter a pour conséquence d’obliger l’héritier à prendre une décision. A sa réception, ce dernier dispose d’un délai </a:t>
            </a:r>
            <a:r>
              <a:rPr lang="fr-FR" sz="1800" dirty="0" smtClean="0">
                <a:latin typeface="Verdana" panose="020B0604030504040204" pitchFamily="34" charset="0"/>
                <a:ea typeface="Verdana" panose="020B0604030504040204" pitchFamily="34" charset="0"/>
              </a:rPr>
              <a:t>de deux mois pour prendre une décision. Il peut décider </a:t>
            </a:r>
            <a:r>
              <a:rPr lang="fr-FR" sz="1800" b="0" dirty="0" smtClean="0">
                <a:latin typeface="Verdana" panose="020B0604030504040204" pitchFamily="34" charset="0"/>
                <a:ea typeface="Verdana" panose="020B0604030504040204" pitchFamily="34" charset="0"/>
              </a:rPr>
              <a:t>:</a:t>
            </a:r>
          </a:p>
          <a:p>
            <a:pPr algn="just"/>
            <a:r>
              <a:rPr lang="fr-FR" sz="1800" b="0" i="1" dirty="0" smtClean="0">
                <a:latin typeface="Verdana" panose="020B0604030504040204" pitchFamily="34" charset="0"/>
                <a:ea typeface="Verdana" panose="020B0604030504040204" pitchFamily="34" charset="0"/>
              </a:rPr>
              <a:t>d’accepter purement et simplement la succession ;</a:t>
            </a:r>
          </a:p>
          <a:p>
            <a:pPr algn="just"/>
            <a:r>
              <a:rPr lang="fr-FR" sz="1800" b="0" i="1" dirty="0" smtClean="0">
                <a:latin typeface="Verdana" panose="020B0604030504040204" pitchFamily="34" charset="0"/>
                <a:ea typeface="Verdana" panose="020B0604030504040204" pitchFamily="34" charset="0"/>
              </a:rPr>
              <a:t>de refuser la succession</a:t>
            </a:r>
            <a:r>
              <a:rPr lang="fr-FR" sz="1800" b="0" i="1" smtClean="0">
                <a:latin typeface="Verdana" panose="020B0604030504040204" pitchFamily="34" charset="0"/>
                <a:ea typeface="Verdana" panose="020B0604030504040204" pitchFamily="34" charset="0"/>
              </a:rPr>
              <a:t> </a:t>
            </a:r>
            <a:endParaRPr lang="fr-FR" sz="1800" b="0" i="1" dirty="0" smtClean="0">
              <a:latin typeface="Verdana" panose="020B0604030504040204" pitchFamily="34" charset="0"/>
              <a:ea typeface="Verdana" panose="020B0604030504040204" pitchFamily="34" charset="0"/>
            </a:endParaRPr>
          </a:p>
          <a:p>
            <a:pPr marL="0" indent="0" algn="just">
              <a:buNone/>
            </a:pPr>
            <a:r>
              <a:rPr lang="fr-FR" sz="1800" dirty="0" smtClean="0">
                <a:solidFill>
                  <a:srgbClr val="FF0000"/>
                </a:solidFill>
                <a:latin typeface="Verdana" panose="020B0604030504040204" pitchFamily="34" charset="0"/>
                <a:ea typeface="Verdana" panose="020B0604030504040204" pitchFamily="34" charset="0"/>
              </a:rPr>
              <a:t>Le défaut de réponse de l’héritier</a:t>
            </a:r>
          </a:p>
          <a:p>
            <a:pPr marL="0" indent="0" algn="just">
              <a:buNone/>
            </a:pPr>
            <a:r>
              <a:rPr lang="fr-FR" sz="1800" dirty="0" smtClean="0">
                <a:solidFill>
                  <a:srgbClr val="FF0000"/>
                </a:solidFill>
                <a:latin typeface="Verdana" panose="020B0604030504040204" pitchFamily="34" charset="0"/>
                <a:ea typeface="Verdana" panose="020B0604030504040204" pitchFamily="34" charset="0"/>
              </a:rPr>
              <a:t>À </a:t>
            </a:r>
            <a:r>
              <a:rPr lang="fr-FR" sz="1800" dirty="0">
                <a:solidFill>
                  <a:srgbClr val="FF0000"/>
                </a:solidFill>
                <a:latin typeface="Verdana" panose="020B0604030504040204" pitchFamily="34" charset="0"/>
                <a:ea typeface="Verdana" panose="020B0604030504040204" pitchFamily="34" charset="0"/>
              </a:rPr>
              <a:t>défaut de réponse de la part de l’héritier dans le délai de deux mois, il sera considéré comme ayant accepté la succession purement et simplement. Cette solution peut avoir des conséquences importantes pour l’héritier qui ne répond pas, surtout lorsqu’il n’y a que des </a:t>
            </a:r>
            <a:r>
              <a:rPr lang="fr-FR" sz="1800" u="sng" dirty="0">
                <a:solidFill>
                  <a:srgbClr val="FF0000"/>
                </a:solidFill>
                <a:latin typeface="Verdana" panose="020B0604030504040204" pitchFamily="34" charset="0"/>
                <a:ea typeface="Verdana" panose="020B0604030504040204" pitchFamily="34" charset="0"/>
                <a:hlinkClick r:id="rId4"/>
              </a:rPr>
              <a:t>dettes dans la succession</a:t>
            </a:r>
            <a:r>
              <a:rPr lang="fr-FR" sz="1800" dirty="0">
                <a:solidFill>
                  <a:srgbClr val="FF0000"/>
                </a:solidFill>
                <a:latin typeface="Verdana" panose="020B0604030504040204" pitchFamily="34" charset="0"/>
                <a:ea typeface="Verdana" panose="020B0604030504040204" pitchFamily="34" charset="0"/>
              </a:rPr>
              <a:t>.</a:t>
            </a:r>
          </a:p>
          <a:p>
            <a:endParaRPr lang="fr-FR" sz="1800" b="0" dirty="0">
              <a:latin typeface="Verdana" panose="020B0604030504040204" pitchFamily="34" charset="0"/>
              <a:ea typeface="Verdana" panose="020B0604030504040204" pitchFamily="34" charset="0"/>
            </a:endParaRPr>
          </a:p>
        </p:txBody>
      </p:sp>
      <p:pic>
        <p:nvPicPr>
          <p:cNvPr id="4" name="Image 3"/>
          <p:cNvPicPr>
            <a:picLocks noChangeAspect="1"/>
          </p:cNvPicPr>
          <p:nvPr/>
        </p:nvPicPr>
        <p:blipFill>
          <a:blip r:embed="rId5"/>
          <a:stretch>
            <a:fillRect/>
          </a:stretch>
        </p:blipFill>
        <p:spPr>
          <a:xfrm>
            <a:off x="198595" y="522899"/>
            <a:ext cx="963272" cy="963272"/>
          </a:xfrm>
          <a:prstGeom prst="rect">
            <a:avLst/>
          </a:prstGeom>
        </p:spPr>
      </p:pic>
    </p:spTree>
    <p:extLst>
      <p:ext uri="{BB962C8B-B14F-4D97-AF65-F5344CB8AC3E}">
        <p14:creationId xmlns:p14="http://schemas.microsoft.com/office/powerpoint/2010/main" val="242334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kern="1800" cap="all" dirty="0" smtClean="0">
                <a:latin typeface="&amp;quot"/>
                <a:ea typeface="Times New Roman" panose="02020603050405020304" pitchFamily="18" charset="0"/>
                <a:cs typeface="Times New Roman" panose="02020603050405020304" pitchFamily="18" charset="0"/>
              </a:rPr>
              <a:t/>
            </a:r>
            <a:br>
              <a:rPr lang="fr-FR" sz="4800" kern="1800" cap="all" dirty="0" smtClean="0">
                <a:latin typeface="&amp;quot"/>
                <a:ea typeface="Times New Roman" panose="02020603050405020304" pitchFamily="18" charset="0"/>
                <a:cs typeface="Times New Roman" panose="02020603050405020304" pitchFamily="18" charset="0"/>
              </a:rPr>
            </a:br>
            <a:r>
              <a:rPr lang="fr-FR" sz="4800" kern="1800" cap="all" dirty="0">
                <a:latin typeface="&amp;quot"/>
                <a:ea typeface="Times New Roman" panose="02020603050405020304" pitchFamily="18" charset="0"/>
                <a:cs typeface="Times New Roman" panose="02020603050405020304" pitchFamily="18" charset="0"/>
              </a:rPr>
              <a:t/>
            </a:r>
            <a:br>
              <a:rPr lang="fr-FR" sz="4800" kern="1800" cap="all" dirty="0">
                <a:latin typeface="&amp;quot"/>
                <a:ea typeface="Times New Roman" panose="02020603050405020304" pitchFamily="18" charset="0"/>
                <a:cs typeface="Times New Roman" panose="02020603050405020304" pitchFamily="18" charset="0"/>
              </a:rPr>
            </a:br>
            <a:r>
              <a:rPr lang="fr-FR" sz="3200" kern="1800" cap="all" dirty="0" smtClean="0">
                <a:latin typeface="&amp;quot"/>
                <a:ea typeface="Times New Roman" panose="02020603050405020304" pitchFamily="18" charset="0"/>
                <a:cs typeface="Times New Roman" panose="02020603050405020304" pitchFamily="18" charset="0"/>
              </a:rPr>
              <a:t>CAS DES Successions vacantes 1/3</a:t>
            </a:r>
            <a:r>
              <a:rPr lang="fr-FR" sz="3200" dirty="0">
                <a:latin typeface="Calibri" panose="020F0502020204030204" pitchFamily="34" charset="0"/>
                <a:ea typeface="Calibri" panose="020F0502020204030204" pitchFamily="34" charset="0"/>
                <a:cs typeface="Times New Roman" panose="02020603050405020304" pitchFamily="18" charset="0"/>
              </a:rPr>
              <a:t/>
            </a:r>
            <a:br>
              <a:rPr lang="fr-FR" sz="3200" dirty="0">
                <a:latin typeface="Calibri" panose="020F0502020204030204" pitchFamily="34" charset="0"/>
                <a:ea typeface="Calibri" panose="020F0502020204030204" pitchFamily="34" charset="0"/>
                <a:cs typeface="Times New Roman" panose="02020603050405020304" pitchFamily="18" charset="0"/>
              </a:rPr>
            </a:br>
            <a:r>
              <a:rPr lang="fr-FR" sz="3200" dirty="0" smtClean="0">
                <a:latin typeface="Calibri" panose="020F0502020204030204" pitchFamily="34" charset="0"/>
                <a:ea typeface="Calibri" panose="020F0502020204030204" pitchFamily="34" charset="0"/>
                <a:cs typeface="Times New Roman" panose="02020603050405020304" pitchFamily="18" charset="0"/>
              </a:rPr>
              <a:t/>
            </a:r>
            <a:br>
              <a:rPr lang="fr-FR" sz="3200" dirty="0" smtClean="0">
                <a:latin typeface="Calibri" panose="020F0502020204030204" pitchFamily="34" charset="0"/>
                <a:ea typeface="Calibri" panose="020F0502020204030204" pitchFamily="34" charset="0"/>
                <a:cs typeface="Times New Roman" panose="02020603050405020304" pitchFamily="18" charset="0"/>
              </a:rPr>
            </a:br>
            <a:r>
              <a:rPr lang="fr-FR" sz="2400" dirty="0">
                <a:latin typeface="Calibri" panose="020F0502020204030204" pitchFamily="34" charset="0"/>
                <a:ea typeface="Calibri" panose="020F0502020204030204" pitchFamily="34" charset="0"/>
                <a:cs typeface="Times New Roman" panose="02020603050405020304" pitchFamily="18" charset="0"/>
              </a:rPr>
              <a:t/>
            </a:r>
            <a:br>
              <a:rPr lang="fr-FR" sz="24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4" name="Rectangle 3"/>
          <p:cNvSpPr/>
          <p:nvPr/>
        </p:nvSpPr>
        <p:spPr>
          <a:xfrm>
            <a:off x="1245023" y="986185"/>
            <a:ext cx="10513168" cy="1030667"/>
          </a:xfrm>
          <a:prstGeom prst="rect">
            <a:avLst/>
          </a:prstGeom>
        </p:spPr>
        <p:txBody>
          <a:bodyPr wrap="square">
            <a:spAutoFit/>
          </a:bodyPr>
          <a:lstStyle/>
          <a:p>
            <a:pPr>
              <a:lnSpc>
                <a:spcPct val="107000"/>
              </a:lnSpc>
              <a:spcAft>
                <a:spcPts val="750"/>
              </a:spcAft>
            </a:pPr>
            <a:endParaRPr lang="fr-FR" dirty="0" smtClean="0">
              <a:solidFill>
                <a:srgbClr val="333333"/>
              </a:solidFill>
              <a:latin typeface="&amp;quot"/>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fr-FR" sz="2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09685" y="2286099"/>
            <a:ext cx="12118231" cy="6964664"/>
          </a:xfrm>
          <a:prstGeom prst="rect">
            <a:avLst/>
          </a:prstGeom>
        </p:spPr>
        <p:txBody>
          <a:bodyPr wrap="square">
            <a:spAutoFit/>
          </a:bodyPr>
          <a:lstStyle/>
          <a:p>
            <a:pPr>
              <a:lnSpc>
                <a:spcPct val="107000"/>
              </a:lnSpc>
              <a:spcAft>
                <a:spcPts val="750"/>
              </a:spcAft>
            </a:pPr>
            <a:r>
              <a:rPr lang="fr-FR" sz="2000" b="1" dirty="0">
                <a:solidFill>
                  <a:srgbClr val="333333"/>
                </a:solidFill>
                <a:latin typeface="Verdana" panose="020B0604030504040204" pitchFamily="34" charset="0"/>
                <a:ea typeface="Verdana" panose="020B0604030504040204" pitchFamily="34" charset="0"/>
                <a:cs typeface="Times New Roman" panose="02020603050405020304" pitchFamily="18" charset="0"/>
              </a:rPr>
              <a:t>Selon la </a:t>
            </a:r>
            <a:r>
              <a:rPr lang="fr-FR" sz="2000" b="1" dirty="0" smtClean="0">
                <a:solidFill>
                  <a:srgbClr val="333333"/>
                </a:solidFill>
                <a:latin typeface="Verdana" panose="020B0604030504040204" pitchFamily="34" charset="0"/>
                <a:ea typeface="Verdana" panose="020B0604030504040204" pitchFamily="34" charset="0"/>
                <a:cs typeface="Times New Roman" panose="02020603050405020304" pitchFamily="18" charset="0"/>
              </a:rPr>
              <a:t>loi, la succession </a:t>
            </a:r>
            <a:r>
              <a:rPr lang="fr-FR" sz="2000" b="1" dirty="0">
                <a:solidFill>
                  <a:srgbClr val="333333"/>
                </a:solidFill>
                <a:latin typeface="Verdana" panose="020B0604030504040204" pitchFamily="34" charset="0"/>
                <a:ea typeface="Verdana" panose="020B0604030504040204" pitchFamily="34" charset="0"/>
                <a:cs typeface="Times New Roman" panose="02020603050405020304" pitchFamily="18" charset="0"/>
              </a:rPr>
              <a:t>est vacante si :</a:t>
            </a:r>
            <a:endParaRPr lang="fr-FR" sz="2000" b="1"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fr-FR" sz="1600" i="1" dirty="0">
                <a:solidFill>
                  <a:srgbClr val="333333"/>
                </a:solidFill>
                <a:latin typeface="Verdana" panose="020B0604030504040204" pitchFamily="34" charset="0"/>
                <a:ea typeface="Verdana" panose="020B0604030504040204" pitchFamily="34" charset="0"/>
                <a:cs typeface="Times New Roman" panose="02020603050405020304" pitchFamily="18" charset="0"/>
              </a:rPr>
              <a:t>personne ne réclame la succession et il n’existe pas d’héritier connu ;</a:t>
            </a:r>
          </a:p>
          <a:p>
            <a:pPr marL="342900" lvl="0" indent="-342900">
              <a:lnSpc>
                <a:spcPct val="107000"/>
              </a:lnSpc>
              <a:spcAft>
                <a:spcPts val="800"/>
              </a:spcAft>
              <a:buSzPts val="1000"/>
              <a:buFont typeface="Wingdings" panose="05000000000000000000" pitchFamily="2" charset="2"/>
              <a:buChar char="§"/>
              <a:tabLst>
                <a:tab pos="457200" algn="l"/>
              </a:tabLst>
            </a:pPr>
            <a:r>
              <a:rPr lang="fr-FR" sz="1600" i="1" dirty="0">
                <a:solidFill>
                  <a:srgbClr val="333333"/>
                </a:solidFill>
                <a:latin typeface="Verdana" panose="020B0604030504040204" pitchFamily="34" charset="0"/>
                <a:ea typeface="Verdana" panose="020B0604030504040204" pitchFamily="34" charset="0"/>
                <a:cs typeface="Times New Roman" panose="02020603050405020304" pitchFamily="18" charset="0"/>
              </a:rPr>
              <a:t>il existe des héritiers connus mais tous ont renoncé à la succession ;</a:t>
            </a:r>
          </a:p>
          <a:p>
            <a:pPr marL="342900" lvl="0" indent="-342900">
              <a:lnSpc>
                <a:spcPct val="107000"/>
              </a:lnSpc>
              <a:spcAft>
                <a:spcPts val="800"/>
              </a:spcAft>
              <a:buSzPts val="1000"/>
              <a:buFont typeface="Wingdings" panose="05000000000000000000" pitchFamily="2" charset="2"/>
              <a:buChar char="§"/>
              <a:tabLst>
                <a:tab pos="457200" algn="l"/>
              </a:tabLst>
            </a:pPr>
            <a:r>
              <a:rPr lang="fr-FR" sz="1600" i="1" dirty="0">
                <a:solidFill>
                  <a:srgbClr val="333333"/>
                </a:solidFill>
                <a:latin typeface="Verdana" panose="020B0604030504040204" pitchFamily="34" charset="0"/>
                <a:ea typeface="Verdana" panose="020B0604030504040204" pitchFamily="34" charset="0"/>
                <a:cs typeface="Times New Roman" panose="02020603050405020304" pitchFamily="18" charset="0"/>
              </a:rPr>
              <a:t>il existe des héritiers connus mais aucun d’entre eux n’a accepté la succession, de façon tacite ou expresse à la fin d’un délai de 6 mois courant à compter de l’ouverture de la succession.</a:t>
            </a:r>
          </a:p>
          <a:p>
            <a:pPr>
              <a:lnSpc>
                <a:spcPct val="107000"/>
              </a:lnSpc>
              <a:spcAft>
                <a:spcPts val="750"/>
              </a:spcAft>
            </a:pPr>
            <a:r>
              <a:rPr lang="fr-FR" sz="1600" b="1" dirty="0" smtClean="0">
                <a:solidFill>
                  <a:srgbClr val="FF0000"/>
                </a:solidFill>
                <a:latin typeface="Verdana" panose="020B0604030504040204" pitchFamily="34" charset="0"/>
                <a:ea typeface="Verdana" panose="020B0604030504040204" pitchFamily="34" charset="0"/>
                <a:cs typeface="Times New Roman" panose="02020603050405020304" pitchFamily="18" charset="0"/>
              </a:rPr>
              <a:t>La procédure de la </a:t>
            </a:r>
            <a:r>
              <a:rPr lang="fr-FR" sz="16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succession vacante </a:t>
            </a:r>
            <a:r>
              <a:rPr lang="fr-FR" sz="1600" b="1" dirty="0" smtClean="0">
                <a:solidFill>
                  <a:srgbClr val="FF0000"/>
                </a:solidFill>
                <a:latin typeface="Verdana" panose="020B0604030504040204" pitchFamily="34" charset="0"/>
                <a:ea typeface="Verdana" panose="020B0604030504040204" pitchFamily="34" charset="0"/>
                <a:cs typeface="Times New Roman" panose="02020603050405020304" pitchFamily="18" charset="0"/>
              </a:rPr>
              <a:t>permet de nomination des Domaine pour la « gestion et la liquidation du bien »</a:t>
            </a:r>
          </a:p>
          <a:p>
            <a:r>
              <a:rPr lang="fr-FR" sz="2000" b="1" u="sng" dirty="0" smtClean="0">
                <a:latin typeface="Verdana" panose="020B0604030504040204" pitchFamily="34" charset="0"/>
                <a:ea typeface="Verdana" panose="020B0604030504040204" pitchFamily="34" charset="0"/>
              </a:rPr>
              <a:t>Procédure :</a:t>
            </a:r>
          </a:p>
          <a:p>
            <a:endParaRPr lang="fr-FR" sz="1600" b="1" dirty="0" smtClean="0">
              <a:latin typeface="Verdana" panose="020B0604030504040204" pitchFamily="34" charset="0"/>
              <a:ea typeface="Verdana" panose="020B0604030504040204" pitchFamily="34" charset="0"/>
            </a:endParaRPr>
          </a:p>
          <a:p>
            <a:pPr algn="just"/>
            <a:r>
              <a:rPr lang="fr-CA" sz="1600" b="1" dirty="0" smtClean="0">
                <a:latin typeface="Verdana" panose="020B0604030504040204" pitchFamily="34" charset="0"/>
                <a:ea typeface="Verdana" panose="020B0604030504040204" pitchFamily="34" charset="0"/>
              </a:rPr>
              <a:t>Article 809-1</a:t>
            </a:r>
            <a:endParaRPr lang="fr-FR" sz="1600" b="1" dirty="0">
              <a:latin typeface="Verdana" panose="020B0604030504040204" pitchFamily="34" charset="0"/>
              <a:ea typeface="Verdana" panose="020B0604030504040204" pitchFamily="34" charset="0"/>
            </a:endParaRPr>
          </a:p>
          <a:p>
            <a:pPr algn="just"/>
            <a:r>
              <a:rPr lang="fr-FR" sz="1600" b="1" dirty="0">
                <a:latin typeface="Verdana" panose="020B0604030504040204" pitchFamily="34" charset="0"/>
                <a:ea typeface="Verdana" panose="020B0604030504040204" pitchFamily="34" charset="0"/>
              </a:rPr>
              <a:t>Le juge, saisi sur requête de tout créancier, de toute personne </a:t>
            </a:r>
            <a:r>
              <a:rPr lang="fr-FR" sz="1600" dirty="0">
                <a:latin typeface="Verdana" panose="020B0604030504040204" pitchFamily="34" charset="0"/>
                <a:ea typeface="Verdana" panose="020B0604030504040204" pitchFamily="34" charset="0"/>
              </a:rPr>
              <a:t>qui assurait, pour le compte de la personne décédée, l'administration de tout ou partie de son patrimoine, d'un notaire, de toute autre personne intéressée ou du ministère public, confie la curatelle de la succession vacante, dont le régime est défini à la présente section, à l'autorité administrative chargée du domaine.</a:t>
            </a:r>
          </a:p>
          <a:p>
            <a:pPr algn="just"/>
            <a:r>
              <a:rPr lang="fr-FR" sz="1600" dirty="0">
                <a:latin typeface="Verdana" panose="020B0604030504040204" pitchFamily="34" charset="0"/>
                <a:ea typeface="Verdana" panose="020B0604030504040204" pitchFamily="34" charset="0"/>
              </a:rPr>
              <a:t>L'ordonnance de curatelle fait l'objet d'une publicité</a:t>
            </a:r>
            <a:r>
              <a:rPr lang="fr-FR" sz="1600" dirty="0" smtClean="0">
                <a:latin typeface="Verdana" panose="020B0604030504040204" pitchFamily="34" charset="0"/>
                <a:ea typeface="Verdana" panose="020B0604030504040204" pitchFamily="34" charset="0"/>
              </a:rPr>
              <a:t>.</a:t>
            </a:r>
          </a:p>
          <a:p>
            <a:pPr algn="just"/>
            <a:endParaRPr lang="fr-FR" sz="1600" dirty="0">
              <a:latin typeface="Verdana" panose="020B0604030504040204" pitchFamily="34" charset="0"/>
              <a:ea typeface="Verdana" panose="020B0604030504040204" pitchFamily="34" charset="0"/>
            </a:endParaRPr>
          </a:p>
          <a:p>
            <a:pPr algn="just"/>
            <a:r>
              <a:rPr lang="fr-FR" sz="1600" b="1" dirty="0">
                <a:latin typeface="Verdana" panose="020B0604030504040204" pitchFamily="34" charset="0"/>
                <a:ea typeface="Verdana" panose="020B0604030504040204" pitchFamily="34" charset="0"/>
              </a:rPr>
              <a:t>Article </a:t>
            </a:r>
            <a:r>
              <a:rPr lang="fr-FR" sz="1600" b="1" dirty="0" smtClean="0">
                <a:latin typeface="Verdana" panose="020B0604030504040204" pitchFamily="34" charset="0"/>
                <a:ea typeface="Verdana" panose="020B0604030504040204" pitchFamily="34" charset="0"/>
              </a:rPr>
              <a:t>809-2</a:t>
            </a:r>
          </a:p>
          <a:p>
            <a:pPr algn="just"/>
            <a:r>
              <a:rPr lang="fr-FR" sz="1600" b="1" dirty="0" smtClean="0">
                <a:latin typeface="Verdana" panose="020B0604030504040204" pitchFamily="34" charset="0"/>
                <a:ea typeface="Verdana" panose="020B0604030504040204" pitchFamily="34" charset="0"/>
              </a:rPr>
              <a:t>- </a:t>
            </a:r>
            <a:r>
              <a:rPr lang="fr-FR" sz="1600" dirty="0" smtClean="0">
                <a:latin typeface="Verdana" panose="020B0604030504040204" pitchFamily="34" charset="0"/>
                <a:ea typeface="Verdana" panose="020B0604030504040204" pitchFamily="34" charset="0"/>
              </a:rPr>
              <a:t>Dès </a:t>
            </a:r>
            <a:r>
              <a:rPr lang="fr-FR" sz="1600" dirty="0">
                <a:latin typeface="Verdana" panose="020B0604030504040204" pitchFamily="34" charset="0"/>
                <a:ea typeface="Verdana" panose="020B0604030504040204" pitchFamily="34" charset="0"/>
              </a:rPr>
              <a:t>sa désignation, le curateur fait dresser un inventaire estimatif, article par article, de l'actif et du passif de la succession par un commissaire-priseur judiciaire, un huissier ou un notaire, selon les lois et règlements applicables à ces professions, ou par un fonctionnaire assermenté appartenant à l'administration chargée du domaine.</a:t>
            </a:r>
          </a:p>
          <a:p>
            <a:pPr algn="just"/>
            <a:r>
              <a:rPr lang="fr-FR" sz="1600" dirty="0">
                <a:latin typeface="Verdana" panose="020B0604030504040204" pitchFamily="34" charset="0"/>
                <a:ea typeface="Verdana" panose="020B0604030504040204" pitchFamily="34" charset="0"/>
              </a:rPr>
              <a:t>L'avis au tribunal, par le curateur, de l'établissement de l'inventaire est soumis à la même publicité que la décision de curatelle.</a:t>
            </a:r>
          </a:p>
          <a:p>
            <a:pPr algn="just"/>
            <a:r>
              <a:rPr lang="fr-FR" sz="1600" dirty="0">
                <a:latin typeface="Verdana" panose="020B0604030504040204" pitchFamily="34" charset="0"/>
                <a:ea typeface="Verdana" panose="020B0604030504040204" pitchFamily="34" charset="0"/>
              </a:rPr>
              <a:t>Les créanciers et légataires de sommes d'argent peuvent, sur justification de leur titre, consulter l'inventaire et en obtenir copie. Ils peuvent demander à être avisés de toute nouvelle publicité.</a:t>
            </a:r>
          </a:p>
          <a:p>
            <a:pPr>
              <a:lnSpc>
                <a:spcPct val="107000"/>
              </a:lnSpc>
              <a:spcAft>
                <a:spcPts val="750"/>
              </a:spcAft>
            </a:pPr>
            <a:endParaRPr lang="fr-FR" sz="16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188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kern="1800" cap="all" dirty="0" smtClean="0">
                <a:latin typeface="&amp;quot"/>
                <a:ea typeface="Times New Roman" panose="02020603050405020304" pitchFamily="18" charset="0"/>
                <a:cs typeface="Times New Roman" panose="02020603050405020304" pitchFamily="18" charset="0"/>
              </a:rPr>
              <a:t/>
            </a:r>
            <a:br>
              <a:rPr lang="fr-FR" sz="4800" kern="1800" cap="all" dirty="0" smtClean="0">
                <a:latin typeface="&amp;quot"/>
                <a:ea typeface="Times New Roman" panose="02020603050405020304" pitchFamily="18" charset="0"/>
                <a:cs typeface="Times New Roman" panose="02020603050405020304" pitchFamily="18" charset="0"/>
              </a:rPr>
            </a:br>
            <a:r>
              <a:rPr lang="fr-FR" sz="4800" kern="1800" cap="all" dirty="0">
                <a:latin typeface="&amp;quot"/>
                <a:ea typeface="Times New Roman" panose="02020603050405020304" pitchFamily="18" charset="0"/>
                <a:cs typeface="Times New Roman" panose="02020603050405020304" pitchFamily="18" charset="0"/>
              </a:rPr>
              <a:t/>
            </a:r>
            <a:br>
              <a:rPr lang="fr-FR" sz="4800" kern="1800" cap="all" dirty="0">
                <a:latin typeface="&amp;quot"/>
                <a:ea typeface="Times New Roman" panose="02020603050405020304" pitchFamily="18" charset="0"/>
                <a:cs typeface="Times New Roman" panose="02020603050405020304" pitchFamily="18" charset="0"/>
              </a:rPr>
            </a:br>
            <a:r>
              <a:rPr lang="fr-FR" sz="3200" kern="1800" cap="all" dirty="0" smtClean="0">
                <a:latin typeface="&amp;quot"/>
                <a:ea typeface="Times New Roman" panose="02020603050405020304" pitchFamily="18" charset="0"/>
                <a:cs typeface="Times New Roman" panose="02020603050405020304" pitchFamily="18" charset="0"/>
              </a:rPr>
              <a:t>CAS DES Successions vacantes 2/2</a:t>
            </a:r>
            <a:r>
              <a:rPr lang="fr-FR" sz="3200" dirty="0">
                <a:latin typeface="Calibri" panose="020F0502020204030204" pitchFamily="34" charset="0"/>
                <a:ea typeface="Calibri" panose="020F0502020204030204" pitchFamily="34" charset="0"/>
                <a:cs typeface="Times New Roman" panose="02020603050405020304" pitchFamily="18" charset="0"/>
              </a:rPr>
              <a:t/>
            </a:r>
            <a:br>
              <a:rPr lang="fr-FR" sz="3200" dirty="0">
                <a:latin typeface="Calibri" panose="020F0502020204030204" pitchFamily="34" charset="0"/>
                <a:ea typeface="Calibri" panose="020F0502020204030204" pitchFamily="34" charset="0"/>
                <a:cs typeface="Times New Roman" panose="02020603050405020304" pitchFamily="18" charset="0"/>
              </a:rPr>
            </a:br>
            <a:r>
              <a:rPr lang="fr-FR" sz="3200" dirty="0" smtClean="0">
                <a:latin typeface="Calibri" panose="020F0502020204030204" pitchFamily="34" charset="0"/>
                <a:ea typeface="Calibri" panose="020F0502020204030204" pitchFamily="34" charset="0"/>
                <a:cs typeface="Times New Roman" panose="02020603050405020304" pitchFamily="18" charset="0"/>
              </a:rPr>
              <a:t/>
            </a:r>
            <a:br>
              <a:rPr lang="fr-FR" sz="3200" dirty="0" smtClean="0">
                <a:latin typeface="Calibri" panose="020F0502020204030204" pitchFamily="34" charset="0"/>
                <a:ea typeface="Calibri" panose="020F0502020204030204" pitchFamily="34" charset="0"/>
                <a:cs typeface="Times New Roman" panose="02020603050405020304" pitchFamily="18" charset="0"/>
              </a:rPr>
            </a:br>
            <a:r>
              <a:rPr lang="fr-FR" sz="2400" dirty="0">
                <a:latin typeface="Calibri" panose="020F0502020204030204" pitchFamily="34" charset="0"/>
                <a:ea typeface="Calibri" panose="020F0502020204030204" pitchFamily="34" charset="0"/>
                <a:cs typeface="Times New Roman" panose="02020603050405020304" pitchFamily="18" charset="0"/>
              </a:rPr>
              <a:t/>
            </a:r>
            <a:br>
              <a:rPr lang="fr-FR" sz="24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4" name="Rectangle 3"/>
          <p:cNvSpPr/>
          <p:nvPr/>
        </p:nvSpPr>
        <p:spPr>
          <a:xfrm>
            <a:off x="1245023" y="986185"/>
            <a:ext cx="10513168" cy="1030667"/>
          </a:xfrm>
          <a:prstGeom prst="rect">
            <a:avLst/>
          </a:prstGeom>
        </p:spPr>
        <p:txBody>
          <a:bodyPr wrap="square">
            <a:spAutoFit/>
          </a:bodyPr>
          <a:lstStyle/>
          <a:p>
            <a:pPr>
              <a:lnSpc>
                <a:spcPct val="107000"/>
              </a:lnSpc>
              <a:spcAft>
                <a:spcPts val="750"/>
              </a:spcAft>
            </a:pPr>
            <a:endParaRPr lang="fr-FR" dirty="0" smtClean="0">
              <a:solidFill>
                <a:srgbClr val="333333"/>
              </a:solidFill>
              <a:latin typeface="&amp;quot"/>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fr-FR" sz="2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34822" y="1850588"/>
            <a:ext cx="12118231" cy="332527"/>
          </a:xfrm>
          <a:prstGeom prst="rect">
            <a:avLst/>
          </a:prstGeom>
        </p:spPr>
        <p:txBody>
          <a:bodyPr wrap="square">
            <a:spAutoFit/>
          </a:bodyPr>
          <a:lstStyle/>
          <a:p>
            <a:pPr>
              <a:lnSpc>
                <a:spcPct val="107000"/>
              </a:lnSpc>
              <a:spcAft>
                <a:spcPts val="750"/>
              </a:spcAft>
            </a:pPr>
            <a:endParaRPr lang="fr-FR" sz="16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7" name="Rectangle 6"/>
          <p:cNvSpPr/>
          <p:nvPr/>
        </p:nvSpPr>
        <p:spPr>
          <a:xfrm>
            <a:off x="505101" y="1501518"/>
            <a:ext cx="11847952" cy="6986528"/>
          </a:xfrm>
          <a:prstGeom prst="rect">
            <a:avLst/>
          </a:prstGeom>
        </p:spPr>
        <p:txBody>
          <a:bodyPr wrap="square">
            <a:spAutoFit/>
          </a:bodyPr>
          <a:lstStyle/>
          <a:p>
            <a:pPr algn="just"/>
            <a:r>
              <a:rPr lang="fr-FR" sz="2800" b="1" dirty="0">
                <a:latin typeface="Verdana" panose="020B0604030504040204" pitchFamily="34" charset="0"/>
                <a:ea typeface="Verdana" panose="020B0604030504040204" pitchFamily="34" charset="0"/>
              </a:rPr>
              <a:t>La déclaration de créances ET vente du bien </a:t>
            </a:r>
            <a:r>
              <a:rPr lang="fr-FR" sz="2800" b="1" dirty="0" smtClean="0">
                <a:latin typeface="Verdana" panose="020B0604030504040204" pitchFamily="34" charset="0"/>
                <a:ea typeface="Verdana" panose="020B0604030504040204" pitchFamily="34" charset="0"/>
              </a:rPr>
              <a:t>:</a:t>
            </a:r>
          </a:p>
          <a:p>
            <a:pPr algn="just"/>
            <a:endParaRPr lang="fr-FR" sz="2800" b="1" u="sng" dirty="0">
              <a:latin typeface="Verdana" panose="020B0604030504040204" pitchFamily="34" charset="0"/>
              <a:ea typeface="Verdana" panose="020B0604030504040204" pitchFamily="34" charset="0"/>
            </a:endParaRPr>
          </a:p>
          <a:p>
            <a:pPr algn="just"/>
            <a:r>
              <a:rPr lang="fr-FR" sz="2800" b="1" u="sng" dirty="0">
                <a:latin typeface="Verdana" panose="020B0604030504040204" pitchFamily="34" charset="0"/>
                <a:ea typeface="Verdana" panose="020B0604030504040204" pitchFamily="34" charset="0"/>
              </a:rPr>
              <a:t>La déclaration de créances</a:t>
            </a:r>
          </a:p>
          <a:p>
            <a:pPr algn="just"/>
            <a:r>
              <a:rPr lang="fr-FR" sz="2800" dirty="0">
                <a:latin typeface="Verdana" panose="020B0604030504040204" pitchFamily="34" charset="0"/>
                <a:ea typeface="Verdana" panose="020B0604030504040204" pitchFamily="34" charset="0"/>
              </a:rPr>
              <a:t>La procédure de déclaration de créance est indispensable pour que celle-ci soit inscrite à l’inventaire. La déclaration se fait obligatoirement par courrier avec accusé réception auprès du service compétent du Domaine (service ayant effectué la publicité). Une déclaration par courrier simple ne sera pas prise en compte.</a:t>
            </a:r>
          </a:p>
          <a:p>
            <a:pPr algn="just"/>
            <a:r>
              <a:rPr lang="fr-FR" sz="2800" b="1" u="sng" dirty="0">
                <a:latin typeface="Verdana" panose="020B0604030504040204" pitchFamily="34" charset="0"/>
                <a:ea typeface="Verdana" panose="020B0604030504040204" pitchFamily="34" charset="0"/>
              </a:rPr>
              <a:t>La gestion des biens</a:t>
            </a:r>
          </a:p>
          <a:p>
            <a:r>
              <a:rPr lang="fr-FR" sz="2800" dirty="0">
                <a:latin typeface="Verdana" panose="020B0604030504040204" pitchFamily="34" charset="0"/>
                <a:ea typeface="Verdana" panose="020B0604030504040204" pitchFamily="34" charset="0"/>
              </a:rPr>
              <a:t>Dans les </a:t>
            </a:r>
            <a:r>
              <a:rPr lang="fr-FR" sz="2800" dirty="0" smtClean="0">
                <a:latin typeface="Verdana" panose="020B0604030504040204" pitchFamily="34" charset="0"/>
                <a:ea typeface="Verdana" panose="020B0604030504040204" pitchFamily="34" charset="0"/>
              </a:rPr>
              <a:t>six mois </a:t>
            </a:r>
            <a:r>
              <a:rPr lang="fr-FR" sz="2800" dirty="0">
                <a:latin typeface="Verdana" panose="020B0604030504040204" pitchFamily="34" charset="0"/>
                <a:ea typeface="Verdana" panose="020B0604030504040204" pitchFamily="34" charset="0"/>
              </a:rPr>
              <a:t>qui suivent la date du décès, le curateur ne peut procéder qu’aux actes purement conservatoires ou de </a:t>
            </a:r>
            <a:r>
              <a:rPr lang="fr-FR" sz="2800" dirty="0" smtClean="0">
                <a:latin typeface="Verdana" panose="020B0604030504040204" pitchFamily="34" charset="0"/>
                <a:ea typeface="Verdana" panose="020B0604030504040204" pitchFamily="34" charset="0"/>
              </a:rPr>
              <a:t>surveillances, </a:t>
            </a:r>
            <a:r>
              <a:rPr lang="fr-FR" sz="2800" dirty="0">
                <a:latin typeface="Verdana" panose="020B0604030504040204" pitchFamily="34" charset="0"/>
                <a:ea typeface="Verdana" panose="020B0604030504040204" pitchFamily="34" charset="0"/>
              </a:rPr>
              <a:t>aux actes d’administration provisoire et à la vente des biens périssables.</a:t>
            </a:r>
            <a:br>
              <a:rPr lang="fr-FR" sz="2800" dirty="0">
                <a:latin typeface="Verdana" panose="020B0604030504040204" pitchFamily="34" charset="0"/>
                <a:ea typeface="Verdana" panose="020B0604030504040204" pitchFamily="34" charset="0"/>
              </a:rPr>
            </a:br>
            <a:r>
              <a:rPr lang="fr-FR" sz="2800" b="1" dirty="0">
                <a:latin typeface="Verdana" panose="020B0604030504040204" pitchFamily="34" charset="0"/>
                <a:ea typeface="Verdana" panose="020B0604030504040204" pitchFamily="34" charset="0"/>
              </a:rPr>
              <a:t>À l’issue de ce délai, il peut mettre en œuvre la vente des biens jusqu’à l’apurement du passif de la succession</a:t>
            </a:r>
            <a:r>
              <a:rPr lang="fr-FR" sz="2800" b="1" dirty="0" smtClean="0">
                <a:latin typeface="Verdana" panose="020B0604030504040204" pitchFamily="34" charset="0"/>
                <a:ea typeface="Verdana" panose="020B0604030504040204" pitchFamily="34" charset="0"/>
              </a:rPr>
              <a:t>.</a:t>
            </a:r>
            <a:endParaRPr lang="fr-FR"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5629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Voies de recouvrement forcé a privilégier</a:t>
            </a:r>
            <a:endParaRPr lang="fr-FR" dirty="0"/>
          </a:p>
        </p:txBody>
      </p:sp>
      <p:sp>
        <p:nvSpPr>
          <p:cNvPr id="31748" name="Espace réservé du contenu 6"/>
          <p:cNvSpPr>
            <a:spLocks noGrp="1"/>
          </p:cNvSpPr>
          <p:nvPr>
            <p:ph idx="1"/>
          </p:nvPr>
        </p:nvSpPr>
        <p:spPr>
          <a:xfrm>
            <a:off x="879374" y="2242474"/>
            <a:ext cx="11702892" cy="7514301"/>
          </a:xfrm>
        </p:spPr>
        <p:txBody>
          <a:bodyPr/>
          <a:lstStyle/>
          <a:p>
            <a:pPr marL="650138" lvl="1" indent="0" algn="ctr">
              <a:buNone/>
            </a:pPr>
            <a:r>
              <a:rPr lang="fr-FR" altLang="fr-FR"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Aperçu sur les </a:t>
            </a:r>
            <a:r>
              <a:rPr lang="fr-FR" altLang="fr-FR"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saisies « tiers détenteur  »</a:t>
            </a:r>
            <a:endParaRPr lang="fr-FR" altLang="fr-FR"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650138" lvl="1" indent="0" algn="ctr">
              <a:buNone/>
            </a:pPr>
            <a:endParaRPr lang="fr-CA" altLang="fr-FR" sz="256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2400" dirty="0" smtClean="0">
                <a:solidFill>
                  <a:srgbClr val="FF0000"/>
                </a:solidFill>
                <a:latin typeface="Verdana" panose="020B0604030504040204" pitchFamily="34" charset="0"/>
                <a:ea typeface="Verdana" panose="020B0604030504040204" pitchFamily="34" charset="0"/>
              </a:rPr>
              <a:t>Saisie-attribution : </a:t>
            </a:r>
            <a:endParaRPr lang="fr-FR" sz="2400" dirty="0">
              <a:solidFill>
                <a:srgbClr val="FF0000"/>
              </a:solidFill>
              <a:latin typeface="Verdana" panose="020B0604030504040204" pitchFamily="34" charset="0"/>
              <a:ea typeface="Verdana" panose="020B0604030504040204" pitchFamily="34" charset="0"/>
            </a:endParaRPr>
          </a:p>
          <a:p>
            <a:pPr algn="just"/>
            <a:r>
              <a:rPr lang="fr-FR" sz="2000" b="0" dirty="0">
                <a:latin typeface="Verdana" panose="020B0604030504040204" pitchFamily="34" charset="0"/>
                <a:ea typeface="Verdana" panose="020B0604030504040204" pitchFamily="34" charset="0"/>
              </a:rPr>
              <a:t>Avec la saisie-attribution, il s'agit de faire saisir auprès d'un tiers les créances de sommes d'argent que possède le débiteur. Autrement dit, le créancier du débiteur saisit les créances que son débiteur possède sur d'autres personnes. Le type le plus connu de la saisie-attribution est la</a:t>
            </a:r>
            <a:r>
              <a:rPr lang="fr-FR" sz="2000" dirty="0">
                <a:latin typeface="Verdana" panose="020B0604030504040204" pitchFamily="34" charset="0"/>
                <a:ea typeface="Verdana" panose="020B0604030504040204" pitchFamily="34" charset="0"/>
              </a:rPr>
              <a:t> saisie sur compte bancaire</a:t>
            </a:r>
            <a:r>
              <a:rPr lang="fr-FR" sz="2000" b="0" dirty="0">
                <a:latin typeface="Verdana" panose="020B0604030504040204" pitchFamily="34" charset="0"/>
                <a:ea typeface="Verdana" panose="020B0604030504040204" pitchFamily="34" charset="0"/>
              </a:rPr>
              <a:t>.</a:t>
            </a:r>
          </a:p>
          <a:p>
            <a:pPr marL="650138" lvl="1" indent="0" algn="ctr">
              <a:buNone/>
            </a:pPr>
            <a:endParaRPr lang="fr-CA"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650138" lvl="1" indent="0" algn="ctr">
              <a:buNone/>
            </a:pPr>
            <a:endParaRPr lang="fr-FR" altLang="fr-F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q"/>
            </a:pPr>
            <a:r>
              <a:rPr lang="fr-FR" altLang="fr-F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Saisie </a:t>
            </a:r>
            <a:r>
              <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sur </a:t>
            </a:r>
            <a:r>
              <a:rPr lang="fr-FR" altLang="fr-F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loyers (à privilégier avec un débiteur  qui est  bailleur et quand il loue avec un bail légal) </a:t>
            </a:r>
            <a:endPar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q"/>
            </a:pPr>
            <a:endPar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q"/>
            </a:pPr>
            <a:r>
              <a:rPr lang="fr-FR" altLang="fr-F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Saisie </a:t>
            </a:r>
            <a:r>
              <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sur compte </a:t>
            </a:r>
            <a:r>
              <a:rPr lang="fr-FR" altLang="fr-F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bancaire (la plus connue et la moins couteuse)</a:t>
            </a:r>
            <a:endPar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772040" lvl="4" indent="0">
              <a:buNone/>
            </a:pPr>
            <a:endPar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1229240" lvl="4" indent="-457200">
              <a:buFont typeface="Wingdings" panose="05000000000000000000" pitchFamily="2" charset="2"/>
              <a:buChar char="q"/>
            </a:pPr>
            <a:r>
              <a:rPr lang="fr-FR" altLang="fr-F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Saisie </a:t>
            </a:r>
            <a:r>
              <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sur </a:t>
            </a:r>
            <a:r>
              <a:rPr lang="fr-FR" altLang="fr-F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salaires (à privilégier lorsque  le débiteur est salarié)</a:t>
            </a:r>
            <a:endPar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2600554" lvl="4" indent="-1828514">
              <a:buNone/>
            </a:pPr>
            <a:endPar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2600554" lvl="4" indent="-1828514">
              <a:buNone/>
            </a:pPr>
            <a:r>
              <a:rPr lang="fr-FR" altLang="fr-F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marL="650138" lvl="1" indent="0" eaLnBrk="1" hangingPunct="1">
              <a:spcBef>
                <a:spcPct val="0"/>
              </a:spcBef>
              <a:buNone/>
            </a:pPr>
            <a:endParaRPr lang="fr-FR" altLang="fr-FR" sz="2000" b="1" dirty="0">
              <a:solidFill>
                <a:srgbClr val="604A7B"/>
              </a:solidFill>
              <a:ea typeface="ＭＳ Ｐゴシック" panose="020B0600070205080204" pitchFamily="34" charset="-128"/>
              <a:cs typeface="Arial" panose="020B0604020202020204" pitchFamily="34" charset="0"/>
            </a:endParaRPr>
          </a:p>
        </p:txBody>
      </p:sp>
      <p:sp>
        <p:nvSpPr>
          <p:cNvPr id="31746" name="Espace réservé du numéro de diapositive 4"/>
          <p:cNvSpPr>
            <a:spLocks noGrp="1"/>
          </p:cNvSpPr>
          <p:nvPr>
            <p:ph type="sldNum" sz="quarter" idx="4294967295"/>
          </p:nvPr>
        </p:nvSpPr>
        <p:spPr bwMode="auto">
          <a:xfrm>
            <a:off x="9969500" y="9040813"/>
            <a:ext cx="3033713" cy="519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13">
                <a:solidFill>
                  <a:schemeClr val="tx1"/>
                </a:solidFill>
                <a:latin typeface="Verdana" panose="020B0604030504040204" pitchFamily="34" charset="0"/>
                <a:ea typeface="ＭＳ Ｐゴシック" panose="020B0600070205080204" pitchFamily="34" charset="-128"/>
              </a:defRPr>
            </a:lvl1pPr>
            <a:lvl2pPr marL="51206400" indent="-51206400">
              <a:defRPr sz="3413">
                <a:solidFill>
                  <a:schemeClr val="tx1"/>
                </a:solidFill>
                <a:latin typeface="Verdana" panose="020B0604030504040204" pitchFamily="34" charset="0"/>
                <a:ea typeface="ＭＳ Ｐゴシック" panose="020B0600070205080204" pitchFamily="34" charset="-128"/>
              </a:defRPr>
            </a:lvl2pPr>
            <a:lvl3pPr>
              <a:defRPr sz="3413">
                <a:solidFill>
                  <a:schemeClr val="tx1"/>
                </a:solidFill>
                <a:latin typeface="Verdana" panose="020B0604030504040204" pitchFamily="34" charset="0"/>
                <a:ea typeface="ＭＳ Ｐゴシック" panose="020B0600070205080204" pitchFamily="34" charset="-128"/>
              </a:defRPr>
            </a:lvl3pPr>
            <a:lvl4pPr>
              <a:defRPr sz="3413">
                <a:solidFill>
                  <a:schemeClr val="tx1"/>
                </a:solidFill>
                <a:latin typeface="Verdana" panose="020B0604030504040204" pitchFamily="34" charset="0"/>
                <a:ea typeface="ＭＳ Ｐゴシック" panose="020B0600070205080204" pitchFamily="34" charset="-128"/>
              </a:defRPr>
            </a:lvl4pPr>
            <a:lvl5pPr>
              <a:defRPr sz="3413">
                <a:solidFill>
                  <a:schemeClr val="tx1"/>
                </a:solidFill>
                <a:latin typeface="Verdana" panose="020B0604030504040204" pitchFamily="34" charset="0"/>
                <a:ea typeface="ＭＳ Ｐゴシック" panose="020B0600070205080204" pitchFamily="34" charset="-128"/>
              </a:defRPr>
            </a:lvl5pPr>
            <a:lvl6pPr marL="650138"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6pPr>
            <a:lvl7pPr marL="1300277"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7pPr>
            <a:lvl8pPr marL="1950415"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8pPr>
            <a:lvl9pPr marL="2600554"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9pPr>
          </a:lstStyle>
          <a:p>
            <a:pPr eaLnBrk="0" hangingPunct="0"/>
            <a:endParaRPr lang="fr-FR" altLang="fr-FR" sz="1706" dirty="0">
              <a:solidFill>
                <a:srgbClr val="898989"/>
              </a:solidFill>
            </a:endParaRPr>
          </a:p>
        </p:txBody>
      </p:sp>
    </p:spTree>
    <p:extLst>
      <p:ext uri="{BB962C8B-B14F-4D97-AF65-F5344CB8AC3E}">
        <p14:creationId xmlns:p14="http://schemas.microsoft.com/office/powerpoint/2010/main" val="2618543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9405" y="2183"/>
            <a:ext cx="11075306" cy="1702157"/>
          </a:xfrm>
        </p:spPr>
        <p:txBody>
          <a:bodyPr/>
          <a:lstStyle/>
          <a:p>
            <a:pPr eaLnBrk="1" hangingPunct="1"/>
            <a:r>
              <a:rPr lang="fr-FR" altLang="fr-FR" dirty="0"/>
              <a:t>Le syndic et </a:t>
            </a:r>
            <a:r>
              <a:rPr lang="fr-FR" altLang="fr-FR" dirty="0" smtClean="0"/>
              <a:t>les </a:t>
            </a:r>
            <a:r>
              <a:rPr lang="fr-FR" altLang="fr-FR" dirty="0"/>
              <a:t>impayés de charges</a:t>
            </a:r>
            <a:endParaRPr lang="fr-FR" altLang="fr-FR" dirty="0">
              <a:cs typeface="Vrinda" panose="020B0502040204020203" pitchFamily="34" charset="0"/>
            </a:endParaRPr>
          </a:p>
        </p:txBody>
      </p:sp>
      <p:sp>
        <p:nvSpPr>
          <p:cNvPr id="11267" name="Rectangle 3"/>
          <p:cNvSpPr>
            <a:spLocks noGrp="1" noChangeArrowheads="1"/>
          </p:cNvSpPr>
          <p:nvPr>
            <p:ph idx="1"/>
          </p:nvPr>
        </p:nvSpPr>
        <p:spPr>
          <a:xfrm>
            <a:off x="1099405" y="2325153"/>
            <a:ext cx="10804405" cy="6521923"/>
          </a:xfrm>
        </p:spPr>
        <p:txBody>
          <a:bodyPr rtlCol="0">
            <a:noAutofit/>
          </a:bodyPr>
          <a:lstStyle/>
          <a:p>
            <a:pPr algn="just" eaLnBrk="1" hangingPunct="1">
              <a:buFont typeface="Wingdings" panose="05000000000000000000" pitchFamily="2" charset="2"/>
              <a:buChar char="q"/>
              <a:defRPr/>
            </a:pPr>
            <a:r>
              <a:rPr lang="fr-FR" altLang="fr-FR" sz="2400" i="1" dirty="0">
                <a:latin typeface="Verdana" panose="020B0604030504040204" pitchFamily="34" charset="0"/>
                <a:ea typeface="Verdana" panose="020B0604030504040204" pitchFamily="34" charset="0"/>
                <a:cs typeface="Verdana" panose="020B0604030504040204" pitchFamily="34" charset="0"/>
              </a:rPr>
              <a:t>Extrait : texte de l’article 55 du décret du 17 mars 1967 :</a:t>
            </a:r>
          </a:p>
          <a:p>
            <a:pPr marL="0" indent="0" algn="just" eaLnBrk="1" hangingPunct="1">
              <a:buNone/>
              <a:defRPr/>
            </a:pPr>
            <a:r>
              <a:rPr lang="fr-FR" altLang="fr-FR" sz="2400" b="0" i="1" dirty="0" smtClean="0">
                <a:latin typeface="Verdana" panose="020B0604030504040204" pitchFamily="34" charset="0"/>
                <a:ea typeface="Verdana" panose="020B0604030504040204" pitchFamily="34" charset="0"/>
                <a:cs typeface="Verdana" panose="020B0604030504040204" pitchFamily="34" charset="0"/>
              </a:rPr>
              <a:t>«</a:t>
            </a:r>
            <a:r>
              <a:rPr lang="fr-FR" altLang="fr-FR" sz="1800" b="0" i="1" dirty="0" smtClean="0">
                <a:latin typeface="Verdana" panose="020B0604030504040204" pitchFamily="34" charset="0"/>
                <a:ea typeface="Verdana" panose="020B0604030504040204" pitchFamily="34" charset="0"/>
                <a:cs typeface="Verdana" panose="020B0604030504040204" pitchFamily="34" charset="0"/>
              </a:rPr>
              <a:t> -</a:t>
            </a:r>
            <a:r>
              <a:rPr lang="fr-FR" altLang="fr-FR" sz="1800" b="0" i="1" dirty="0">
                <a:latin typeface="Verdana" panose="020B0604030504040204" pitchFamily="34" charset="0"/>
                <a:ea typeface="Verdana" panose="020B0604030504040204" pitchFamily="34" charset="0"/>
                <a:cs typeface="Verdana" panose="020B0604030504040204" pitchFamily="34" charset="0"/>
              </a:rPr>
              <a:t> </a:t>
            </a:r>
            <a:r>
              <a:rPr lang="fr-FR" sz="2000" b="0" dirty="0" smtClean="0">
                <a:latin typeface="Verdana" panose="020B0604030504040204" pitchFamily="34" charset="0"/>
                <a:ea typeface="Verdana" panose="020B0604030504040204" pitchFamily="34" charset="0"/>
              </a:rPr>
              <a:t>Le </a:t>
            </a:r>
            <a:r>
              <a:rPr lang="fr-FR" sz="2000" b="0" dirty="0">
                <a:latin typeface="Verdana" panose="020B0604030504040204" pitchFamily="34" charset="0"/>
                <a:ea typeface="Verdana" panose="020B0604030504040204" pitchFamily="34" charset="0"/>
              </a:rPr>
              <a:t>syndic ne peut agir en justice au nom du syndicat sans y avoir été autorisé par une décision de l'assemblée générale. </a:t>
            </a:r>
          </a:p>
          <a:p>
            <a:pPr algn="just"/>
            <a:r>
              <a:rPr lang="fr-FR" sz="2000" b="0" dirty="0">
                <a:latin typeface="Verdana" panose="020B0604030504040204" pitchFamily="34" charset="0"/>
                <a:ea typeface="Verdana" panose="020B0604030504040204" pitchFamily="34" charset="0"/>
              </a:rPr>
              <a:t>Seuls les copropriétaires peuvent se prévaloir de l'absence d'autorisation du syndic à agir en justice. </a:t>
            </a:r>
          </a:p>
          <a:p>
            <a:pPr algn="just"/>
            <a:r>
              <a:rPr lang="fr-FR" sz="2000" dirty="0">
                <a:solidFill>
                  <a:srgbClr val="FF0000"/>
                </a:solidFill>
                <a:latin typeface="Verdana" panose="020B0604030504040204" pitchFamily="34" charset="0"/>
                <a:ea typeface="Verdana" panose="020B0604030504040204" pitchFamily="34" charset="0"/>
              </a:rPr>
              <a:t>Une telle autorisation n'est pas nécessaire pour les actions en recouvrement de créance, la mise en </a:t>
            </a:r>
            <a:r>
              <a:rPr lang="fr-FR" sz="2000" dirty="0" smtClean="0">
                <a:solidFill>
                  <a:srgbClr val="FF0000"/>
                </a:solidFill>
                <a:latin typeface="Verdana" panose="020B0604030504040204" pitchFamily="34" charset="0"/>
                <a:ea typeface="Verdana" panose="020B0604030504040204" pitchFamily="34" charset="0"/>
              </a:rPr>
              <a:t>œuvre </a:t>
            </a:r>
            <a:r>
              <a:rPr lang="fr-FR" sz="2000" dirty="0">
                <a:solidFill>
                  <a:srgbClr val="FF0000"/>
                </a:solidFill>
                <a:latin typeface="Verdana" panose="020B0604030504040204" pitchFamily="34" charset="0"/>
                <a:ea typeface="Verdana" panose="020B0604030504040204" pitchFamily="34" charset="0"/>
              </a:rPr>
              <a:t>des voies d'exécution forcée à l'exception de la saisie en vue de la vente d'un lot, </a:t>
            </a:r>
            <a:r>
              <a:rPr lang="fr-FR" sz="2000" b="0" dirty="0">
                <a:latin typeface="Verdana" panose="020B0604030504040204" pitchFamily="34" charset="0"/>
                <a:ea typeface="Verdana" panose="020B0604030504040204" pitchFamily="34" charset="0"/>
              </a:rPr>
              <a:t>les mesures conservatoires, l'opposition aux travaux permettant la recharge normale des véhicules électriques prévue à l'article </a:t>
            </a:r>
            <a:r>
              <a:rPr lang="fr-FR" sz="2000" b="0" u="sng" dirty="0">
                <a:latin typeface="Verdana" panose="020B0604030504040204" pitchFamily="34" charset="0"/>
                <a:ea typeface="Verdana" panose="020B0604030504040204" pitchFamily="34" charset="0"/>
                <a:hlinkClick r:id="rId3"/>
              </a:rPr>
              <a:t>R. 136-2</a:t>
            </a:r>
            <a:r>
              <a:rPr lang="fr-FR" sz="2000" b="0" dirty="0">
                <a:latin typeface="Verdana" panose="020B0604030504040204" pitchFamily="34" charset="0"/>
                <a:ea typeface="Verdana" panose="020B0604030504040204" pitchFamily="34" charset="0"/>
              </a:rPr>
              <a:t> du code de la construction et de l'habitation et les demandes qui relèvent des pouvoirs de juge des référés, ainsi que pour défendre aux actions intentées contre le syndicat. Elle n'est pas non plus nécessaire lorsque le président du tribunal judiciaire est saisi en application des premiers alinéas des articles 29-1A et 29-1 de la loi du 10 juillet 1965 ou du premier alinéa de </a:t>
            </a:r>
            <a:r>
              <a:rPr lang="fr-FR" sz="2000" b="0" u="sng" dirty="0">
                <a:latin typeface="Verdana" panose="020B0604030504040204" pitchFamily="34" charset="0"/>
                <a:ea typeface="Verdana" panose="020B0604030504040204" pitchFamily="34" charset="0"/>
                <a:hlinkClick r:id="rId4"/>
              </a:rPr>
              <a:t>l'article L. 615-6 </a:t>
            </a:r>
            <a:r>
              <a:rPr lang="fr-FR" sz="2000" b="0" dirty="0">
                <a:latin typeface="Verdana" panose="020B0604030504040204" pitchFamily="34" charset="0"/>
                <a:ea typeface="Verdana" panose="020B0604030504040204" pitchFamily="34" charset="0"/>
              </a:rPr>
              <a:t>du code de la construction et de l'habitation. </a:t>
            </a:r>
          </a:p>
          <a:p>
            <a:pPr algn="just"/>
            <a:r>
              <a:rPr lang="fr-FR" sz="2000" b="0" dirty="0">
                <a:latin typeface="Verdana" panose="020B0604030504040204" pitchFamily="34" charset="0"/>
                <a:ea typeface="Verdana" panose="020B0604030504040204" pitchFamily="34" charset="0"/>
              </a:rPr>
              <a:t>Dans tous les cas, le syndic rend compte à la prochaine assemblée générale des actions </a:t>
            </a:r>
            <a:r>
              <a:rPr lang="fr-FR" sz="2000" b="0" dirty="0" smtClean="0">
                <a:latin typeface="Verdana" panose="020B0604030504040204" pitchFamily="34" charset="0"/>
                <a:ea typeface="Verdana" panose="020B0604030504040204" pitchFamily="34" charset="0"/>
              </a:rPr>
              <a:t>introduites…..</a:t>
            </a:r>
            <a:endParaRPr lang="fr-FR" sz="2000" b="0" dirty="0">
              <a:latin typeface="Verdana" panose="020B0604030504040204" pitchFamily="34" charset="0"/>
              <a:ea typeface="Verdana" panose="020B0604030504040204" pitchFamily="34" charset="0"/>
            </a:endParaRPr>
          </a:p>
          <a:p>
            <a:pPr algn="just" eaLnBrk="1" hangingPunct="1">
              <a:buFont typeface="Wingdings" panose="05000000000000000000" pitchFamily="2" charset="2"/>
              <a:buChar char="§"/>
              <a:defRPr/>
            </a:pPr>
            <a:endParaRPr lang="fr-FR" altLang="fr-FR"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40000"/>
              </a:spcBef>
              <a:spcAft>
                <a:spcPts val="0"/>
              </a:spcAft>
              <a:buClr>
                <a:schemeClr val="accent1">
                  <a:lumMod val="75000"/>
                </a:schemeClr>
              </a:buClr>
              <a:buFont typeface="Wingdings 3" charset="2"/>
              <a:buChar char=""/>
              <a:defRPr/>
            </a:pPr>
            <a:endParaRPr lang="fr-FR" altLang="fr-FR" sz="28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40000"/>
              </a:spcBef>
              <a:spcAft>
                <a:spcPts val="0"/>
              </a:spcAft>
              <a:buClr>
                <a:schemeClr val="accent1">
                  <a:lumMod val="75000"/>
                </a:schemeClr>
              </a:buClr>
              <a:buFont typeface="Wingdings 3" charset="2"/>
              <a:buChar char=""/>
              <a:defRPr/>
            </a:pPr>
            <a:endParaRPr lang="fr-FR" altLang="fr-FR" sz="2800" dirty="0">
              <a:solidFill>
                <a:schemeClr val="tx1">
                  <a:lumMod val="75000"/>
                  <a:lumOff val="25000"/>
                </a:schemeClr>
              </a:solidFill>
              <a:latin typeface="Vrinda" panose="020B0502040204020203"/>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377508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 Saisie immobilière</a:t>
            </a:r>
            <a:endParaRPr lang="fr-FR" dirty="0"/>
          </a:p>
        </p:txBody>
      </p:sp>
      <p:sp>
        <p:nvSpPr>
          <p:cNvPr id="32772" name="Espace réservé du contenu 6"/>
          <p:cNvSpPr>
            <a:spLocks noGrp="1"/>
          </p:cNvSpPr>
          <p:nvPr>
            <p:ph idx="1"/>
          </p:nvPr>
        </p:nvSpPr>
        <p:spPr>
          <a:xfrm>
            <a:off x="1176863" y="2094268"/>
            <a:ext cx="10649485" cy="5740736"/>
          </a:xfrm>
        </p:spPr>
        <p:txBody>
          <a:bodyPr/>
          <a:lstStyle/>
          <a:p>
            <a:pPr marL="650138" lvl="1" indent="0" algn="ctr">
              <a:buNone/>
            </a:pPr>
            <a:r>
              <a:rPr lang="fr-FR" altLang="fr-FR"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Deux conditions </a:t>
            </a:r>
            <a:r>
              <a:rPr lang="fr-FR" altLang="fr-FR"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impératives </a:t>
            </a:r>
            <a:endParaRPr lang="fr-FR" altLang="fr-FR" sz="2844" b="1" dirty="0">
              <a:latin typeface="Verdana" panose="020B0604030504040204" pitchFamily="34" charset="0"/>
              <a:ea typeface="Verdana" panose="020B0604030504040204" pitchFamily="34" charset="0"/>
              <a:cs typeface="Verdana" panose="020B0604030504040204" pitchFamily="34" charset="0"/>
            </a:endParaRPr>
          </a:p>
          <a:p>
            <a:pPr marL="650138" lvl="1" indent="0">
              <a:buNone/>
            </a:pPr>
            <a:r>
              <a:rPr lang="fr-FR" altLang="fr-FR" sz="256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Un titre exécutoire </a:t>
            </a:r>
            <a:r>
              <a:rPr lang="fr-FR" altLang="fr-FR" sz="2844" dirty="0">
                <a:latin typeface="Verdana" panose="020B0604030504040204" pitchFamily="34" charset="0"/>
                <a:ea typeface="Verdana" panose="020B0604030504040204" pitchFamily="34" charset="0"/>
                <a:cs typeface="Verdana" panose="020B0604030504040204" pitchFamily="34" charset="0"/>
              </a:rPr>
              <a:t>: donc un jugement de condamnation devenu définitif (sans voies de recours possibles</a:t>
            </a:r>
            <a:r>
              <a:rPr lang="fr-FR" altLang="fr-FR" sz="2844" dirty="0" smtClean="0">
                <a:latin typeface="Verdana" panose="020B0604030504040204" pitchFamily="34" charset="0"/>
                <a:ea typeface="Verdana" panose="020B0604030504040204" pitchFamily="34" charset="0"/>
                <a:cs typeface="Verdana" panose="020B0604030504040204" pitchFamily="34" charset="0"/>
              </a:rPr>
              <a:t>).</a:t>
            </a:r>
            <a:endParaRPr lang="fr-FR" altLang="fr-FR" sz="2844" dirty="0">
              <a:latin typeface="Verdana" panose="020B0604030504040204" pitchFamily="34" charset="0"/>
              <a:ea typeface="Verdana" panose="020B0604030504040204" pitchFamily="34" charset="0"/>
              <a:cs typeface="Verdana" panose="020B0604030504040204" pitchFamily="34" charset="0"/>
            </a:endParaRPr>
          </a:p>
          <a:p>
            <a:pPr marL="650138" lvl="1" indent="0">
              <a:buNone/>
            </a:pPr>
            <a:endParaRPr lang="fr-FR" altLang="fr-FR" sz="256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650138" lvl="1" indent="0">
              <a:buNone/>
            </a:pPr>
            <a:r>
              <a:rPr lang="fr-FR" altLang="fr-FR" sz="256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Un vote en assemblée générale de la saisie immobilière  </a:t>
            </a:r>
            <a:r>
              <a:rPr lang="fr-FR" altLang="fr-FR" sz="2844" dirty="0">
                <a:latin typeface="Verdana" panose="020B0604030504040204" pitchFamily="34" charset="0"/>
                <a:ea typeface="Verdana" panose="020B0604030504040204" pitchFamily="34" charset="0"/>
                <a:cs typeface="Verdana" panose="020B0604030504040204" pitchFamily="34" charset="0"/>
              </a:rPr>
              <a:t>: </a:t>
            </a:r>
            <a:r>
              <a:rPr lang="fr-FR" altLang="fr-FR" sz="256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 résolutions à voter </a:t>
            </a:r>
          </a:p>
          <a:p>
            <a:pPr lvl="1">
              <a:buFont typeface="Wingdings" panose="05000000000000000000" pitchFamily="2" charset="2"/>
              <a:buChar char="Ø"/>
            </a:pPr>
            <a:r>
              <a:rPr lang="fr-FR" altLang="fr-FR" sz="2275" dirty="0">
                <a:latin typeface="Verdana" panose="020B0604030504040204" pitchFamily="34" charset="0"/>
                <a:ea typeface="Verdana" panose="020B0604030504040204" pitchFamily="34" charset="0"/>
                <a:cs typeface="Verdana" panose="020B0604030504040204" pitchFamily="34" charset="0"/>
              </a:rPr>
              <a:t>Principe de saisie</a:t>
            </a:r>
          </a:p>
          <a:p>
            <a:pPr lvl="1">
              <a:buFont typeface="Wingdings" panose="05000000000000000000" pitchFamily="2" charset="2"/>
              <a:buChar char="Ø"/>
            </a:pPr>
            <a:r>
              <a:rPr lang="fr-FR" altLang="fr-FR" sz="2275" dirty="0">
                <a:latin typeface="Verdana" panose="020B0604030504040204" pitchFamily="34" charset="0"/>
                <a:ea typeface="Verdana" panose="020B0604030504040204" pitchFamily="34" charset="0"/>
                <a:cs typeface="Verdana" panose="020B0604030504040204" pitchFamily="34" charset="0"/>
              </a:rPr>
              <a:t>Montant de la mise à prix</a:t>
            </a:r>
          </a:p>
          <a:p>
            <a:pPr lvl="1">
              <a:buFont typeface="Wingdings" panose="05000000000000000000" pitchFamily="2" charset="2"/>
              <a:buChar char="Ø"/>
            </a:pPr>
            <a:r>
              <a:rPr lang="fr-FR" altLang="fr-FR" sz="2275" dirty="0">
                <a:latin typeface="Verdana" panose="020B0604030504040204" pitchFamily="34" charset="0"/>
                <a:ea typeface="Verdana" panose="020B0604030504040204" pitchFamily="34" charset="0"/>
                <a:cs typeface="Verdana" panose="020B0604030504040204" pitchFamily="34" charset="0"/>
              </a:rPr>
              <a:t>Montant des sommes estimées définitivement perdues (</a:t>
            </a:r>
            <a:r>
              <a:rPr lang="fr-FR" altLang="fr-FR" sz="2275" i="1" dirty="0">
                <a:latin typeface="Verdana" panose="020B0604030504040204" pitchFamily="34" charset="0"/>
                <a:ea typeface="Verdana" panose="020B0604030504040204" pitchFamily="34" charset="0"/>
                <a:cs typeface="Verdana" panose="020B0604030504040204" pitchFamily="34" charset="0"/>
              </a:rPr>
              <a:t>article 11-I, point 11 du décret du 17 mars 1967)</a:t>
            </a:r>
            <a:r>
              <a:rPr lang="fr-FR" altLang="fr-FR" sz="2275" dirty="0">
                <a:latin typeface="Verdana" panose="020B0604030504040204" pitchFamily="34" charset="0"/>
                <a:ea typeface="Verdana" panose="020B0604030504040204" pitchFamily="34" charset="0"/>
                <a:cs typeface="Verdana" panose="020B0604030504040204" pitchFamily="34" charset="0"/>
              </a:rPr>
              <a:t> </a:t>
            </a:r>
          </a:p>
          <a:p>
            <a:pPr lvl="1">
              <a:buFont typeface="Wingdings" panose="05000000000000000000" pitchFamily="2" charset="2"/>
              <a:buChar char="Ø"/>
            </a:pPr>
            <a:r>
              <a:rPr lang="fr-FR" altLang="fr-FR" sz="2275" dirty="0">
                <a:latin typeface="Verdana" panose="020B0604030504040204" pitchFamily="34" charset="0"/>
                <a:ea typeface="Verdana" panose="020B0604030504040204" pitchFamily="34" charset="0"/>
                <a:cs typeface="Verdana" panose="020B0604030504040204" pitchFamily="34" charset="0"/>
              </a:rPr>
              <a:t>Habilitation donnée au syndic pour mener la saisie immobilière  </a:t>
            </a:r>
            <a:r>
              <a:rPr lang="fr-FR" altLang="fr-FR" sz="2275" i="1" dirty="0" smtClean="0">
                <a:latin typeface="Verdana" panose="020B0604030504040204" pitchFamily="34" charset="0"/>
                <a:ea typeface="Verdana" panose="020B0604030504040204" pitchFamily="34" charset="0"/>
                <a:cs typeface="Verdana" panose="020B0604030504040204" pitchFamily="34" charset="0"/>
              </a:rPr>
              <a:t>(art. </a:t>
            </a:r>
            <a:r>
              <a:rPr lang="fr-FR" altLang="fr-FR" sz="2275" i="1" dirty="0">
                <a:latin typeface="Verdana" panose="020B0604030504040204" pitchFamily="34" charset="0"/>
                <a:ea typeface="Verdana" panose="020B0604030504040204" pitchFamily="34" charset="0"/>
                <a:cs typeface="Verdana" panose="020B0604030504040204" pitchFamily="34" charset="0"/>
              </a:rPr>
              <a:t>55 du décret du 17 mars </a:t>
            </a:r>
            <a:r>
              <a:rPr lang="fr-FR" altLang="fr-FR" sz="2275" i="1" dirty="0" smtClean="0">
                <a:latin typeface="Verdana" panose="020B0604030504040204" pitchFamily="34" charset="0"/>
                <a:ea typeface="Verdana" panose="020B0604030504040204" pitchFamily="34" charset="0"/>
                <a:cs typeface="Verdana" panose="020B0604030504040204" pitchFamily="34" charset="0"/>
              </a:rPr>
              <a:t>1967) </a:t>
            </a:r>
            <a:endParaRPr lang="fr-FR" altLang="fr-FR" sz="2275" i="1" dirty="0">
              <a:latin typeface="Verdana" panose="020B0604030504040204" pitchFamily="34" charset="0"/>
              <a:ea typeface="Verdana" panose="020B0604030504040204" pitchFamily="34" charset="0"/>
              <a:cs typeface="Verdana" panose="020B0604030504040204" pitchFamily="34" charset="0"/>
            </a:endParaRPr>
          </a:p>
          <a:p>
            <a:pPr marL="650138" lvl="1" indent="0" algn="ctr">
              <a:buNone/>
            </a:pPr>
            <a:endParaRPr lang="fr-FR" altLang="fr-FR" sz="4550" b="1" dirty="0">
              <a:solidFill>
                <a:srgbClr val="604A7B"/>
              </a:solidFill>
              <a:ea typeface="ＭＳ Ｐゴシック" panose="020B0600070205080204" pitchFamily="34" charset="-128"/>
              <a:cs typeface="Arial" panose="020B0604020202020204" pitchFamily="34" charset="0"/>
            </a:endParaRPr>
          </a:p>
          <a:p>
            <a:pPr marL="650138" lvl="1" indent="0" eaLnBrk="1" hangingPunct="1">
              <a:spcBef>
                <a:spcPct val="0"/>
              </a:spcBef>
              <a:buNone/>
            </a:pPr>
            <a:endParaRPr lang="fr-FR" altLang="fr-FR" sz="4550" b="1" dirty="0">
              <a:solidFill>
                <a:srgbClr val="604A7B"/>
              </a:solidFill>
              <a:ea typeface="ＭＳ Ｐゴシック" panose="020B0600070205080204" pitchFamily="34" charset="-128"/>
              <a:cs typeface="Arial" panose="020B0604020202020204" pitchFamily="34" charset="0"/>
            </a:endParaRPr>
          </a:p>
        </p:txBody>
      </p:sp>
      <p:sp>
        <p:nvSpPr>
          <p:cNvPr id="32770" name="Espace réservé du numéro de diapositive 4"/>
          <p:cNvSpPr>
            <a:spLocks noGrp="1"/>
          </p:cNvSpPr>
          <p:nvPr>
            <p:ph type="sldNum" sz="quarter" idx="4294967295"/>
          </p:nvPr>
        </p:nvSpPr>
        <p:spPr bwMode="auto">
          <a:xfrm>
            <a:off x="9969500" y="9040813"/>
            <a:ext cx="3033713" cy="519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13">
                <a:solidFill>
                  <a:schemeClr val="tx1"/>
                </a:solidFill>
                <a:latin typeface="Verdana" panose="020B0604030504040204" pitchFamily="34" charset="0"/>
                <a:ea typeface="ＭＳ Ｐゴシック" panose="020B0600070205080204" pitchFamily="34" charset="-128"/>
              </a:defRPr>
            </a:lvl1pPr>
            <a:lvl2pPr marL="51206400" indent="-51206400">
              <a:defRPr sz="3413">
                <a:solidFill>
                  <a:schemeClr val="tx1"/>
                </a:solidFill>
                <a:latin typeface="Verdana" panose="020B0604030504040204" pitchFamily="34" charset="0"/>
                <a:ea typeface="ＭＳ Ｐゴシック" panose="020B0600070205080204" pitchFamily="34" charset="-128"/>
              </a:defRPr>
            </a:lvl2pPr>
            <a:lvl3pPr>
              <a:defRPr sz="3413">
                <a:solidFill>
                  <a:schemeClr val="tx1"/>
                </a:solidFill>
                <a:latin typeface="Verdana" panose="020B0604030504040204" pitchFamily="34" charset="0"/>
                <a:ea typeface="ＭＳ Ｐゴシック" panose="020B0600070205080204" pitchFamily="34" charset="-128"/>
              </a:defRPr>
            </a:lvl3pPr>
            <a:lvl4pPr>
              <a:defRPr sz="3413">
                <a:solidFill>
                  <a:schemeClr val="tx1"/>
                </a:solidFill>
                <a:latin typeface="Verdana" panose="020B0604030504040204" pitchFamily="34" charset="0"/>
                <a:ea typeface="ＭＳ Ｐゴシック" panose="020B0600070205080204" pitchFamily="34" charset="-128"/>
              </a:defRPr>
            </a:lvl4pPr>
            <a:lvl5pPr>
              <a:defRPr sz="3413">
                <a:solidFill>
                  <a:schemeClr val="tx1"/>
                </a:solidFill>
                <a:latin typeface="Verdana" panose="020B0604030504040204" pitchFamily="34" charset="0"/>
                <a:ea typeface="ＭＳ Ｐゴシック" panose="020B0600070205080204" pitchFamily="34" charset="-128"/>
              </a:defRPr>
            </a:lvl5pPr>
            <a:lvl6pPr marL="650138"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6pPr>
            <a:lvl7pPr marL="1300277"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7pPr>
            <a:lvl8pPr marL="1950415"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8pPr>
            <a:lvl9pPr marL="2600554"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9pPr>
          </a:lstStyle>
          <a:p>
            <a:pPr eaLnBrk="0" hangingPunct="0"/>
            <a:fld id="{23CD79BE-4E50-4B24-AA34-0C5BA491ACE8}" type="slidenum">
              <a:rPr lang="fr-FR" altLang="fr-FR" sz="1706">
                <a:solidFill>
                  <a:srgbClr val="898989"/>
                </a:solidFill>
              </a:rPr>
              <a:pPr eaLnBrk="0" hangingPunct="0"/>
              <a:t>30</a:t>
            </a:fld>
            <a:endParaRPr lang="fr-FR" altLang="fr-FR" sz="1706" dirty="0">
              <a:solidFill>
                <a:srgbClr val="898989"/>
              </a:solidFill>
            </a:endParaRPr>
          </a:p>
        </p:txBody>
      </p:sp>
      <p:pic>
        <p:nvPicPr>
          <p:cNvPr id="3" name="Image 2"/>
          <p:cNvPicPr>
            <a:picLocks noChangeAspect="1"/>
          </p:cNvPicPr>
          <p:nvPr/>
        </p:nvPicPr>
        <p:blipFill>
          <a:blip r:embed="rId2"/>
          <a:stretch>
            <a:fillRect/>
          </a:stretch>
        </p:blipFill>
        <p:spPr>
          <a:xfrm>
            <a:off x="6285582" y="3726259"/>
            <a:ext cx="819191" cy="841331"/>
          </a:xfrm>
          <a:prstGeom prst="rect">
            <a:avLst/>
          </a:prstGeom>
        </p:spPr>
      </p:pic>
      <p:pic>
        <p:nvPicPr>
          <p:cNvPr id="4" name="Image 3"/>
          <p:cNvPicPr>
            <a:picLocks noChangeAspect="1"/>
          </p:cNvPicPr>
          <p:nvPr/>
        </p:nvPicPr>
        <p:blipFill>
          <a:blip r:embed="rId3"/>
          <a:stretch>
            <a:fillRect/>
          </a:stretch>
        </p:blipFill>
        <p:spPr>
          <a:xfrm>
            <a:off x="9380626" y="115871"/>
            <a:ext cx="2559972" cy="1703545"/>
          </a:xfrm>
          <a:prstGeom prst="rect">
            <a:avLst/>
          </a:prstGeom>
        </p:spPr>
      </p:pic>
      <p:sp>
        <p:nvSpPr>
          <p:cNvPr id="9" name="Rectangle 8"/>
          <p:cNvSpPr/>
          <p:nvPr/>
        </p:nvSpPr>
        <p:spPr>
          <a:xfrm>
            <a:off x="3015837" y="8046739"/>
            <a:ext cx="8177872" cy="114236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fr-FR" altLang="fr-FR" sz="1706" dirty="0">
                <a:solidFill>
                  <a:prstClr val="black"/>
                </a:solidFill>
                <a:ea typeface="Verdana" panose="020B0604030504040204" pitchFamily="34" charset="0"/>
                <a:cs typeface="Verdana" panose="020B0604030504040204" pitchFamily="34" charset="0"/>
              </a:rPr>
              <a:t>En AG lors du vote de  la saisie immobilière </a:t>
            </a:r>
          </a:p>
          <a:p>
            <a:pPr marL="0" lvl="1"/>
            <a:r>
              <a:rPr lang="fr-FR" altLang="fr-FR" sz="1706" i="1" dirty="0">
                <a:solidFill>
                  <a:prstClr val="black"/>
                </a:solidFill>
                <a:ea typeface="Verdana" panose="020B0604030504040204" pitchFamily="34" charset="0"/>
                <a:cs typeface="Verdana" panose="020B0604030504040204" pitchFamily="34" charset="0"/>
              </a:rPr>
              <a:t>Les voix du copropriétaire saisi ne sont pas prises en compte dans le décompte des voix ,et il ne peut pas recevoir de  mandats pour  représenter d’autres copropriétaires  </a:t>
            </a:r>
            <a:r>
              <a:rPr lang="fr-FR" altLang="fr-FR" sz="1706" i="1" dirty="0" smtClean="0">
                <a:solidFill>
                  <a:prstClr val="black"/>
                </a:solidFill>
                <a:ea typeface="Verdana" panose="020B0604030504040204" pitchFamily="34" charset="0"/>
                <a:cs typeface="Verdana" panose="020B0604030504040204" pitchFamily="34" charset="0"/>
              </a:rPr>
              <a:t>(art </a:t>
            </a:r>
            <a:r>
              <a:rPr lang="fr-FR" altLang="fr-FR" sz="1706" i="1" dirty="0">
                <a:solidFill>
                  <a:prstClr val="black"/>
                </a:solidFill>
                <a:ea typeface="Verdana" panose="020B0604030504040204" pitchFamily="34" charset="0"/>
                <a:cs typeface="Verdana" panose="020B0604030504040204" pitchFamily="34" charset="0"/>
              </a:rPr>
              <a:t>19-2 de la loi du 10 juillet </a:t>
            </a:r>
            <a:r>
              <a:rPr lang="fr-FR" altLang="fr-FR" sz="1706" i="1" dirty="0" smtClean="0">
                <a:solidFill>
                  <a:prstClr val="black"/>
                </a:solidFill>
                <a:ea typeface="Verdana" panose="020B0604030504040204" pitchFamily="34" charset="0"/>
                <a:cs typeface="Verdana" panose="020B0604030504040204" pitchFamily="34" charset="0"/>
              </a:rPr>
              <a:t>1965)</a:t>
            </a:r>
            <a:endParaRPr lang="fr-FR" altLang="fr-FR" sz="1706" i="1" dirty="0">
              <a:solidFill>
                <a:prstClr val="black"/>
              </a:solidFill>
              <a:ea typeface="Verdana" panose="020B0604030504040204" pitchFamily="34" charset="0"/>
              <a:cs typeface="Verdana" panose="020B0604030504040204" pitchFamily="34"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859" y="8164873"/>
            <a:ext cx="1263934" cy="1404371"/>
          </a:xfrm>
          <a:prstGeom prst="rect">
            <a:avLst/>
          </a:prstGeom>
        </p:spPr>
      </p:pic>
    </p:spTree>
    <p:extLst>
      <p:ext uri="{BB962C8B-B14F-4D97-AF65-F5344CB8AC3E}">
        <p14:creationId xmlns:p14="http://schemas.microsoft.com/office/powerpoint/2010/main" val="57324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Saisie immobilière</a:t>
            </a:r>
            <a:endParaRPr lang="fr-FR" dirty="0"/>
          </a:p>
        </p:txBody>
      </p:sp>
      <p:sp>
        <p:nvSpPr>
          <p:cNvPr id="33796" name="Espace réservé du contenu 6"/>
          <p:cNvSpPr>
            <a:spLocks noGrp="1"/>
          </p:cNvSpPr>
          <p:nvPr>
            <p:ph idx="1"/>
          </p:nvPr>
        </p:nvSpPr>
        <p:spPr>
          <a:xfrm>
            <a:off x="650161" y="3220481"/>
            <a:ext cx="11702891" cy="2355173"/>
          </a:xfrm>
        </p:spPr>
        <p:txBody>
          <a:bodyPr/>
          <a:lstStyle/>
          <a:p>
            <a:pPr marL="650138" lvl="1" indent="0" eaLnBrk="1" hangingPunct="1">
              <a:spcBef>
                <a:spcPct val="0"/>
              </a:spcBef>
              <a:buNone/>
            </a:pPr>
            <a:r>
              <a:rPr lang="fr-FR" altLang="fr-FR" sz="2844" dirty="0">
                <a:latin typeface="Verdana" panose="020B0604030504040204" pitchFamily="34" charset="0"/>
                <a:ea typeface="Verdana" panose="020B0604030504040204" pitchFamily="34" charset="0"/>
                <a:cs typeface="Verdana" panose="020B0604030504040204" pitchFamily="34" charset="0"/>
              </a:rPr>
              <a:t> </a:t>
            </a:r>
          </a:p>
          <a:p>
            <a:pPr marL="650138" lvl="1" indent="0" eaLnBrk="1" hangingPunct="1">
              <a:spcBef>
                <a:spcPct val="0"/>
              </a:spcBef>
              <a:buNone/>
            </a:pPr>
            <a:r>
              <a:rPr lang="fr-FR" altLang="fr-FR" sz="2844" dirty="0">
                <a:latin typeface="Verdana" panose="020B0604030504040204" pitchFamily="34" charset="0"/>
                <a:ea typeface="Verdana" panose="020B0604030504040204" pitchFamily="34" charset="0"/>
                <a:cs typeface="Verdana" panose="020B0604030504040204" pitchFamily="34" charset="0"/>
              </a:rPr>
              <a:t>La saisie immobilière doit être confiée à un </a:t>
            </a:r>
            <a:r>
              <a:rPr lang="fr-FR" altLang="fr-FR" sz="256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avocat spécialisé </a:t>
            </a:r>
            <a:r>
              <a:rPr lang="fr-FR" altLang="fr-FR" sz="2844" dirty="0">
                <a:latin typeface="Verdana" panose="020B0604030504040204" pitchFamily="34" charset="0"/>
                <a:ea typeface="Verdana" panose="020B0604030504040204" pitchFamily="34" charset="0"/>
                <a:cs typeface="Verdana" panose="020B0604030504040204" pitchFamily="34" charset="0"/>
              </a:rPr>
              <a:t>en la matière parce qu’il y a de nombreuses démarches à effectuer et des délais précis à respecter </a:t>
            </a:r>
            <a:r>
              <a:rPr lang="fr-FR" altLang="fr-FR" sz="2844" dirty="0" smtClean="0">
                <a:latin typeface="Verdana" panose="020B0604030504040204" pitchFamily="34" charset="0"/>
                <a:ea typeface="Verdana" panose="020B0604030504040204" pitchFamily="34" charset="0"/>
                <a:cs typeface="Verdana" panose="020B0604030504040204" pitchFamily="34" charset="0"/>
              </a:rPr>
              <a:t>à </a:t>
            </a:r>
            <a:r>
              <a:rPr lang="fr-FR" altLang="fr-FR" sz="2844" dirty="0">
                <a:latin typeface="Verdana" panose="020B0604030504040204" pitchFamily="34" charset="0"/>
                <a:ea typeface="Verdana" panose="020B0604030504040204" pitchFamily="34" charset="0"/>
                <a:cs typeface="Verdana" panose="020B0604030504040204" pitchFamily="34" charset="0"/>
              </a:rPr>
              <a:t>peine de nullité.</a:t>
            </a:r>
          </a:p>
          <a:p>
            <a:pPr marL="650138" lvl="1" indent="0" eaLnBrk="1" hangingPunct="1">
              <a:spcBef>
                <a:spcPct val="0"/>
              </a:spcBef>
              <a:buNone/>
            </a:pPr>
            <a:endParaRPr lang="fr-FR" altLang="fr-FR" sz="2844" dirty="0">
              <a:latin typeface="Verdana" panose="020B0604030504040204" pitchFamily="34" charset="0"/>
              <a:ea typeface="Verdana" panose="020B0604030504040204" pitchFamily="34" charset="0"/>
              <a:cs typeface="Verdana" panose="020B0604030504040204" pitchFamily="34" charset="0"/>
            </a:endParaRPr>
          </a:p>
          <a:p>
            <a:pPr marL="650138" lvl="1" indent="0" eaLnBrk="1" hangingPunct="1">
              <a:spcBef>
                <a:spcPct val="0"/>
              </a:spcBef>
              <a:buNone/>
            </a:pPr>
            <a:endParaRPr lang="fr-FR" altLang="fr-FR" sz="2844" dirty="0">
              <a:latin typeface="Verdana" panose="020B0604030504040204" pitchFamily="34" charset="0"/>
              <a:ea typeface="Verdana" panose="020B0604030504040204" pitchFamily="34" charset="0"/>
              <a:cs typeface="Verdana" panose="020B0604030504040204" pitchFamily="34" charset="0"/>
            </a:endParaRPr>
          </a:p>
          <a:p>
            <a:pPr marL="650138" lvl="1" indent="0" eaLnBrk="1" hangingPunct="1">
              <a:spcBef>
                <a:spcPct val="0"/>
              </a:spcBef>
              <a:buNone/>
            </a:pPr>
            <a:endParaRPr lang="fr-FR" altLang="fr-FR" sz="2844"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 1"/>
          <p:cNvPicPr>
            <a:picLocks noChangeAspect="1"/>
          </p:cNvPicPr>
          <p:nvPr/>
        </p:nvPicPr>
        <p:blipFill>
          <a:blip r:embed="rId2"/>
          <a:stretch>
            <a:fillRect/>
          </a:stretch>
        </p:blipFill>
        <p:spPr>
          <a:xfrm>
            <a:off x="562473" y="28745"/>
            <a:ext cx="2517495" cy="1675278"/>
          </a:xfrm>
          <a:prstGeom prst="rect">
            <a:avLst/>
          </a:prstGeom>
        </p:spPr>
      </p:pic>
      <p:sp>
        <p:nvSpPr>
          <p:cNvPr id="6" name="Rectangle 5"/>
          <p:cNvSpPr/>
          <p:nvPr/>
        </p:nvSpPr>
        <p:spPr>
          <a:xfrm>
            <a:off x="1535101" y="6405979"/>
            <a:ext cx="10137489" cy="705065"/>
          </a:xfrm>
          <a:prstGeom prst="rect">
            <a:avLst/>
          </a:prstGeom>
        </p:spPr>
        <p:txBody>
          <a:bodyPr wrap="square">
            <a:spAutoFit/>
          </a:bodyPr>
          <a:lstStyle/>
          <a:p>
            <a:pPr lvl="1"/>
            <a:r>
              <a:rPr lang="fr-FR" altLang="fr-FR" sz="1991" i="1" dirty="0">
                <a:solidFill>
                  <a:prstClr val="black"/>
                </a:solidFill>
                <a:latin typeface="Verdana" panose="020B0604030504040204" pitchFamily="34" charset="0"/>
                <a:ea typeface="Verdana" panose="020B0604030504040204" pitchFamily="34" charset="0"/>
                <a:cs typeface="Verdana" panose="020B0604030504040204" pitchFamily="34" charset="0"/>
              </a:rPr>
              <a:t>N.B Les slides suivants décrivent grossièrement la saisie immobilière il s’agit d’une simplification.</a:t>
            </a:r>
          </a:p>
        </p:txBody>
      </p:sp>
    </p:spTree>
    <p:extLst>
      <p:ext uri="{BB962C8B-B14F-4D97-AF65-F5344CB8AC3E}">
        <p14:creationId xmlns:p14="http://schemas.microsoft.com/office/powerpoint/2010/main" val="3673609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saisie immobilière et la procédure d’ordre </a:t>
            </a:r>
            <a:endParaRPr lang="fr-FR" dirty="0"/>
          </a:p>
        </p:txBody>
      </p:sp>
      <p:sp>
        <p:nvSpPr>
          <p:cNvPr id="34822" name="Espace réservé du contenu 6"/>
          <p:cNvSpPr>
            <a:spLocks noGrp="1"/>
          </p:cNvSpPr>
          <p:nvPr>
            <p:ph idx="1"/>
          </p:nvPr>
        </p:nvSpPr>
        <p:spPr>
          <a:xfrm>
            <a:off x="650162" y="2502123"/>
            <a:ext cx="11702891" cy="5222343"/>
          </a:xfrm>
        </p:spPr>
        <p:txBody>
          <a:bodyPr/>
          <a:lstStyle/>
          <a:p>
            <a:pPr>
              <a:buFont typeface="Arial" panose="020B0604020202020204" pitchFamily="34" charset="0"/>
              <a:buNone/>
            </a:pP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principales étapes de la saisie immobilière</a:t>
            </a:r>
          </a:p>
          <a:p>
            <a:pPr>
              <a:buFont typeface="Arial" panose="020B0604020202020204" pitchFamily="34" charset="0"/>
              <a:buNone/>
            </a:pPr>
            <a:endParaRPr lang="fr-FR" altLang="fr-FR" b="0" dirty="0">
              <a:ea typeface="ＭＳ Ｐゴシック" panose="020B0600070205080204" pitchFamily="34" charset="-128"/>
            </a:endParaRPr>
          </a:p>
          <a:p>
            <a:pPr marL="0" indent="0">
              <a:buNone/>
            </a:pPr>
            <a:r>
              <a:rPr lang="fr-FR" altLang="fr-FR" sz="256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Préparation de la saisie </a:t>
            </a:r>
          </a:p>
          <a:p>
            <a:pPr marL="0" indent="0">
              <a:buNone/>
            </a:pPr>
            <a:endParaRPr lang="fr-FR" altLang="fr-FR" sz="256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altLang="fr-FR" sz="256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Procédure </a:t>
            </a:r>
          </a:p>
          <a:p>
            <a:pPr marL="0" indent="0">
              <a:buNone/>
            </a:pPr>
            <a:r>
              <a:rPr lang="fr-FR" altLang="fr-FR" b="0" dirty="0">
                <a:ea typeface="ＭＳ Ｐゴシック" panose="020B0600070205080204" pitchFamily="34" charset="-128"/>
              </a:rPr>
              <a:t>Audience d’orientation, de vente amiable ou d’adjudication </a:t>
            </a:r>
          </a:p>
          <a:p>
            <a:pPr marL="0" indent="0">
              <a:buNone/>
            </a:pPr>
            <a:endParaRPr lang="fr-FR" altLang="fr-FR" sz="256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altLang="fr-FR" sz="256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Procédure d’ordre ou de distribution du prix </a:t>
            </a:r>
          </a:p>
          <a:p>
            <a:pPr marL="0" indent="0">
              <a:buNone/>
            </a:pPr>
            <a:r>
              <a:rPr lang="fr-FR" altLang="fr-FR" b="0" dirty="0">
                <a:ea typeface="ＭＳ Ｐゴシック" panose="020B0600070205080204" pitchFamily="34" charset="-128"/>
              </a:rPr>
              <a:t>Amiable ou judiciaire </a:t>
            </a:r>
          </a:p>
        </p:txBody>
      </p:sp>
    </p:spTree>
    <p:extLst>
      <p:ext uri="{BB962C8B-B14F-4D97-AF65-F5344CB8AC3E}">
        <p14:creationId xmlns:p14="http://schemas.microsoft.com/office/powerpoint/2010/main" val="3937626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1) Saisie immobilière</a:t>
            </a:r>
            <a:endParaRPr lang="fr-FR" dirty="0"/>
          </a:p>
        </p:txBody>
      </p:sp>
      <p:sp>
        <p:nvSpPr>
          <p:cNvPr id="3" name="Espace réservé du contenu 2"/>
          <p:cNvSpPr>
            <a:spLocks noGrp="1"/>
          </p:cNvSpPr>
          <p:nvPr>
            <p:ph idx="1"/>
          </p:nvPr>
        </p:nvSpPr>
        <p:spPr>
          <a:xfrm>
            <a:off x="1259072" y="5150535"/>
            <a:ext cx="11702892" cy="6439021"/>
          </a:xfrm>
        </p:spPr>
        <p:txBody>
          <a:bodyPr/>
          <a:lstStyle/>
          <a:p>
            <a:endParaRPr lang="fr-FR" dirty="0"/>
          </a:p>
        </p:txBody>
      </p:sp>
      <p:sp>
        <p:nvSpPr>
          <p:cNvPr id="4" name="Rectangle 1"/>
          <p:cNvSpPr>
            <a:spLocks noChangeArrowheads="1"/>
          </p:cNvSpPr>
          <p:nvPr/>
        </p:nvSpPr>
        <p:spPr bwMode="auto">
          <a:xfrm>
            <a:off x="586661" y="2786353"/>
            <a:ext cx="312906" cy="5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80918" rIns="91440" bIns="90459"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anose="020B0604020202020204" pitchFamily="34" charset="0"/>
              </a:rPr>
              <a:t>  </a:t>
            </a:r>
            <a:endParaRPr kumimoji="0" lang="fr-FR" sz="402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Schéma explicatif d'une procédure de saisie immobiliè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67" y="2358107"/>
            <a:ext cx="9922519"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66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La procédure d’ordre: </a:t>
            </a:r>
            <a:br>
              <a:rPr lang="fr-FR" dirty="0" smtClean="0"/>
            </a:br>
            <a:r>
              <a:rPr lang="fr-FR" dirty="0" smtClean="0"/>
              <a:t>la récupération des fonds</a:t>
            </a:r>
            <a:endParaRPr lang="fr-FR" dirty="0"/>
          </a:p>
        </p:txBody>
      </p:sp>
      <p:sp>
        <p:nvSpPr>
          <p:cNvPr id="34822" name="Espace réservé du contenu 6"/>
          <p:cNvSpPr>
            <a:spLocks noGrp="1"/>
          </p:cNvSpPr>
          <p:nvPr>
            <p:ph idx="1"/>
          </p:nvPr>
        </p:nvSpPr>
        <p:spPr>
          <a:xfrm>
            <a:off x="509513" y="2136749"/>
            <a:ext cx="12021883" cy="7744547"/>
          </a:xfrm>
        </p:spPr>
        <p:txBody>
          <a:bodyPr/>
          <a:lstStyle/>
          <a:p>
            <a:pPr marL="0" indent="0">
              <a:buNone/>
            </a:pPr>
            <a:endParaRPr lang="fr-CA" sz="2000" dirty="0" smtClean="0">
              <a:latin typeface="Verdana" panose="020B0604030504040204" pitchFamily="34" charset="0"/>
              <a:ea typeface="Verdana" panose="020B0604030504040204" pitchFamily="34" charset="0"/>
            </a:endParaRPr>
          </a:p>
          <a:p>
            <a:pPr marL="0" indent="0">
              <a:buNone/>
            </a:pPr>
            <a:r>
              <a:rPr lang="fr-FR" sz="2000" b="0" dirty="0" smtClean="0">
                <a:latin typeface="Verdana" panose="020B0604030504040204" pitchFamily="34" charset="0"/>
                <a:ea typeface="Verdana" panose="020B0604030504040204" pitchFamily="34" charset="0"/>
              </a:rPr>
              <a:t>La procédure d'ordre désigne la distribution entre les créanciers du prix de vente d'un bien immobilier saisi. </a:t>
            </a:r>
          </a:p>
          <a:p>
            <a:pPr marL="0" indent="0">
              <a:buNone/>
            </a:pPr>
            <a:endParaRPr lang="fr-FR" sz="2000" dirty="0" smtClean="0">
              <a:latin typeface="Verdana" panose="020B0604030504040204" pitchFamily="34" charset="0"/>
              <a:ea typeface="Verdana" panose="020B0604030504040204" pitchFamily="34" charset="0"/>
            </a:endParaRPr>
          </a:p>
          <a:p>
            <a:pPr marL="0" indent="0">
              <a:buNone/>
            </a:pPr>
            <a:r>
              <a:rPr lang="fr-FR" sz="2000" dirty="0" smtClean="0">
                <a:latin typeface="Verdana" panose="020B0604030504040204" pitchFamily="34" charset="0"/>
                <a:ea typeface="Verdana" panose="020B0604030504040204" pitchFamily="34" charset="0"/>
              </a:rPr>
              <a:t>La </a:t>
            </a:r>
            <a:r>
              <a:rPr lang="fr-FR" sz="2000" dirty="0">
                <a:latin typeface="Verdana" panose="020B0604030504040204" pitchFamily="34" charset="0"/>
                <a:ea typeface="Verdana" panose="020B0604030504040204" pitchFamily="34" charset="0"/>
              </a:rPr>
              <a:t>procédure de distribution des </a:t>
            </a:r>
            <a:r>
              <a:rPr lang="fr-FR" sz="2000" dirty="0" smtClean="0">
                <a:latin typeface="Verdana" panose="020B0604030504040204" pitchFamily="34" charset="0"/>
                <a:ea typeface="Verdana" panose="020B0604030504040204" pitchFamily="34" charset="0"/>
              </a:rPr>
              <a:t>deniers </a:t>
            </a:r>
            <a:r>
              <a:rPr lang="fr-FR" sz="2000" dirty="0">
                <a:latin typeface="Verdana" panose="020B0604030504040204" pitchFamily="34" charset="0"/>
                <a:ea typeface="Verdana" panose="020B0604030504040204" pitchFamily="34" charset="0"/>
              </a:rPr>
              <a:t>ne peut s'appliquer que dans le cas où plusieurs créanciers se sont manifestés dans les délais impartis (</a:t>
            </a:r>
            <a:r>
              <a:rPr lang="fr-FR" sz="2000" u="sng" dirty="0">
                <a:latin typeface="Verdana" panose="020B0604030504040204" pitchFamily="34" charset="0"/>
                <a:ea typeface="Verdana" panose="020B0604030504040204" pitchFamily="34" charset="0"/>
                <a:hlinkClick r:id="rId2" tooltip="Code des procédures civiles d'exécution Article R251-2"/>
              </a:rPr>
              <a:t>art. R251-2 du CPCE </a:t>
            </a:r>
            <a:r>
              <a:rPr lang="fr-FR" sz="2000" dirty="0">
                <a:latin typeface="Verdana" panose="020B0604030504040204" pitchFamily="34" charset="0"/>
                <a:ea typeface="Verdana" panose="020B0604030504040204" pitchFamily="34" charset="0"/>
              </a:rPr>
              <a:t>).</a:t>
            </a:r>
          </a:p>
          <a:p>
            <a:pPr marL="0" indent="0">
              <a:buNone/>
            </a:pPr>
            <a:endParaRPr lang="fr-FR" sz="2000" b="0" dirty="0" smtClean="0">
              <a:latin typeface="Verdana" panose="020B0604030504040204" pitchFamily="34" charset="0"/>
              <a:ea typeface="Verdana" panose="020B0604030504040204" pitchFamily="34" charset="0"/>
            </a:endParaRPr>
          </a:p>
          <a:p>
            <a:pPr marL="0" indent="0">
              <a:buNone/>
            </a:pPr>
            <a:r>
              <a:rPr lang="fr-FR" sz="2000" b="0" dirty="0" smtClean="0">
                <a:latin typeface="Verdana" panose="020B0604030504040204" pitchFamily="34" charset="0"/>
                <a:ea typeface="Verdana" panose="020B0604030504040204" pitchFamily="34" charset="0"/>
              </a:rPr>
              <a:t>Elle consiste à payer d'abord ceux auxquels la loi accorde la priorité, par exemple </a:t>
            </a:r>
            <a:r>
              <a:rPr lang="fr-FR" sz="2000" dirty="0" smtClean="0">
                <a:solidFill>
                  <a:srgbClr val="FF0000"/>
                </a:solidFill>
                <a:latin typeface="Verdana" panose="020B0604030504040204" pitchFamily="34" charset="0"/>
                <a:ea typeface="Verdana" panose="020B0604030504040204" pitchFamily="34" charset="0"/>
              </a:rPr>
              <a:t>le </a:t>
            </a:r>
            <a:r>
              <a:rPr lang="fr-FR" altLang="fr-FR"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privilège immobilier spécial prévu à l’article 2374 « dit super privilège en copropriété »</a:t>
            </a:r>
          </a:p>
          <a:p>
            <a:pPr marL="0" indent="0">
              <a:buNone/>
            </a:pPr>
            <a:endParaRPr lang="fr-CA" altLang="fr-FR"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fr-CA" altLang="fr-FR" sz="2000" dirty="0" smtClean="0">
                <a:latin typeface="Verdana" panose="020B0604030504040204" pitchFamily="34" charset="0"/>
                <a:ea typeface="Verdana" panose="020B0604030504040204" pitchFamily="34" charset="0"/>
                <a:cs typeface="Verdana" panose="020B0604030504040204" pitchFamily="34" charset="0"/>
              </a:rPr>
              <a:t>Elle peut-être amiable ou judiciaire.</a:t>
            </a:r>
          </a:p>
          <a:p>
            <a:pPr marL="0" indent="0">
              <a:buNone/>
            </a:pPr>
            <a:endParaRPr lang="fr-FR" altLang="fr-FR" sz="2000" b="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fr-CA" sz="2000" dirty="0" smtClean="0">
                <a:latin typeface="Verdana" panose="020B0604030504040204" pitchFamily="34" charset="0"/>
                <a:ea typeface="Verdana" panose="020B0604030504040204" pitchFamily="34" charset="0"/>
              </a:rPr>
              <a:t>Amiable </a:t>
            </a:r>
            <a:r>
              <a:rPr lang="fr-CA" sz="2000" b="0" dirty="0" smtClean="0">
                <a:latin typeface="Verdana" panose="020B0604030504040204" pitchFamily="34" charset="0"/>
                <a:ea typeface="Verdana" panose="020B0604030504040204" pitchFamily="34" charset="0"/>
              </a:rPr>
              <a:t>: tout les créanciers et le débiteurs sont d’accord sur le montant de paiement de leur créance = </a:t>
            </a:r>
            <a:r>
              <a:rPr lang="fr-CA" sz="2000" b="0" dirty="0" smtClean="0">
                <a:solidFill>
                  <a:srgbClr val="00B050"/>
                </a:solidFill>
                <a:latin typeface="Verdana" panose="020B0604030504040204" pitchFamily="34" charset="0"/>
                <a:ea typeface="Verdana" panose="020B0604030504040204" pitchFamily="34" charset="0"/>
              </a:rPr>
              <a:t>règlement amiable</a:t>
            </a:r>
          </a:p>
          <a:p>
            <a:pPr marL="0" indent="0">
              <a:buNone/>
            </a:pPr>
            <a:r>
              <a:rPr lang="fr-CA" sz="2000" dirty="0" smtClean="0">
                <a:solidFill>
                  <a:srgbClr val="FF0000"/>
                </a:solidFill>
                <a:latin typeface="Verdana" panose="020B0604030504040204" pitchFamily="34" charset="0"/>
                <a:ea typeface="Verdana" panose="020B0604030504040204" pitchFamily="34" charset="0"/>
              </a:rPr>
              <a:t>Judiciaire </a:t>
            </a:r>
            <a:r>
              <a:rPr lang="fr-CA" sz="2000" dirty="0" smtClean="0">
                <a:latin typeface="Verdana" panose="020B0604030504040204" pitchFamily="34" charset="0"/>
                <a:ea typeface="Verdana" panose="020B0604030504040204" pitchFamily="34" charset="0"/>
              </a:rPr>
              <a:t>: </a:t>
            </a:r>
            <a:r>
              <a:rPr lang="fr-CA" sz="2000" b="0" dirty="0" smtClean="0">
                <a:latin typeface="Verdana" panose="020B0604030504040204" pitchFamily="34" charset="0"/>
                <a:ea typeface="Verdana" panose="020B0604030504040204" pitchFamily="34" charset="0"/>
              </a:rPr>
              <a:t>un créanciers ou le débiteurs ne sont pas d’accord sur le montant de la créance (souvent lorsque le prix de la vente du bien est insuffisant) = C’est le juge qui définira un montant pour le paiement de la créance pour chaque partie)</a:t>
            </a:r>
          </a:p>
          <a:p>
            <a:pPr marL="0" indent="0">
              <a:buNone/>
            </a:pPr>
            <a:endParaRPr lang="fr-FR" sz="2000" b="0" dirty="0">
              <a:latin typeface="Verdana" panose="020B0604030504040204" pitchFamily="34" charset="0"/>
              <a:ea typeface="Verdana" panose="020B0604030504040204" pitchFamily="34" charset="0"/>
            </a:endParaRPr>
          </a:p>
        </p:txBody>
      </p:sp>
      <p:pic>
        <p:nvPicPr>
          <p:cNvPr id="34821"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5129" y="270826"/>
            <a:ext cx="2036267" cy="168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511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650161" y="435623"/>
            <a:ext cx="11702891" cy="1501240"/>
          </a:xfrm>
        </p:spPr>
        <p:txBody>
          <a:bodyPr/>
          <a:lstStyle/>
          <a:p>
            <a:pPr algn="ctr" eaLnBrk="1" hangingPunct="1"/>
            <a:r>
              <a:rPr lang="fr-FR" altLang="fr-FR"/>
              <a:t>Créances irrécouvrables</a:t>
            </a:r>
          </a:p>
        </p:txBody>
      </p:sp>
      <p:sp>
        <p:nvSpPr>
          <p:cNvPr id="59395" name="Espace réservé du contenu 2"/>
          <p:cNvSpPr>
            <a:spLocks noGrp="1"/>
          </p:cNvSpPr>
          <p:nvPr>
            <p:ph idx="1"/>
          </p:nvPr>
        </p:nvSpPr>
        <p:spPr>
          <a:xfrm>
            <a:off x="650161" y="2478663"/>
            <a:ext cx="11702891" cy="5939487"/>
          </a:xfrm>
        </p:spPr>
        <p:txBody>
          <a:bodyPr rtlCol="0">
            <a:normAutofit lnSpcReduction="10000"/>
          </a:bodyPr>
          <a:lstStyle/>
          <a:p>
            <a:pPr marL="566614" indent="-424396" algn="just" eaLnBrk="1" fontAlgn="auto" hangingPunct="1">
              <a:spcAft>
                <a:spcPts val="0"/>
              </a:spcAft>
              <a:buSzPct val="45000"/>
              <a:buFont typeface="Wingdings" panose="05000000000000000000" pitchFamily="2" charset="2"/>
              <a:buChar char=""/>
              <a:tabLst>
                <a:tab pos="948119" algn="l"/>
                <a:tab pos="1898495" algn="l"/>
                <a:tab pos="2848870" algn="l"/>
                <a:tab pos="3799247" algn="l"/>
                <a:tab pos="4749622" algn="l"/>
              </a:tabLst>
              <a:defRPr/>
            </a:pPr>
            <a:r>
              <a:rPr lang="fr-FR" altLang="fr-FR" sz="2800" b="0" u="sng" dirty="0">
                <a:latin typeface="Verdana" panose="020B0604030504040204" pitchFamily="34" charset="0"/>
                <a:ea typeface="Verdana" panose="020B0604030504040204" pitchFamily="34" charset="0"/>
                <a:cs typeface="Verdana" panose="020B0604030504040204" pitchFamily="34" charset="0"/>
              </a:rPr>
              <a:t>Créances irrécouvrables</a:t>
            </a:r>
            <a:r>
              <a:rPr lang="fr-FR" altLang="fr-FR" sz="2800" b="0" dirty="0">
                <a:latin typeface="Verdana" panose="020B0604030504040204" pitchFamily="34" charset="0"/>
                <a:ea typeface="Verdana" panose="020B0604030504040204" pitchFamily="34" charset="0"/>
                <a:cs typeface="Verdana" panose="020B0604030504040204" pitchFamily="34" charset="0"/>
              </a:rPr>
              <a:t> </a:t>
            </a:r>
          </a:p>
          <a:p>
            <a:pPr marL="629822" algn="just" eaLnBrk="1" fontAlgn="auto" hangingPunct="1">
              <a:spcAft>
                <a:spcPts val="0"/>
              </a:spcAft>
              <a:buSzPct val="45000"/>
              <a:buFont typeface="Wingdings" panose="05000000000000000000" pitchFamily="2" charset="2"/>
              <a:buChar char="q"/>
              <a:tabLst>
                <a:tab pos="948119" algn="l"/>
                <a:tab pos="1898495" algn="l"/>
                <a:tab pos="2848870" algn="l"/>
                <a:tab pos="3799247" algn="l"/>
                <a:tab pos="4749622" algn="l"/>
              </a:tabLst>
              <a:defRPr/>
            </a:pPr>
            <a:r>
              <a:rPr lang="fr-FR" altLang="fr-FR" sz="2800" b="0" dirty="0">
                <a:latin typeface="Verdana" panose="020B0604030504040204" pitchFamily="34" charset="0"/>
                <a:ea typeface="Verdana" panose="020B0604030504040204" pitchFamily="34" charset="0"/>
                <a:cs typeface="Verdana" panose="020B0604030504040204" pitchFamily="34" charset="0"/>
              </a:rPr>
              <a:t>la créance irrécouvrable est « constatée » lors du vote de la saisie immobilière en AG </a:t>
            </a:r>
          </a:p>
          <a:p>
            <a:pPr marL="629822" algn="just" eaLnBrk="1" fontAlgn="auto" hangingPunct="1">
              <a:spcAft>
                <a:spcPts val="0"/>
              </a:spcAft>
              <a:buSzPct val="45000"/>
              <a:buFont typeface="Wingdings" panose="05000000000000000000" pitchFamily="2" charset="2"/>
              <a:buChar char="q"/>
              <a:tabLst>
                <a:tab pos="948119" algn="l"/>
                <a:tab pos="1898495" algn="l"/>
                <a:tab pos="2848870" algn="l"/>
                <a:tab pos="3799247" algn="l"/>
                <a:tab pos="4749622" algn="l"/>
              </a:tabLst>
              <a:defRPr/>
            </a:pPr>
            <a:r>
              <a:rPr lang="fr-FR" altLang="fr-FR" sz="2800" b="0" dirty="0" smtClean="0">
                <a:latin typeface="Verdana" panose="020B0604030504040204" pitchFamily="34" charset="0"/>
                <a:ea typeface="Verdana" panose="020B0604030504040204" pitchFamily="34" charset="0"/>
                <a:cs typeface="Verdana" panose="020B0604030504040204" pitchFamily="34" charset="0"/>
              </a:rPr>
              <a:t>Pour l’ARC, </a:t>
            </a:r>
            <a:r>
              <a:rPr lang="fr-FR" altLang="fr-FR" sz="2800" b="0" dirty="0">
                <a:latin typeface="Verdana" panose="020B0604030504040204" pitchFamily="34" charset="0"/>
                <a:ea typeface="Verdana" panose="020B0604030504040204" pitchFamily="34" charset="0"/>
                <a:cs typeface="Verdana" panose="020B0604030504040204" pitchFamily="34" charset="0"/>
              </a:rPr>
              <a:t>cette créance irrécouvrable est définitive </a:t>
            </a:r>
            <a:r>
              <a:rPr lang="fr-FR" altLang="fr-FR" sz="2800" b="0" u="sng" dirty="0">
                <a:latin typeface="Verdana" panose="020B0604030504040204" pitchFamily="34" charset="0"/>
                <a:ea typeface="Verdana" panose="020B0604030504040204" pitchFamily="34" charset="0"/>
                <a:cs typeface="Verdana" panose="020B0604030504040204" pitchFamily="34" charset="0"/>
              </a:rPr>
              <a:t>seulement</a:t>
            </a:r>
            <a:r>
              <a:rPr lang="fr-FR" altLang="fr-FR" sz="2800" b="0" dirty="0">
                <a:latin typeface="Verdana" panose="020B0604030504040204" pitchFamily="34" charset="0"/>
                <a:ea typeface="Verdana" panose="020B0604030504040204" pitchFamily="34" charset="0"/>
                <a:cs typeface="Verdana" panose="020B0604030504040204" pitchFamily="34" charset="0"/>
              </a:rPr>
              <a:t> lors de l’aboutissement d’une procédure d’ordre après la vente par adjudication d’un </a:t>
            </a:r>
            <a:r>
              <a:rPr lang="fr-FR" altLang="fr-FR" sz="2800" b="0" dirty="0" smtClean="0">
                <a:latin typeface="Verdana" panose="020B0604030504040204" pitchFamily="34" charset="0"/>
                <a:ea typeface="Verdana" panose="020B0604030504040204" pitchFamily="34" charset="0"/>
                <a:cs typeface="Verdana" panose="020B0604030504040204" pitchFamily="34" charset="0"/>
              </a:rPr>
              <a:t>bien.</a:t>
            </a:r>
          </a:p>
          <a:p>
            <a:pPr marL="142218" indent="0" algn="just" eaLnBrk="1" fontAlgn="auto" hangingPunct="1">
              <a:spcAft>
                <a:spcPts val="0"/>
              </a:spcAft>
              <a:buSzPct val="45000"/>
              <a:buNone/>
              <a:tabLst>
                <a:tab pos="948119" algn="l"/>
                <a:tab pos="1898495" algn="l"/>
                <a:tab pos="2848870" algn="l"/>
                <a:tab pos="3799247" algn="l"/>
                <a:tab pos="4749622" algn="l"/>
              </a:tabLst>
              <a:defRPr/>
            </a:pPr>
            <a:r>
              <a:rPr lang="fr-FR" altLang="fr-FR" sz="2800" b="0" dirty="0" smtClean="0">
                <a:latin typeface="Verdana" panose="020B0604030504040204" pitchFamily="34" charset="0"/>
                <a:ea typeface="Verdana" panose="020B0604030504040204" pitchFamily="34" charset="0"/>
                <a:cs typeface="Verdana" panose="020B0604030504040204" pitchFamily="34" charset="0"/>
              </a:rPr>
              <a:t>Il faut comprendre que plus la dette sera ancienne plus la perte sera importante pour le syndicat des copropriétaires.</a:t>
            </a:r>
          </a:p>
          <a:p>
            <a:pPr marL="142218" indent="0" algn="just" eaLnBrk="1" fontAlgn="auto" hangingPunct="1">
              <a:spcAft>
                <a:spcPts val="0"/>
              </a:spcAft>
              <a:buSzPct val="45000"/>
              <a:buNone/>
              <a:tabLst>
                <a:tab pos="948119" algn="l"/>
                <a:tab pos="1898495" algn="l"/>
                <a:tab pos="2848870" algn="l"/>
                <a:tab pos="3799247" algn="l"/>
                <a:tab pos="4749622" algn="l"/>
              </a:tabLst>
              <a:defRPr/>
            </a:pPr>
            <a:endParaRPr lang="fr-FR" altLang="fr-FR" sz="2800" b="0" dirty="0" smtClean="0">
              <a:latin typeface="Verdana" panose="020B0604030504040204" pitchFamily="34" charset="0"/>
              <a:ea typeface="Verdana" panose="020B0604030504040204" pitchFamily="34" charset="0"/>
              <a:cs typeface="Verdana" panose="020B0604030504040204" pitchFamily="34" charset="0"/>
            </a:endParaRPr>
          </a:p>
          <a:p>
            <a:pPr marL="566614" indent="-424396" algn="just" eaLnBrk="1" fontAlgn="auto" hangingPunct="1">
              <a:spcAft>
                <a:spcPts val="0"/>
              </a:spcAft>
              <a:buSzPct val="45000"/>
              <a:buFont typeface="Wingdings" panose="05000000000000000000" pitchFamily="2" charset="2"/>
              <a:buChar char=""/>
              <a:tabLst>
                <a:tab pos="948119" algn="l"/>
                <a:tab pos="1898495" algn="l"/>
                <a:tab pos="2848870" algn="l"/>
                <a:tab pos="3799247" algn="l"/>
                <a:tab pos="4749622" algn="l"/>
              </a:tabLst>
              <a:defRPr/>
            </a:pPr>
            <a:r>
              <a:rPr lang="fr-FR" altLang="fr-FR" sz="2800" b="0" dirty="0">
                <a:latin typeface="Verdana" panose="020B0604030504040204" pitchFamily="34" charset="0"/>
                <a:ea typeface="Verdana" panose="020B0604030504040204" pitchFamily="34" charset="0"/>
                <a:cs typeface="Verdana" panose="020B0604030504040204" pitchFamily="34" charset="0"/>
              </a:rPr>
              <a:t>Attention, </a:t>
            </a:r>
            <a:r>
              <a:rPr lang="fr-FR" altLang="fr-FR" sz="2800" b="0" u="sng" dirty="0">
                <a:latin typeface="Verdana" panose="020B0604030504040204" pitchFamily="34" charset="0"/>
                <a:ea typeface="Verdana" panose="020B0604030504040204" pitchFamily="34" charset="0"/>
                <a:cs typeface="Verdana" panose="020B0604030504040204" pitchFamily="34" charset="0"/>
              </a:rPr>
              <a:t>le syndicat des copropriétaires doit donc toujours vérifier la cause et l’origine des soldes irrécouvrables pour savoir si la responsabilité des intermédiaires est en cause (syndic, avocat, notaire, huissier).</a:t>
            </a:r>
          </a:p>
        </p:txBody>
      </p:sp>
      <p:sp>
        <p:nvSpPr>
          <p:cNvPr id="54276" name="Espace réservé du numéro de diapositive 3"/>
          <p:cNvSpPr>
            <a:spLocks noGrp="1"/>
          </p:cNvSpPr>
          <p:nvPr>
            <p:ph type="sldNum" sz="quarter" idx="4294967295"/>
          </p:nvPr>
        </p:nvSpPr>
        <p:spPr bwMode="auto">
          <a:xfrm>
            <a:off x="9183518" y="9041222"/>
            <a:ext cx="2925723" cy="5192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217891D2-DF8A-4650-9747-A651B9126A3E}" type="slidenum">
              <a:rPr lang="fr-FR" altLang="fr-FR"/>
              <a:pPr>
                <a:defRPr/>
              </a:pPr>
              <a:t>35</a:t>
            </a:fld>
            <a:endParaRPr lang="fr-FR" altLang="fr-FR"/>
          </a:p>
        </p:txBody>
      </p:sp>
    </p:spTree>
    <p:extLst>
      <p:ext uri="{BB962C8B-B14F-4D97-AF65-F5344CB8AC3E}">
        <p14:creationId xmlns:p14="http://schemas.microsoft.com/office/powerpoint/2010/main" val="95351084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Impayés de charges et mutation</a:t>
            </a:r>
            <a:endParaRPr lang="fr-FR" dirty="0"/>
          </a:p>
        </p:txBody>
      </p:sp>
      <p:sp>
        <p:nvSpPr>
          <p:cNvPr id="36867" name="Espace réservé du contenu 2"/>
          <p:cNvSpPr>
            <a:spLocks noGrp="1"/>
          </p:cNvSpPr>
          <p:nvPr>
            <p:ph idx="1"/>
          </p:nvPr>
        </p:nvSpPr>
        <p:spPr>
          <a:xfrm>
            <a:off x="697569" y="2465118"/>
            <a:ext cx="11702891" cy="5587317"/>
          </a:xfrm>
        </p:spPr>
        <p:txBody>
          <a:bodyPr/>
          <a:lstStyle/>
          <a:p>
            <a:pPr marL="0" indent="0" algn="ctr">
              <a:buNone/>
            </a:pP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Bloquer une nouvelle acquisition dans l’immeuble par un copropriétaire débiteur </a:t>
            </a:r>
            <a:endPar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altLang="fr-FR" sz="2560" b="0" i="1" dirty="0">
                <a:latin typeface="Verdana" panose="020B0604030504040204" pitchFamily="34" charset="0"/>
                <a:ea typeface="Verdana" panose="020B0604030504040204" pitchFamily="34" charset="0"/>
                <a:cs typeface="Verdana" panose="020B0604030504040204" pitchFamily="34" charset="0"/>
              </a:rPr>
              <a:t>(</a:t>
            </a:r>
            <a:r>
              <a:rPr lang="fr-FR" altLang="fr-FR" sz="2560" b="0" dirty="0">
                <a:latin typeface="Verdana" panose="020B0604030504040204" pitchFamily="34" charset="0"/>
                <a:ea typeface="Verdana" panose="020B0604030504040204" pitchFamily="34" charset="0"/>
                <a:cs typeface="Verdana" panose="020B0604030504040204" pitchFamily="34" charset="0"/>
              </a:rPr>
              <a:t>ayant au moins fait l’objet d’une mise en demeure de payer restée infructueuse depuis plus de 45 jours</a:t>
            </a:r>
            <a:r>
              <a:rPr lang="fr-FR" altLang="fr-FR" sz="2560" b="0" i="1" dirty="0">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fr-FR" altLang="fr-FR" sz="2560" b="0" i="1" dirty="0">
                <a:latin typeface="Verdana" panose="020B0604030504040204" pitchFamily="34" charset="0"/>
                <a:ea typeface="Verdana" panose="020B0604030504040204" pitchFamily="34" charset="0"/>
                <a:cs typeface="Verdana" panose="020B0604030504040204" pitchFamily="34" charset="0"/>
              </a:rPr>
              <a:t>(article 20 de la loi du 10 juillet 1965)</a:t>
            </a:r>
          </a:p>
          <a:p>
            <a:pPr marL="0" indent="0" algn="ctr">
              <a:buNone/>
            </a:pPr>
            <a:endParaRPr lang="fr-FR" altLang="fr-FR" sz="2560" b="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altLang="fr-FR" sz="2275" b="0" dirty="0">
                <a:latin typeface="Verdana" panose="020B0604030504040204" pitchFamily="34" charset="0"/>
                <a:ea typeface="Verdana" panose="020B0604030504040204" pitchFamily="34" charset="0"/>
                <a:cs typeface="Verdana" panose="020B0604030504040204" pitchFamily="34" charset="0"/>
              </a:rPr>
              <a:t>Délivrance d’un </a:t>
            </a:r>
            <a:r>
              <a:rPr lang="fr-FR" altLang="fr-FR" sz="2275" dirty="0">
                <a:latin typeface="Verdana" panose="020B0604030504040204" pitchFamily="34" charset="0"/>
                <a:ea typeface="Verdana" panose="020B0604030504040204" pitchFamily="34" charset="0"/>
                <a:cs typeface="Verdana" panose="020B0604030504040204" pitchFamily="34" charset="0"/>
              </a:rPr>
              <a:t>certificat</a:t>
            </a:r>
            <a:r>
              <a:rPr lang="fr-FR" altLang="fr-FR" sz="2275" b="0" dirty="0">
                <a:latin typeface="Verdana" panose="020B0604030504040204" pitchFamily="34" charset="0"/>
                <a:ea typeface="Verdana" panose="020B0604030504040204" pitchFamily="34" charset="0"/>
                <a:cs typeface="Verdana" panose="020B0604030504040204" pitchFamily="34" charset="0"/>
              </a:rPr>
              <a:t> ayant moins d’un mois </a:t>
            </a:r>
            <a:r>
              <a:rPr lang="fr-FR" altLang="fr-FR" sz="2275" b="0" dirty="0" smtClean="0">
                <a:latin typeface="Verdana" panose="020B0604030504040204" pitchFamily="34" charset="0"/>
                <a:ea typeface="Verdana" panose="020B0604030504040204" pitchFamily="34" charset="0"/>
                <a:cs typeface="Verdana" panose="020B0604030504040204" pitchFamily="34" charset="0"/>
              </a:rPr>
              <a:t>attestant</a:t>
            </a:r>
            <a:r>
              <a:rPr lang="fr-FR" altLang="fr-FR" sz="2275" b="0" dirty="0">
                <a:latin typeface="Verdana" panose="020B0604030504040204" pitchFamily="34" charset="0"/>
                <a:ea typeface="Verdana" panose="020B0604030504040204" pitchFamily="34" charset="0"/>
                <a:cs typeface="Verdana" panose="020B0604030504040204" pitchFamily="34" charset="0"/>
              </a:rPr>
              <a:t>, soit :</a:t>
            </a:r>
          </a:p>
          <a:p>
            <a:pPr>
              <a:buFontTx/>
              <a:buChar char="-"/>
            </a:pPr>
            <a:r>
              <a:rPr lang="fr-FR" altLang="fr-FR" sz="2275" b="0" dirty="0">
                <a:latin typeface="Verdana" panose="020B0604030504040204" pitchFamily="34" charset="0"/>
                <a:ea typeface="Verdana" panose="020B0604030504040204" pitchFamily="34" charset="0"/>
                <a:cs typeface="Verdana" panose="020B0604030504040204" pitchFamily="34" charset="0"/>
              </a:rPr>
              <a:t>que l’acquéreur n’est pas copropriétaire, </a:t>
            </a:r>
          </a:p>
          <a:p>
            <a:pPr>
              <a:buFontTx/>
              <a:buChar char="-"/>
            </a:pPr>
            <a:r>
              <a:rPr lang="fr-FR" altLang="fr-FR" sz="2275" b="0" dirty="0">
                <a:latin typeface="Verdana" panose="020B0604030504040204" pitchFamily="34" charset="0"/>
                <a:ea typeface="Verdana" panose="020B0604030504040204" pitchFamily="34" charset="0"/>
                <a:cs typeface="Verdana" panose="020B0604030504040204" pitchFamily="34" charset="0"/>
              </a:rPr>
              <a:t>si cette personne est copropriétaire, qu’elle n’a pas fait l’objet d’une mise en </a:t>
            </a:r>
            <a:r>
              <a:rPr lang="fr-FR" altLang="fr-FR" sz="2275" b="0" dirty="0" smtClean="0">
                <a:latin typeface="Verdana" panose="020B0604030504040204" pitchFamily="34" charset="0"/>
                <a:ea typeface="Verdana" panose="020B0604030504040204" pitchFamily="34" charset="0"/>
                <a:cs typeface="Verdana" panose="020B0604030504040204" pitchFamily="34" charset="0"/>
              </a:rPr>
              <a:t>demeure pour une dette de charges.</a:t>
            </a:r>
            <a:endParaRPr lang="fr-FR" altLang="fr-FR" sz="2275"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altLang="fr-FR" dirty="0" smtClean="0">
              <a:ea typeface="ＭＳ Ｐゴシック" panose="020B0600070205080204" pitchFamily="34" charset="-128"/>
            </a:endParaRPr>
          </a:p>
        </p:txBody>
      </p:sp>
      <p:pic>
        <p:nvPicPr>
          <p:cNvPr id="3686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274" y="169238"/>
            <a:ext cx="2765441" cy="18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9272" y="7422592"/>
            <a:ext cx="4564669" cy="125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570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a:spLocks noGrp="1"/>
          </p:cNvSpPr>
          <p:nvPr>
            <p:ph type="title"/>
          </p:nvPr>
        </p:nvSpPr>
        <p:spPr>
          <a:xfrm>
            <a:off x="650161" y="392731"/>
            <a:ext cx="11702891" cy="1625402"/>
          </a:xfrm>
        </p:spPr>
        <p:txBody>
          <a:bodyPr/>
          <a:lstStyle/>
          <a:p>
            <a:r>
              <a:rPr lang="fr-FR" dirty="0" smtClean="0"/>
              <a:t>Impayés de charges et mutation</a:t>
            </a:r>
            <a:endParaRPr lang="fr-FR" dirty="0"/>
          </a:p>
        </p:txBody>
      </p:sp>
      <p:sp>
        <p:nvSpPr>
          <p:cNvPr id="37891" name="Espace réservé du contenu 2"/>
          <p:cNvSpPr>
            <a:spLocks noGrp="1"/>
          </p:cNvSpPr>
          <p:nvPr>
            <p:ph idx="1"/>
          </p:nvPr>
        </p:nvSpPr>
        <p:spPr>
          <a:xfrm>
            <a:off x="697569" y="2465118"/>
            <a:ext cx="11702891" cy="5587317"/>
          </a:xfrm>
        </p:spPr>
        <p:txBody>
          <a:bodyPr/>
          <a:lstStyle/>
          <a:p>
            <a:pPr marL="0" indent="0" algn="ctr">
              <a:buNone/>
            </a:pP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Effet de l’opposition adressée par le syndic au notaire </a:t>
            </a:r>
          </a:p>
          <a:p>
            <a:pPr marL="0" indent="0" algn="ctr">
              <a:buNone/>
            </a:pPr>
            <a:r>
              <a:rPr lang="fr-FR" altLang="fr-FR" sz="2275" dirty="0">
                <a:ea typeface="ＭＳ Ｐゴシック" panose="020B0600070205080204" pitchFamily="34" charset="-128"/>
              </a:rPr>
              <a:t>(</a:t>
            </a:r>
            <a:r>
              <a:rPr lang="fr-FR" altLang="fr-FR" sz="2275" i="1" dirty="0">
                <a:ea typeface="ＭＳ Ｐゴシック" panose="020B0600070205080204" pitchFamily="34" charset="-128"/>
              </a:rPr>
              <a:t>article 20 de la loi du 10 juillet 1965</a:t>
            </a:r>
            <a:r>
              <a:rPr lang="fr-FR" altLang="fr-FR" sz="2275" dirty="0">
                <a:ea typeface="ＭＳ Ｐゴシック" panose="020B0600070205080204" pitchFamily="34" charset="-128"/>
              </a:rPr>
              <a:t>)</a:t>
            </a:r>
          </a:p>
          <a:p>
            <a:pPr marL="0" indent="0" algn="ctr">
              <a:buNone/>
            </a:pPr>
            <a:endParaRPr lang="fr-FR" altLang="fr-FR" sz="2275" dirty="0">
              <a:ea typeface="ＭＳ Ｐゴシック" panose="020B0600070205080204" pitchFamily="34" charset="-128"/>
            </a:endParaRPr>
          </a:p>
          <a:p>
            <a:pPr>
              <a:buFont typeface="+mj-lt"/>
              <a:buAutoNum type="arabicPeriod"/>
            </a:pPr>
            <a:r>
              <a:rPr lang="fr-FR" altLang="fr-FR" sz="2275" dirty="0">
                <a:latin typeface="Verdana" panose="020B0604030504040204" pitchFamily="34" charset="0"/>
                <a:ea typeface="Verdana" panose="020B0604030504040204" pitchFamily="34" charset="0"/>
                <a:cs typeface="Verdana" panose="020B0604030504040204" pitchFamily="34" charset="0"/>
              </a:rPr>
              <a:t>Notification de la vente dans les 15 jours du transfert de propriété</a:t>
            </a:r>
            <a:endParaRPr lang="fr-FR" altLang="fr-FR" sz="2275" b="0" dirty="0">
              <a:latin typeface="Verdana" panose="020B0604030504040204" pitchFamily="34" charset="0"/>
              <a:ea typeface="Verdana" panose="020B0604030504040204" pitchFamily="34" charset="0"/>
              <a:cs typeface="Verdana" panose="020B0604030504040204" pitchFamily="34" charset="0"/>
            </a:endParaRPr>
          </a:p>
          <a:p>
            <a:pPr>
              <a:buFont typeface="+mj-lt"/>
              <a:buAutoNum type="arabicPeriod"/>
            </a:pPr>
            <a:r>
              <a:rPr lang="fr-FR" altLang="fr-FR" sz="2275" b="0" dirty="0">
                <a:latin typeface="Verdana" panose="020B0604030504040204" pitchFamily="34" charset="0"/>
                <a:ea typeface="Verdana" panose="020B0604030504040204" pitchFamily="34" charset="0"/>
                <a:cs typeface="Verdana" panose="020B0604030504040204" pitchFamily="34" charset="0"/>
              </a:rPr>
              <a:t>Dans le délai de 15 jours à compter de la réception de cette notification, le syndic </a:t>
            </a:r>
            <a:r>
              <a:rPr lang="fr-FR" altLang="fr-FR" sz="2275" dirty="0" smtClean="0">
                <a:latin typeface="Verdana" panose="020B0604030504040204" pitchFamily="34" charset="0"/>
                <a:ea typeface="Verdana" panose="020B0604030504040204" pitchFamily="34" charset="0"/>
                <a:cs typeface="Verdana" panose="020B0604030504040204" pitchFamily="34" charset="0"/>
              </a:rPr>
              <a:t>forme </a:t>
            </a:r>
            <a:r>
              <a:rPr lang="fr-FR" altLang="fr-FR" sz="2275" dirty="0">
                <a:latin typeface="Verdana" panose="020B0604030504040204" pitchFamily="34" charset="0"/>
                <a:ea typeface="Verdana" panose="020B0604030504040204" pitchFamily="34" charset="0"/>
                <a:cs typeface="Verdana" panose="020B0604030504040204" pitchFamily="34" charset="0"/>
              </a:rPr>
              <a:t>opposition au prix de vente </a:t>
            </a:r>
            <a:r>
              <a:rPr lang="fr-FR" altLang="fr-FR" sz="2275" b="0" dirty="0">
                <a:latin typeface="Verdana" panose="020B0604030504040204" pitchFamily="34" charset="0"/>
                <a:ea typeface="Verdana" panose="020B0604030504040204" pitchFamily="34" charset="0"/>
                <a:cs typeface="Verdana" panose="020B0604030504040204" pitchFamily="34" charset="0"/>
              </a:rPr>
              <a:t>(par voie d’huissier)</a:t>
            </a:r>
          </a:p>
          <a:p>
            <a:pPr>
              <a:buFont typeface="+mj-lt"/>
              <a:buAutoNum type="arabicPeriod"/>
            </a:pPr>
            <a:r>
              <a:rPr lang="fr-FR" altLang="fr-FR" sz="2275" b="0" dirty="0">
                <a:latin typeface="Verdana" panose="020B0604030504040204" pitchFamily="34" charset="0"/>
                <a:ea typeface="Verdana" panose="020B0604030504040204" pitchFamily="34" charset="0"/>
                <a:cs typeface="Verdana" panose="020B0604030504040204" pitchFamily="34" charset="0"/>
              </a:rPr>
              <a:t>Le notaire doit alors ensuite </a:t>
            </a:r>
            <a:r>
              <a:rPr lang="fr-FR" altLang="fr-FR" sz="2275" dirty="0">
                <a:latin typeface="Verdana" panose="020B0604030504040204" pitchFamily="34" charset="0"/>
                <a:ea typeface="Verdana" panose="020B0604030504040204" pitchFamily="34" charset="0"/>
                <a:cs typeface="Verdana" panose="020B0604030504040204" pitchFamily="34" charset="0"/>
              </a:rPr>
              <a:t>reverser la somme litigieuse dans un délai de 3 mois</a:t>
            </a:r>
            <a:r>
              <a:rPr lang="fr-FR" altLang="fr-FR" sz="2275" b="0" dirty="0">
                <a:latin typeface="Verdana" panose="020B0604030504040204" pitchFamily="34" charset="0"/>
                <a:ea typeface="Verdana" panose="020B0604030504040204" pitchFamily="34" charset="0"/>
                <a:cs typeface="Verdana" panose="020B0604030504040204" pitchFamily="34" charset="0"/>
              </a:rPr>
              <a:t> (sauf si le copropriétaire vendeur saisit le tribunal pour contester les charges qui lui sont réclamées).</a:t>
            </a:r>
          </a:p>
        </p:txBody>
      </p:sp>
      <p:pic>
        <p:nvPicPr>
          <p:cNvPr id="3789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3629" y="7028764"/>
            <a:ext cx="4564669" cy="125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406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1397395" y="652344"/>
            <a:ext cx="10955657" cy="539544"/>
          </a:xfrm>
        </p:spPr>
        <p:txBody>
          <a:bodyPr/>
          <a:lstStyle/>
          <a:p>
            <a:pPr algn="ctr" eaLnBrk="1" hangingPunct="1"/>
            <a:r>
              <a:rPr lang="fr-FR" altLang="fr-FR"/>
              <a:t>Conclusion et conseils </a:t>
            </a:r>
          </a:p>
        </p:txBody>
      </p:sp>
      <p:sp>
        <p:nvSpPr>
          <p:cNvPr id="56323" name="Espace réservé du contenu 2"/>
          <p:cNvSpPr>
            <a:spLocks noGrp="1"/>
          </p:cNvSpPr>
          <p:nvPr>
            <p:ph idx="1"/>
          </p:nvPr>
        </p:nvSpPr>
        <p:spPr>
          <a:xfrm>
            <a:off x="596950" y="1638027"/>
            <a:ext cx="11558564" cy="7992888"/>
          </a:xfrm>
          <a:solidFill>
            <a:schemeClr val="bg1"/>
          </a:solidFill>
          <a:ln>
            <a:solidFill>
              <a:schemeClr val="accent1">
                <a:lumMod val="60000"/>
                <a:lumOff val="40000"/>
              </a:schemeClr>
            </a:solidFill>
          </a:ln>
        </p:spPr>
        <p:txBody>
          <a:bodyPr rtlCol="0">
            <a:normAutofit/>
          </a:bodyPr>
          <a:lstStyle/>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702" i="1" dirty="0">
                <a:latin typeface="Verdana" panose="020B0604030504040204" pitchFamily="34" charset="0"/>
                <a:ea typeface="Verdana" panose="020B0604030504040204" pitchFamily="34" charset="0"/>
                <a:cs typeface="Verdana" panose="020B0604030504040204" pitchFamily="34" charset="0"/>
              </a:rPr>
              <a:t>Prendre en compte la durée de la dette car celle-ci est aussi importante que le montant  (dette parking par exemple)</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702" i="1" dirty="0">
                <a:latin typeface="Verdana" panose="020B0604030504040204" pitchFamily="34" charset="0"/>
                <a:ea typeface="Verdana" panose="020B0604030504040204" pitchFamily="34" charset="0"/>
                <a:cs typeface="Verdana" panose="020B0604030504040204" pitchFamily="34" charset="0"/>
              </a:rPr>
              <a:t> La composition de la dette car les frais sont souvent rejetés et restent à la charge du SDC ! </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702" i="1" dirty="0" smtClean="0">
                <a:latin typeface="Verdana" panose="020B0604030504040204" pitchFamily="34" charset="0"/>
                <a:ea typeface="Verdana" panose="020B0604030504040204" pitchFamily="34" charset="0"/>
                <a:cs typeface="Verdana" panose="020B0604030504040204" pitchFamily="34" charset="0"/>
              </a:rPr>
              <a:t>Négocier </a:t>
            </a:r>
            <a:r>
              <a:rPr lang="fr-FR" altLang="fr-FR" sz="2702" i="1" dirty="0">
                <a:latin typeface="Verdana" panose="020B0604030504040204" pitchFamily="34" charset="0"/>
                <a:ea typeface="Verdana" panose="020B0604030504040204" pitchFamily="34" charset="0"/>
                <a:cs typeface="Verdana" panose="020B0604030504040204" pitchFamily="34" charset="0"/>
              </a:rPr>
              <a:t>et </a:t>
            </a:r>
            <a:r>
              <a:rPr lang="fr-FR" altLang="fr-FR" sz="2702" i="1" dirty="0" smtClean="0">
                <a:latin typeface="Verdana" panose="020B0604030504040204" pitchFamily="34" charset="0"/>
                <a:ea typeface="Verdana" panose="020B0604030504040204" pitchFamily="34" charset="0"/>
                <a:cs typeface="Verdana" panose="020B0604030504040204" pitchFamily="34" charset="0"/>
              </a:rPr>
              <a:t>voter </a:t>
            </a:r>
            <a:r>
              <a:rPr lang="fr-FR" altLang="fr-FR" sz="2702" i="1" dirty="0">
                <a:latin typeface="Verdana" panose="020B0604030504040204" pitchFamily="34" charset="0"/>
                <a:ea typeface="Verdana" panose="020B0604030504040204" pitchFamily="34" charset="0"/>
                <a:cs typeface="Verdana" panose="020B0604030504040204" pitchFamily="34" charset="0"/>
              </a:rPr>
              <a:t>en AG un plan d’apurement adapté (phase amiable, phase contentieuse et phase judiciaire)</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702" i="1" dirty="0">
                <a:latin typeface="Verdana" panose="020B0604030504040204" pitchFamily="34" charset="0"/>
                <a:ea typeface="Verdana" panose="020B0604030504040204" pitchFamily="34" charset="0"/>
                <a:cs typeface="Verdana" panose="020B0604030504040204" pitchFamily="34" charset="0"/>
              </a:rPr>
              <a:t>Lors de vote de saisies immobilières faire une simulation d’opposition article 20 de la loi du 10/07/1965 afin de bien évaluer le montant de la créance douteuse (à provisionner)</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702" i="1" dirty="0">
                <a:latin typeface="Verdana" panose="020B0604030504040204" pitchFamily="34" charset="0"/>
                <a:ea typeface="Verdana" panose="020B0604030504040204" pitchFamily="34" charset="0"/>
                <a:cs typeface="Verdana" panose="020B0604030504040204" pitchFamily="34" charset="0"/>
              </a:rPr>
              <a:t>Calculer le taux d’endettement de votre SDC, attention avant d’atteindre le taux de 25% d’endettement il faut se poser des questions…</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702" i="1" dirty="0">
                <a:latin typeface="Verdana" panose="020B0604030504040204" pitchFamily="34" charset="0"/>
                <a:ea typeface="Verdana" panose="020B0604030504040204" pitchFamily="34" charset="0"/>
                <a:cs typeface="Verdana" panose="020B0604030504040204" pitchFamily="34" charset="0"/>
              </a:rPr>
              <a:t>Négocier les tarifs des prestations dans le contrat de votre syndic ainsi qu’avec l’avocat, l’huissier…</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702" i="1" dirty="0">
                <a:latin typeface="Verdana" panose="020B0604030504040204" pitchFamily="34" charset="0"/>
                <a:ea typeface="Verdana" panose="020B0604030504040204" pitchFamily="34" charset="0"/>
                <a:cs typeface="Verdana" panose="020B0604030504040204" pitchFamily="34" charset="0"/>
              </a:rPr>
              <a:t>Vérifier les frais imputés au SDC et au Débiteur.</a:t>
            </a:r>
          </a:p>
          <a:p>
            <a:pPr algn="just" eaLnBrk="1" fontAlgn="auto" hangingPunct="1">
              <a:spcAft>
                <a:spcPts val="0"/>
              </a:spcAft>
              <a:buClr>
                <a:schemeClr val="accent1">
                  <a:lumMod val="75000"/>
                </a:schemeClr>
              </a:buClr>
              <a:buFont typeface="Wingdings" panose="05000000000000000000" pitchFamily="2" charset="2"/>
              <a:buChar char="§"/>
              <a:defRPr/>
            </a:pPr>
            <a:endParaRPr lang="fr-FR" altLang="fr-FR" sz="2702" dirty="0"/>
          </a:p>
          <a:p>
            <a:pPr marL="0" indent="0" eaLnBrk="1" fontAlgn="auto" hangingPunct="1">
              <a:spcAft>
                <a:spcPts val="0"/>
              </a:spcAft>
              <a:buClr>
                <a:schemeClr val="accent1">
                  <a:lumMod val="75000"/>
                </a:schemeClr>
              </a:buClr>
              <a:buNone/>
              <a:defRPr/>
            </a:pPr>
            <a:endParaRPr lang="fr-FR" altLang="fr-FR" sz="2363" dirty="0">
              <a:solidFill>
                <a:srgbClr val="FF0000"/>
              </a:solidFill>
            </a:endParaRPr>
          </a:p>
          <a:p>
            <a:pPr eaLnBrk="1" fontAlgn="auto" hangingPunct="1">
              <a:spcAft>
                <a:spcPts val="0"/>
              </a:spcAft>
              <a:buClr>
                <a:schemeClr val="accent1">
                  <a:lumMod val="75000"/>
                </a:schemeClr>
              </a:buClr>
              <a:buFont typeface="Wingdings" panose="05000000000000000000" pitchFamily="2" charset="2"/>
              <a:buChar char="q"/>
              <a:defRPr/>
            </a:pPr>
            <a:endParaRPr lang="fr-FR" altLang="fr-FR" sz="2363" dirty="0">
              <a:solidFill>
                <a:schemeClr val="tx1">
                  <a:lumMod val="75000"/>
                  <a:lumOff val="25000"/>
                </a:schemeClr>
              </a:solidFill>
            </a:endParaRPr>
          </a:p>
          <a:p>
            <a:pPr eaLnBrk="1" fontAlgn="auto" hangingPunct="1">
              <a:spcAft>
                <a:spcPts val="0"/>
              </a:spcAft>
              <a:buClr>
                <a:schemeClr val="accent1">
                  <a:lumMod val="75000"/>
                </a:schemeClr>
              </a:buClr>
              <a:buFont typeface="Wingdings" panose="05000000000000000000" pitchFamily="2" charset="2"/>
              <a:buChar char="q"/>
              <a:defRPr/>
            </a:pPr>
            <a:endParaRPr lang="fr-FR" altLang="fr-FR" sz="3150" dirty="0">
              <a:solidFill>
                <a:schemeClr val="tx1">
                  <a:lumMod val="75000"/>
                  <a:lumOff val="25000"/>
                </a:schemeClr>
              </a:solidFill>
            </a:endParaRPr>
          </a:p>
          <a:p>
            <a:pPr eaLnBrk="1" fontAlgn="auto" hangingPunct="1">
              <a:spcAft>
                <a:spcPts val="0"/>
              </a:spcAft>
              <a:buClr>
                <a:schemeClr val="accent1">
                  <a:lumMod val="75000"/>
                </a:schemeClr>
              </a:buClr>
              <a:buFont typeface="Wingdings" panose="05000000000000000000" pitchFamily="2" charset="2"/>
              <a:buChar char="q"/>
              <a:defRPr/>
            </a:pPr>
            <a:endParaRPr lang="fr-FR" altLang="fr-FR" sz="3150" dirty="0">
              <a:solidFill>
                <a:schemeClr val="tx1">
                  <a:lumMod val="75000"/>
                  <a:lumOff val="25000"/>
                </a:schemeClr>
              </a:solidFill>
            </a:endParaRPr>
          </a:p>
        </p:txBody>
      </p:sp>
    </p:spTree>
    <p:extLst>
      <p:ext uri="{BB962C8B-B14F-4D97-AF65-F5344CB8AC3E}">
        <p14:creationId xmlns:p14="http://schemas.microsoft.com/office/powerpoint/2010/main" val="57926158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380926" y="445105"/>
            <a:ext cx="12000882" cy="1501240"/>
          </a:xfrm>
        </p:spPr>
        <p:txBody>
          <a:bodyPr rtlCol="0">
            <a:normAutofit fontScale="90000"/>
          </a:bodyPr>
          <a:lstStyle/>
          <a:p>
            <a:pPr eaLnBrk="1" fontAlgn="auto" hangingPunct="1">
              <a:spcAft>
                <a:spcPts val="0"/>
              </a:spcAft>
              <a:defRPr/>
            </a:pPr>
            <a:r>
              <a:rPr lang="fr-FR" altLang="fr-FR" b="1" dirty="0" smtClean="0">
                <a:solidFill>
                  <a:schemeClr val="tx2"/>
                </a:solidFill>
                <a:cs typeface="Arial" panose="020B0604020202020204" pitchFamily="34" charset="0"/>
              </a:rPr>
              <a:t/>
            </a:r>
            <a:br>
              <a:rPr lang="fr-FR" altLang="fr-FR" b="1" dirty="0" smtClean="0">
                <a:solidFill>
                  <a:schemeClr val="tx2"/>
                </a:solidFill>
                <a:cs typeface="Arial" panose="020B0604020202020204" pitchFamily="34" charset="0"/>
              </a:rPr>
            </a:br>
            <a:r>
              <a:rPr lang="fr-FR" altLang="fr-FR" dirty="0">
                <a:solidFill>
                  <a:schemeClr val="tx2"/>
                </a:solidFill>
                <a:cs typeface="Arial" panose="020B0604020202020204" pitchFamily="34" charset="0"/>
              </a:rPr>
              <a:t/>
            </a:r>
            <a:br>
              <a:rPr lang="fr-FR" altLang="fr-FR" dirty="0">
                <a:solidFill>
                  <a:schemeClr val="tx2"/>
                </a:solidFill>
                <a:cs typeface="Arial" panose="020B0604020202020204" pitchFamily="34" charset="0"/>
              </a:rPr>
            </a:br>
            <a:r>
              <a:rPr lang="fr-FR" altLang="fr-FR" sz="4900" b="1" dirty="0" smtClean="0">
                <a:solidFill>
                  <a:schemeClr val="tx2"/>
                </a:solidFill>
                <a:cs typeface="Arial" panose="020B0604020202020204" pitchFamily="34" charset="0"/>
              </a:rPr>
              <a:t>Questions </a:t>
            </a:r>
            <a:r>
              <a:rPr lang="fr-FR" altLang="fr-FR" sz="4900" b="1" dirty="0">
                <a:solidFill>
                  <a:schemeClr val="tx2"/>
                </a:solidFill>
                <a:cs typeface="Arial" panose="020B0604020202020204" pitchFamily="34" charset="0"/>
              </a:rPr>
              <a:t>/ Réponses</a:t>
            </a:r>
            <a:br>
              <a:rPr lang="fr-FR" altLang="fr-FR" sz="4900" b="1" dirty="0">
                <a:solidFill>
                  <a:schemeClr val="tx2"/>
                </a:solidFill>
                <a:cs typeface="Arial" panose="020B0604020202020204" pitchFamily="34" charset="0"/>
              </a:rPr>
            </a:br>
            <a:r>
              <a:rPr lang="fr-FR" altLang="fr-FR" sz="4900" b="1" dirty="0">
                <a:solidFill>
                  <a:schemeClr val="tx2"/>
                </a:solidFill>
                <a:cs typeface="Arial" panose="020B0604020202020204" pitchFamily="34" charset="0"/>
              </a:rPr>
              <a:t>Echanges avec les </a:t>
            </a:r>
            <a:r>
              <a:rPr lang="fr-FR" altLang="fr-FR" sz="4900" b="1" dirty="0" smtClean="0">
                <a:solidFill>
                  <a:schemeClr val="tx2"/>
                </a:solidFill>
                <a:cs typeface="Arial" panose="020B0604020202020204" pitchFamily="34" charset="0"/>
              </a:rPr>
              <a:t>participants</a:t>
            </a:r>
            <a:r>
              <a:rPr lang="fr-FR" altLang="fr-FR" b="1" dirty="0" smtClean="0">
                <a:solidFill>
                  <a:schemeClr val="tx2"/>
                </a:solidFill>
                <a:cs typeface="Arial" panose="020B0604020202020204" pitchFamily="34" charset="0"/>
              </a:rPr>
              <a:t/>
            </a:r>
            <a:br>
              <a:rPr lang="fr-FR" altLang="fr-FR" b="1" dirty="0" smtClean="0">
                <a:solidFill>
                  <a:schemeClr val="tx2"/>
                </a:solidFill>
                <a:cs typeface="Arial" panose="020B0604020202020204" pitchFamily="34" charset="0"/>
              </a:rPr>
            </a:br>
            <a:r>
              <a:rPr lang="fr-FR" altLang="fr-FR" b="1" dirty="0" smtClean="0">
                <a:solidFill>
                  <a:schemeClr val="tx2"/>
                </a:solidFill>
                <a:cs typeface="Arial" panose="020B0604020202020204" pitchFamily="34" charset="0"/>
              </a:rPr>
              <a:t/>
            </a:r>
            <a:br>
              <a:rPr lang="fr-FR" altLang="fr-FR" b="1" dirty="0" smtClean="0">
                <a:solidFill>
                  <a:schemeClr val="tx2"/>
                </a:solidFill>
                <a:cs typeface="Arial" panose="020B0604020202020204" pitchFamily="34" charset="0"/>
              </a:rPr>
            </a:br>
            <a:endParaRPr lang="fr-FR" altLang="fr-FR" sz="5250" dirty="0">
              <a:solidFill>
                <a:schemeClr val="tx2"/>
              </a:solidFill>
              <a:cs typeface="Arial" panose="020B0604020202020204" pitchFamily="34" charset="0"/>
            </a:endParaRPr>
          </a:p>
        </p:txBody>
      </p:sp>
      <p:pic>
        <p:nvPicPr>
          <p:cNvPr id="58371" name="Picture 7" descr="C:\Program Files\Fichiers communs\Microsoft Shared\Clipart\cagcat50\bd05584_.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454052" y="2011360"/>
            <a:ext cx="3681985" cy="4916840"/>
          </a:xfrm>
        </p:spPr>
      </p:pic>
      <p:sp>
        <p:nvSpPr>
          <p:cNvPr id="2" name="Rectangle 1"/>
          <p:cNvSpPr/>
          <p:nvPr/>
        </p:nvSpPr>
        <p:spPr>
          <a:xfrm>
            <a:off x="1483179" y="6928199"/>
            <a:ext cx="10420630" cy="1142749"/>
          </a:xfrm>
          <a:prstGeom prst="rect">
            <a:avLst/>
          </a:prstGeom>
        </p:spPr>
        <p:txBody>
          <a:bodyPr>
            <a:spAutoFit/>
          </a:bodyPr>
          <a:lstStyle/>
          <a:p>
            <a:pPr algn="ctr">
              <a:defRPr/>
            </a:pPr>
            <a:r>
              <a:rPr lang="fr-FR" altLang="fr-FR" sz="3413" b="1" dirty="0">
                <a:solidFill>
                  <a:schemeClr val="tx2"/>
                </a:solidFill>
                <a:latin typeface="Verdana" panose="020B0604030504040204" pitchFamily="34" charset="0"/>
                <a:ea typeface="Verdana" panose="020B0604030504040204" pitchFamily="34" charset="0"/>
                <a:cs typeface="Verdana" panose="020B0604030504040204" pitchFamily="34" charset="0"/>
              </a:rPr>
              <a:t>Merci pour votre participation et bonne soirée !!!!</a:t>
            </a:r>
            <a:endParaRPr lang="fr-FR" sz="3413"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8374" name="Rectangle 2"/>
          <p:cNvSpPr>
            <a:spLocks noChangeArrowheads="1"/>
          </p:cNvSpPr>
          <p:nvPr/>
        </p:nvSpPr>
        <p:spPr bwMode="auto">
          <a:xfrm>
            <a:off x="3351768" y="8070948"/>
            <a:ext cx="6683452" cy="140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fr-FR" altLang="fr-FR" sz="1706" b="1" dirty="0">
              <a:solidFill>
                <a:srgbClr val="000000"/>
              </a:solidFill>
            </a:endParaRPr>
          </a:p>
          <a:p>
            <a:pPr algn="ctr"/>
            <a:endParaRPr lang="fr-FR" altLang="fr-FR" sz="1706"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r>
              <a:rPr lang="fr-FR" altLang="fr-FR" sz="1706" b="1" dirty="0">
                <a:solidFill>
                  <a:srgbClr val="000000"/>
                </a:solidFill>
                <a:latin typeface="Verdana" panose="020B0604030504040204" pitchFamily="34" charset="0"/>
                <a:ea typeface="Verdana" panose="020B0604030504040204" pitchFamily="34" charset="0"/>
                <a:cs typeface="Verdana" panose="020B0604030504040204" pitchFamily="34" charset="0"/>
              </a:rPr>
              <a:t>Ce support de formation est la propriété de l’ARC. </a:t>
            </a:r>
            <a:endParaRPr lang="fr-FR" altLang="fr-FR" sz="1706"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r>
              <a:rPr lang="fr-FR" altLang="fr-FR" sz="1706" b="1" dirty="0">
                <a:solidFill>
                  <a:srgbClr val="000000"/>
                </a:solidFill>
                <a:latin typeface="Verdana" panose="020B0604030504040204" pitchFamily="34" charset="0"/>
                <a:ea typeface="Verdana" panose="020B0604030504040204" pitchFamily="34" charset="0"/>
                <a:cs typeface="Verdana" panose="020B0604030504040204" pitchFamily="34" charset="0"/>
              </a:rPr>
              <a:t>Toute reproduction est interdite sans accord de l’ARC</a:t>
            </a:r>
            <a:endParaRPr lang="fr-FR" altLang="fr-FR" sz="1706"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815297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rôle du CS dans le </a:t>
            </a:r>
            <a:r>
              <a:rPr lang="fr-FR" dirty="0" smtClean="0"/>
              <a:t>suivi </a:t>
            </a:r>
            <a:r>
              <a:rPr lang="fr-FR" dirty="0"/>
              <a:t>des impayés </a:t>
            </a:r>
          </a:p>
        </p:txBody>
      </p:sp>
      <p:sp>
        <p:nvSpPr>
          <p:cNvPr id="3" name="Espace réservé du contenu 2"/>
          <p:cNvSpPr>
            <a:spLocks noGrp="1"/>
          </p:cNvSpPr>
          <p:nvPr>
            <p:ph idx="1"/>
          </p:nvPr>
        </p:nvSpPr>
        <p:spPr>
          <a:xfrm>
            <a:off x="706764" y="2016852"/>
            <a:ext cx="11702892" cy="7398039"/>
          </a:xfrm>
        </p:spPr>
        <p:txBody>
          <a:bodyPr/>
          <a:lstStyle/>
          <a:p>
            <a:pPr lvl="0" algn="just" eaLnBrk="1" fontAlgn="auto" hangingPunct="1">
              <a:lnSpc>
                <a:spcPct val="150000"/>
              </a:lnSpc>
              <a:spcBef>
                <a:spcPts val="818"/>
              </a:spcBef>
              <a:spcAft>
                <a:spcPts val="0"/>
              </a:spcAft>
              <a:buClr>
                <a:srgbClr val="4F81BD">
                  <a:lumMod val="75000"/>
                </a:srgbClr>
              </a:buClr>
              <a:buFont typeface="Wingdings" panose="05000000000000000000" pitchFamily="2" charset="2"/>
              <a:buChar char="q"/>
              <a:defRPr/>
            </a:pPr>
            <a:r>
              <a:rPr lang="fr-FR" altLang="fr-FR" sz="1800" i="1" dirty="0">
                <a:solidFill>
                  <a:prstClr val="black"/>
                </a:solidFill>
                <a:latin typeface="Verdana" panose="020B0604030504040204" pitchFamily="34" charset="0"/>
                <a:ea typeface="Verdana" panose="020B0604030504040204" pitchFamily="34" charset="0"/>
                <a:cs typeface="Verdana" panose="020B0604030504040204" pitchFamily="34" charset="0"/>
              </a:rPr>
              <a:t>Il a un droit de regard permanent sur la gestion et les comptes du syndic, Il peut interroger le syndic et lui demander copie de tous les </a:t>
            </a:r>
            <a:r>
              <a:rPr lang="fr-FR" altLang="fr-FR" sz="1800" i="1">
                <a:solidFill>
                  <a:prstClr val="black"/>
                </a:solidFill>
                <a:latin typeface="Verdana" panose="020B0604030504040204" pitchFamily="34" charset="0"/>
                <a:ea typeface="Verdana" panose="020B0604030504040204" pitchFamily="34" charset="0"/>
                <a:cs typeface="Verdana" panose="020B0604030504040204" pitchFamily="34" charset="0"/>
              </a:rPr>
              <a:t>documents </a:t>
            </a:r>
            <a:r>
              <a:rPr lang="fr-FR" altLang="fr-FR" sz="1800" i="1" smtClean="0">
                <a:solidFill>
                  <a:prstClr val="black"/>
                </a:solidFill>
                <a:latin typeface="Verdana" panose="020B0604030504040204" pitchFamily="34" charset="0"/>
                <a:ea typeface="Verdana" panose="020B0604030504040204" pitchFamily="34" charset="0"/>
                <a:cs typeface="Verdana" panose="020B0604030504040204" pitchFamily="34" charset="0"/>
              </a:rPr>
              <a:t>intéressant  </a:t>
            </a:r>
            <a:r>
              <a:rPr lang="fr-FR" altLang="fr-FR" sz="1800" i="1" dirty="0">
                <a:solidFill>
                  <a:prstClr val="black"/>
                </a:solidFill>
                <a:latin typeface="Verdana" panose="020B0604030504040204" pitchFamily="34" charset="0"/>
                <a:ea typeface="Verdana" panose="020B0604030504040204" pitchFamily="34" charset="0"/>
                <a:cs typeface="Verdana" panose="020B0604030504040204" pitchFamily="34" charset="0"/>
              </a:rPr>
              <a:t>la copropriété et il peut également examiner et contrôler toutes les pièces qu’</a:t>
            </a:r>
            <a:r>
              <a:rPr lang="fr-FR" altLang="ja-JP" sz="1800" i="1" dirty="0">
                <a:solidFill>
                  <a:prstClr val="black"/>
                </a:solidFill>
                <a:latin typeface="Verdana" panose="020B0604030504040204" pitchFamily="34" charset="0"/>
                <a:ea typeface="Verdana" panose="020B0604030504040204" pitchFamily="34" charset="0"/>
                <a:cs typeface="Verdana" panose="020B0604030504040204" pitchFamily="34" charset="0"/>
              </a:rPr>
              <a:t>il souhaite</a:t>
            </a:r>
            <a:r>
              <a:rPr lang="fr-FR" altLang="ja-JP" sz="1800" b="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altLang="fr-FR" sz="1800" b="0" dirty="0">
                <a:solidFill>
                  <a:prstClr val="black"/>
                </a:solidFill>
                <a:latin typeface="Verdana" panose="020B0604030504040204" pitchFamily="34" charset="0"/>
                <a:ea typeface="Verdana" panose="020B0604030504040204" pitchFamily="34" charset="0"/>
                <a:cs typeface="Verdana" panose="020B0604030504040204" pitchFamily="34" charset="0"/>
              </a:rPr>
              <a:t>(art 21 de la loi du 10/07/1965).</a:t>
            </a:r>
          </a:p>
          <a:p>
            <a:pPr lvl="0" algn="just" eaLnBrk="1" fontAlgn="auto" hangingPunct="1">
              <a:lnSpc>
                <a:spcPct val="150000"/>
              </a:lnSpc>
              <a:spcBef>
                <a:spcPts val="818"/>
              </a:spcBef>
              <a:spcAft>
                <a:spcPts val="0"/>
              </a:spcAft>
              <a:buClr>
                <a:srgbClr val="4F81BD">
                  <a:lumMod val="75000"/>
                </a:srgbClr>
              </a:buClr>
              <a:buFont typeface="Wingdings" panose="05000000000000000000" pitchFamily="2" charset="2"/>
              <a:buChar char="q"/>
              <a:defRPr/>
            </a:pPr>
            <a:r>
              <a:rPr lang="fr-FR" altLang="fr-FR" sz="1800" dirty="0">
                <a:solidFill>
                  <a:prstClr val="black"/>
                </a:solidFill>
                <a:latin typeface="Verdana" panose="020B0604030504040204" pitchFamily="34" charset="0"/>
                <a:ea typeface="Verdana" panose="020B0604030504040204" pitchFamily="34" charset="0"/>
                <a:cs typeface="Verdana" panose="020B0604030504040204" pitchFamily="34" charset="0"/>
              </a:rPr>
              <a:t>Le rôle du conseil syndical est  de contrôler et d’</a:t>
            </a:r>
            <a:r>
              <a:rPr lang="fr-FR" altLang="ja-JP" sz="1800" dirty="0">
                <a:solidFill>
                  <a:prstClr val="black"/>
                </a:solidFill>
                <a:latin typeface="Verdana" panose="020B0604030504040204" pitchFamily="34" charset="0"/>
                <a:ea typeface="Verdana" panose="020B0604030504040204" pitchFamily="34" charset="0"/>
                <a:cs typeface="Verdana" panose="020B0604030504040204" pitchFamily="34" charset="0"/>
              </a:rPr>
              <a:t>assister le syndic dans le cadre de sa gestion (article 26 du décret 17 mars 1967</a:t>
            </a:r>
            <a:r>
              <a:rPr lang="fr-FR" altLang="ja-JP" sz="1800" b="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sz="1800" i="1" dirty="0">
                <a:solidFill>
                  <a:prstClr val="black"/>
                </a:solidFill>
                <a:latin typeface="Verdana" panose="020B0604030504040204" pitchFamily="34" charset="0"/>
                <a:ea typeface="Verdana" panose="020B0604030504040204" pitchFamily="34" charset="0"/>
                <a:cs typeface="Verdana" panose="020B0604030504040204" pitchFamily="34" charset="0"/>
              </a:rPr>
              <a:t>Il contrôle la gestion du syndic, </a:t>
            </a:r>
            <a:r>
              <a:rPr lang="fr-FR" sz="1800" b="0" i="1" dirty="0">
                <a:solidFill>
                  <a:prstClr val="black"/>
                </a:solidFill>
                <a:latin typeface="Verdana" panose="020B0604030504040204" pitchFamily="34" charset="0"/>
                <a:ea typeface="Verdana" panose="020B0604030504040204" pitchFamily="34" charset="0"/>
                <a:cs typeface="Verdana" panose="020B0604030504040204" pitchFamily="34" charset="0"/>
              </a:rPr>
              <a:t>notamment la comptabilité de ce dernier, la répartition des dépenses, les conditions dans lesquelles sont passés et exécutés les marchés et tous les autres contrats…</a:t>
            </a:r>
          </a:p>
          <a:p>
            <a:r>
              <a:rPr lang="fr-FR" sz="1800" dirty="0" smtClean="0">
                <a:solidFill>
                  <a:srgbClr val="FF0000"/>
                </a:solidFill>
                <a:latin typeface="Verdana" panose="020B0604030504040204" pitchFamily="34" charset="0"/>
                <a:ea typeface="Verdana" panose="020B0604030504040204" pitchFamily="34" charset="0"/>
              </a:rPr>
              <a:t>Attention nouveauté : Pénalités </a:t>
            </a:r>
            <a:r>
              <a:rPr lang="fr-FR" sz="1800" dirty="0">
                <a:solidFill>
                  <a:srgbClr val="FF0000"/>
                </a:solidFill>
                <a:latin typeface="Verdana" panose="020B0604030504040204" pitchFamily="34" charset="0"/>
                <a:ea typeface="Verdana" panose="020B0604030504040204" pitchFamily="34" charset="0"/>
              </a:rPr>
              <a:t>en cas de retard à la remise des documents réclamés par le conseil </a:t>
            </a:r>
            <a:r>
              <a:rPr lang="fr-FR" sz="1800" dirty="0" smtClean="0">
                <a:solidFill>
                  <a:srgbClr val="FF0000"/>
                </a:solidFill>
                <a:latin typeface="Verdana" panose="020B0604030504040204" pitchFamily="34" charset="0"/>
                <a:ea typeface="Verdana" panose="020B0604030504040204" pitchFamily="34" charset="0"/>
              </a:rPr>
              <a:t>syndical</a:t>
            </a:r>
          </a:p>
          <a:p>
            <a:pPr marL="365703" indent="-365703" algn="just">
              <a:buFontTx/>
              <a:buChar char="-"/>
            </a:pPr>
            <a:r>
              <a:rPr lang="fr-FR" sz="1600" b="0" i="1" dirty="0">
                <a:latin typeface="Verdana" panose="020B0604030504040204" pitchFamily="34" charset="0"/>
                <a:ea typeface="Verdana" panose="020B0604030504040204" pitchFamily="34" charset="0"/>
              </a:rPr>
              <a:t>Au-delà d’un mois, en cas de retard par le syndic à remettre les documents de la copropriété réclamés par le conseil </a:t>
            </a:r>
            <a:r>
              <a:rPr lang="fr-FR" sz="1600" b="0" i="1" dirty="0" smtClean="0">
                <a:latin typeface="Verdana" panose="020B0604030504040204" pitchFamily="34" charset="0"/>
                <a:ea typeface="Verdana" panose="020B0604030504040204" pitchFamily="34" charset="0"/>
              </a:rPr>
              <a:t>syndical des pénalités de retard sont calculées. Cette pénalité est d’un </a:t>
            </a:r>
            <a:r>
              <a:rPr lang="fr-FR" sz="1600" b="0" i="1" dirty="0">
                <a:latin typeface="Verdana" panose="020B0604030504040204" pitchFamily="34" charset="0"/>
                <a:ea typeface="Verdana" panose="020B0604030504040204" pitchFamily="34" charset="0"/>
              </a:rPr>
              <a:t>montant minimal </a:t>
            </a:r>
            <a:r>
              <a:rPr lang="fr-FR" sz="1600" b="0" i="1" dirty="0" smtClean="0">
                <a:latin typeface="Verdana" panose="020B0604030504040204" pitchFamily="34" charset="0"/>
                <a:ea typeface="Verdana" panose="020B0604030504040204" pitchFamily="34" charset="0"/>
              </a:rPr>
              <a:t>de </a:t>
            </a:r>
            <a:r>
              <a:rPr lang="fr-FR" sz="1600" b="0" i="1" dirty="0">
                <a:latin typeface="Verdana" panose="020B0604030504040204" pitchFamily="34" charset="0"/>
                <a:ea typeface="Verdana" panose="020B0604030504040204" pitchFamily="34" charset="0"/>
              </a:rPr>
              <a:t>15 euros par jour de </a:t>
            </a:r>
            <a:r>
              <a:rPr lang="fr-FR" sz="1600" b="0" i="1" dirty="0" smtClean="0">
                <a:latin typeface="Verdana" panose="020B0604030504040204" pitchFamily="34" charset="0"/>
                <a:ea typeface="Verdana" panose="020B0604030504040204" pitchFamily="34" charset="0"/>
              </a:rPr>
              <a:t>retard.  </a:t>
            </a:r>
          </a:p>
          <a:p>
            <a:pPr marL="365703" indent="-365703" algn="just">
              <a:buFontTx/>
              <a:buChar char="-"/>
            </a:pPr>
            <a:r>
              <a:rPr lang="fr-FR" sz="1600" b="0" i="1" dirty="0" smtClean="0">
                <a:latin typeface="Verdana" panose="020B0604030504040204" pitchFamily="34" charset="0"/>
                <a:ea typeface="Verdana" panose="020B0604030504040204" pitchFamily="34" charset="0"/>
              </a:rPr>
              <a:t>Ces </a:t>
            </a:r>
            <a:r>
              <a:rPr lang="fr-FR" sz="1600" b="0" i="1" dirty="0">
                <a:latin typeface="Verdana" panose="020B0604030504040204" pitchFamily="34" charset="0"/>
                <a:ea typeface="Verdana" panose="020B0604030504040204" pitchFamily="34" charset="0"/>
              </a:rPr>
              <a:t>pénalités sont déduites de la rémunération du syndic lors de l'établissement des comptes définitifs à clôturer et à soumettre à l'assemblée générale pour approbation</a:t>
            </a:r>
            <a:r>
              <a:rPr lang="fr-FR" sz="1600" b="0" i="1" dirty="0" smtClean="0">
                <a:latin typeface="Verdana" panose="020B0604030504040204" pitchFamily="34" charset="0"/>
                <a:ea typeface="Verdana" panose="020B0604030504040204" pitchFamily="34" charset="0"/>
              </a:rPr>
              <a:t>. </a:t>
            </a:r>
          </a:p>
          <a:p>
            <a:pPr marL="365703" indent="-365703" algn="just">
              <a:buFontTx/>
              <a:buChar char="-"/>
            </a:pPr>
            <a:r>
              <a:rPr lang="fr-FR" sz="1600" b="0" i="1" dirty="0" smtClean="0">
                <a:latin typeface="Verdana" panose="020B0604030504040204" pitchFamily="34" charset="0"/>
                <a:ea typeface="Verdana" panose="020B0604030504040204" pitchFamily="34" charset="0"/>
              </a:rPr>
              <a:t>A </a:t>
            </a:r>
            <a:r>
              <a:rPr lang="fr-FR" sz="1600" b="0" i="1" dirty="0">
                <a:latin typeface="Verdana" panose="020B0604030504040204" pitchFamily="34" charset="0"/>
                <a:ea typeface="Verdana" panose="020B0604030504040204" pitchFamily="34" charset="0"/>
              </a:rPr>
              <a:t>défaut d’avoir imputé les pénalités, le président du conseil syndical peut demander au président du tribunal judiciaire, statuant selon la procédure accélérée au fond, la condamnation du syndic au paiement de ces pénalités au profit du syndicat des copropriétaires.</a:t>
            </a:r>
          </a:p>
          <a:p>
            <a:pPr algn="just"/>
            <a:endParaRPr lang="fr-FR" sz="1800" i="1" dirty="0"/>
          </a:p>
          <a:p>
            <a:endParaRPr lang="fr-FR" sz="1800" dirty="0">
              <a:solidFill>
                <a:srgbClr val="FF0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28" y="6390555"/>
            <a:ext cx="738877" cy="742482"/>
          </a:xfrm>
          <a:prstGeom prst="rect">
            <a:avLst/>
          </a:prstGeom>
        </p:spPr>
      </p:pic>
    </p:spTree>
    <p:extLst>
      <p:ext uri="{BB962C8B-B14F-4D97-AF65-F5344CB8AC3E}">
        <p14:creationId xmlns:p14="http://schemas.microsoft.com/office/powerpoint/2010/main" val="3586788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546315" y="340807"/>
            <a:ext cx="11702891" cy="1501240"/>
          </a:xfrm>
          <a:extLst/>
        </p:spPr>
        <p:txBody>
          <a:bodyPr rtlCol="0">
            <a:normAutofit/>
          </a:bodyPr>
          <a:lstStyle/>
          <a:p>
            <a:pPr eaLnBrk="1" fontAlgn="auto" hangingPunct="1">
              <a:spcAft>
                <a:spcPts val="0"/>
              </a:spcAft>
              <a:defRPr/>
            </a:pPr>
            <a:r>
              <a:rPr lang="fr-FR" altLang="fr-FR" dirty="0" smtClean="0">
                <a:solidFill>
                  <a:schemeClr val="tx2"/>
                </a:solidFill>
                <a:cs typeface="Arial" panose="020B0604020202020204" pitchFamily="34" charset="0"/>
              </a:rPr>
              <a:t>Méthodologie : La </a:t>
            </a:r>
            <a:r>
              <a:rPr lang="fr-FR" altLang="fr-FR" dirty="0">
                <a:solidFill>
                  <a:schemeClr val="tx2"/>
                </a:solidFill>
                <a:cs typeface="Arial" panose="020B0604020202020204" pitchFamily="34" charset="0"/>
              </a:rPr>
              <a:t>commission de suivi</a:t>
            </a:r>
          </a:p>
        </p:txBody>
      </p:sp>
      <p:sp>
        <p:nvSpPr>
          <p:cNvPr id="19459" name="Espace réservé du contenu 2"/>
          <p:cNvSpPr>
            <a:spLocks noGrp="1"/>
          </p:cNvSpPr>
          <p:nvPr>
            <p:ph idx="1"/>
          </p:nvPr>
        </p:nvSpPr>
        <p:spPr>
          <a:xfrm>
            <a:off x="546316" y="2216793"/>
            <a:ext cx="12088925" cy="5941746"/>
          </a:xfrm>
        </p:spPr>
        <p:txBody>
          <a:bodyPr rtlCol="0">
            <a:normAutofit/>
          </a:bodyPr>
          <a:lstStyle/>
          <a:p>
            <a:pPr eaLnBrk="1" hangingPunct="1">
              <a:buFont typeface="Wingdings" panose="05000000000000000000" pitchFamily="2" charset="2"/>
              <a:buChar char="q"/>
              <a:defRPr/>
            </a:pPr>
            <a:r>
              <a:rPr lang="fr-FR" altLang="fr-FR" sz="2400" dirty="0" smtClean="0">
                <a:latin typeface="Verdana" panose="020B0604030504040204" pitchFamily="34" charset="0"/>
                <a:ea typeface="Verdana" panose="020B0604030504040204" pitchFamily="34" charset="0"/>
                <a:cs typeface="Verdana" panose="020B0604030504040204" pitchFamily="34" charset="0"/>
              </a:rPr>
              <a:t>Désigner un des membre(s)  du CS comme un </a:t>
            </a:r>
            <a:r>
              <a:rPr lang="fr-FR" altLang="fr-FR" sz="2400" dirty="0">
                <a:latin typeface="Verdana" panose="020B0604030504040204" pitchFamily="34" charset="0"/>
                <a:ea typeface="Verdana" panose="020B0604030504040204" pitchFamily="34" charset="0"/>
                <a:cs typeface="Verdana" panose="020B0604030504040204" pitchFamily="34" charset="0"/>
              </a:rPr>
              <a:t>référent « </a:t>
            </a:r>
            <a:r>
              <a:rPr lang="fr-FR" altLang="fr-FR" sz="2400" dirty="0" smtClean="0">
                <a:latin typeface="Verdana" panose="020B0604030504040204" pitchFamily="34" charset="0"/>
                <a:ea typeface="Verdana" panose="020B0604030504040204" pitchFamily="34" charset="0"/>
                <a:cs typeface="Verdana" panose="020B0604030504040204" pitchFamily="34" charset="0"/>
              </a:rPr>
              <a:t>Suivi des impayés </a:t>
            </a:r>
            <a:r>
              <a:rPr lang="fr-FR" altLang="fr-FR" sz="2400" dirty="0">
                <a:latin typeface="Verdana" panose="020B0604030504040204" pitchFamily="34" charset="0"/>
                <a:ea typeface="Verdana" panose="020B0604030504040204" pitchFamily="34" charset="0"/>
                <a:cs typeface="Verdana" panose="020B0604030504040204" pitchFamily="34" charset="0"/>
              </a:rPr>
              <a:t> </a:t>
            </a:r>
            <a:r>
              <a:rPr lang="fr-FR" altLang="fr-FR" sz="2400" dirty="0" smtClean="0">
                <a:latin typeface="Verdana" panose="020B0604030504040204" pitchFamily="34" charset="0"/>
                <a:ea typeface="Verdana" panose="020B0604030504040204" pitchFamily="34" charset="0"/>
                <a:cs typeface="Verdana" panose="020B0604030504040204" pitchFamily="34" charset="0"/>
              </a:rPr>
              <a:t>»,</a:t>
            </a:r>
          </a:p>
          <a:p>
            <a:pPr marL="0" indent="0" eaLnBrk="1" hangingPunct="1">
              <a:buNone/>
              <a:defRPr/>
            </a:pPr>
            <a:endParaRPr lang="fr-FR" altLang="fr-FR" sz="2400" dirty="0">
              <a:latin typeface="Verdana" panose="020B0604030504040204" pitchFamily="34" charset="0"/>
              <a:ea typeface="Verdana" panose="020B0604030504040204" pitchFamily="34" charset="0"/>
              <a:cs typeface="Verdana" panose="020B0604030504040204" pitchFamily="34" charset="0"/>
            </a:endParaRPr>
          </a:p>
          <a:p>
            <a:pPr marL="406337" lvl="1" eaLnBrk="1" hangingPunct="1">
              <a:buFont typeface="Wingdings" panose="05000000000000000000" pitchFamily="2" charset="2"/>
              <a:buChar char="q"/>
              <a:defRPr/>
            </a:pPr>
            <a:r>
              <a:rPr lang="fr-FR" altLang="fr-FR" sz="2400" b="1" dirty="0">
                <a:latin typeface="Verdana" panose="020B0604030504040204" pitchFamily="34" charset="0"/>
                <a:ea typeface="Verdana" panose="020B0604030504040204" pitchFamily="34" charset="0"/>
                <a:cs typeface="Verdana" panose="020B0604030504040204" pitchFamily="34" charset="0"/>
              </a:rPr>
              <a:t>Organiser un point périodique de suivi des impayés </a:t>
            </a:r>
            <a:r>
              <a:rPr lang="fr-FR" altLang="fr-FR" sz="2400" dirty="0">
                <a:latin typeface="Verdana" panose="020B0604030504040204" pitchFamily="34" charset="0"/>
                <a:ea typeface="Verdana" panose="020B0604030504040204" pitchFamily="34" charset="0"/>
                <a:cs typeface="Verdana" panose="020B0604030504040204" pitchFamily="34" charset="0"/>
              </a:rPr>
              <a:t>: </a:t>
            </a:r>
            <a:r>
              <a:rPr lang="fr-FR" altLang="fr-FR" sz="2400" i="1" dirty="0">
                <a:latin typeface="Verdana" panose="020B0604030504040204" pitchFamily="34" charset="0"/>
                <a:ea typeface="Verdana" panose="020B0604030504040204" pitchFamily="34" charset="0"/>
                <a:cs typeface="Verdana" panose="020B0604030504040204" pitchFamily="34" charset="0"/>
              </a:rPr>
              <a:t>chez le syndic et en présence de la personne en charge du contentieux , (par mois ou par trimestre selon la situation du SDC) </a:t>
            </a:r>
            <a:endParaRPr lang="fr-FR" altLang="fr-FR" sz="2400" i="1" dirty="0" smtClean="0">
              <a:latin typeface="Verdana" panose="020B0604030504040204" pitchFamily="34" charset="0"/>
              <a:ea typeface="Verdana" panose="020B0604030504040204" pitchFamily="34" charset="0"/>
              <a:cs typeface="Verdana" panose="020B0604030504040204" pitchFamily="34" charset="0"/>
            </a:endParaRPr>
          </a:p>
          <a:p>
            <a:pPr marL="0" lvl="1" indent="0" eaLnBrk="1" hangingPunct="1">
              <a:buNone/>
              <a:defRPr/>
            </a:pPr>
            <a:endParaRPr lang="fr-FR" altLang="fr-FR" sz="2400" i="1"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fr-FR" altLang="fr-FR" sz="2400" i="1" u="sng" dirty="0">
                <a:latin typeface="Verdana" panose="020B0604030504040204" pitchFamily="34" charset="0"/>
                <a:ea typeface="Verdana" panose="020B0604030504040204" pitchFamily="34" charset="0"/>
                <a:cs typeface="Verdana" panose="020B0604030504040204" pitchFamily="34" charset="0"/>
              </a:rPr>
              <a:t>Les réunions nécessitant un travail préparatoire </a:t>
            </a:r>
            <a:r>
              <a:rPr lang="fr-FR" altLang="fr-FR" sz="2400" i="1" dirty="0">
                <a:latin typeface="Verdana" panose="020B0604030504040204" pitchFamily="34" charset="0"/>
                <a:ea typeface="Verdana" panose="020B0604030504040204" pitchFamily="34" charset="0"/>
                <a:cs typeface="Verdana" panose="020B0604030504040204" pitchFamily="34" charset="0"/>
              </a:rPr>
              <a:t>: </a:t>
            </a:r>
          </a:p>
          <a:p>
            <a:pPr marL="487604" lvl="1" indent="-487604" eaLnBrk="1" hangingPunct="1">
              <a:buFont typeface="+mj-lt"/>
              <a:buAutoNum type="arabicPeriod"/>
              <a:defRPr/>
            </a:pPr>
            <a:r>
              <a:rPr lang="fr-FR" altLang="fr-FR" sz="2400" i="1" dirty="0">
                <a:latin typeface="Verdana" panose="020B0604030504040204" pitchFamily="34" charset="0"/>
                <a:ea typeface="Verdana" panose="020B0604030504040204" pitchFamily="34" charset="0"/>
                <a:cs typeface="Verdana" panose="020B0604030504040204" pitchFamily="34" charset="0"/>
              </a:rPr>
              <a:t>Demande de documents au préalable</a:t>
            </a:r>
          </a:p>
          <a:p>
            <a:pPr marL="487604" lvl="1" indent="-487604" eaLnBrk="1" hangingPunct="1">
              <a:buFont typeface="+mj-lt"/>
              <a:buAutoNum type="arabicPeriod"/>
              <a:defRPr/>
            </a:pPr>
            <a:r>
              <a:rPr lang="fr-FR" altLang="fr-FR" sz="2400" i="1" dirty="0">
                <a:latin typeface="Verdana" panose="020B0604030504040204" pitchFamily="34" charset="0"/>
                <a:ea typeface="Verdana" panose="020B0604030504040204" pitchFamily="34" charset="0"/>
                <a:cs typeface="Verdana" panose="020B0604030504040204" pitchFamily="34" charset="0"/>
              </a:rPr>
              <a:t>Analyse des documents au préalable</a:t>
            </a:r>
          </a:p>
          <a:p>
            <a:pPr marL="487604" lvl="1" indent="-487604" eaLnBrk="1" hangingPunct="1">
              <a:buFont typeface="+mj-lt"/>
              <a:buAutoNum type="arabicPeriod"/>
              <a:defRPr/>
            </a:pPr>
            <a:r>
              <a:rPr lang="fr-FR" altLang="fr-FR" sz="2400" i="1" dirty="0">
                <a:latin typeface="Verdana" panose="020B0604030504040204" pitchFamily="34" charset="0"/>
                <a:ea typeface="Verdana" panose="020B0604030504040204" pitchFamily="34" charset="0"/>
                <a:cs typeface="Verdana" panose="020B0604030504040204" pitchFamily="34" charset="0"/>
              </a:rPr>
              <a:t>Poser les questions et vérifier l’état d’avancement des dossiers lors de la réunion périodique</a:t>
            </a:r>
          </a:p>
          <a:p>
            <a:pPr marL="0" lvl="1" indent="0" eaLnBrk="1" hangingPunct="1">
              <a:buNone/>
              <a:defRPr/>
            </a:pPr>
            <a:endParaRPr lang="fr-FR" altLang="fr-FR" sz="2400" i="1" dirty="0">
              <a:latin typeface="Verdana" panose="020B0604030504040204" pitchFamily="34" charset="0"/>
              <a:ea typeface="Verdana" panose="020B0604030504040204" pitchFamily="34" charset="0"/>
              <a:cs typeface="Verdana" panose="020B0604030504040204" pitchFamily="34" charset="0"/>
            </a:endParaRPr>
          </a:p>
          <a:p>
            <a:pPr marL="406337" lvl="1" eaLnBrk="1" hangingPunct="1">
              <a:buFont typeface="Wingdings" panose="05000000000000000000" pitchFamily="2" charset="2"/>
              <a:buChar char="q"/>
              <a:defRPr/>
            </a:pPr>
            <a:r>
              <a:rPr lang="fr-FR" altLang="fr-FR" sz="2400" i="1" dirty="0">
                <a:latin typeface="Verdana" panose="020B0604030504040204" pitchFamily="34" charset="0"/>
                <a:ea typeface="Verdana" panose="020B0604030504040204" pitchFamily="34" charset="0"/>
                <a:cs typeface="Verdana" panose="020B0604030504040204" pitchFamily="34" charset="0"/>
              </a:rPr>
              <a:t>Présence de l’avocat si nécessaire ; </a:t>
            </a:r>
          </a:p>
          <a:p>
            <a:pPr marL="0" lvl="1" indent="0" eaLnBrk="1" hangingPunct="1">
              <a:buNone/>
              <a:defRPr/>
            </a:pPr>
            <a:endParaRPr lang="fr-FR" altLang="fr-FR" b="1" i="1" dirty="0">
              <a:cs typeface="Arial" panose="020B0604020202020204" pitchFamily="34" charset="0"/>
            </a:endParaRPr>
          </a:p>
        </p:txBody>
      </p:sp>
    </p:spTree>
    <p:extLst>
      <p:ext uri="{BB962C8B-B14F-4D97-AF65-F5344CB8AC3E}">
        <p14:creationId xmlns:p14="http://schemas.microsoft.com/office/powerpoint/2010/main" val="187114008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1099405" y="270826"/>
            <a:ext cx="10804405" cy="819473"/>
          </a:xfrm>
        </p:spPr>
        <p:txBody>
          <a:bodyPr/>
          <a:lstStyle/>
          <a:p>
            <a:pPr algn="ctr" eaLnBrk="1" hangingPunct="1"/>
            <a:r>
              <a:rPr lang="fr-FR" altLang="fr-FR" dirty="0" smtClean="0"/>
              <a:t/>
            </a:r>
            <a:br>
              <a:rPr lang="fr-FR" altLang="fr-FR" dirty="0" smtClean="0"/>
            </a:br>
            <a:r>
              <a:rPr lang="fr-FR" altLang="fr-FR" dirty="0" smtClean="0"/>
              <a:t>Les </a:t>
            </a:r>
            <a:r>
              <a:rPr lang="fr-FR" altLang="fr-FR" dirty="0"/>
              <a:t>documents à obtenir pour un bon suivi </a:t>
            </a:r>
          </a:p>
        </p:txBody>
      </p:sp>
      <p:sp>
        <p:nvSpPr>
          <p:cNvPr id="12291" name="Espace réservé du contenu 2"/>
          <p:cNvSpPr>
            <a:spLocks noGrp="1"/>
          </p:cNvSpPr>
          <p:nvPr>
            <p:ph idx="1"/>
          </p:nvPr>
        </p:nvSpPr>
        <p:spPr>
          <a:xfrm>
            <a:off x="1099405" y="2361273"/>
            <a:ext cx="11533578" cy="6806368"/>
          </a:xfrm>
        </p:spPr>
        <p:txBody>
          <a:bodyPr rtlCol="0">
            <a:normAutofit/>
          </a:bodyPr>
          <a:lstStyle/>
          <a:p>
            <a:pPr algn="just" eaLnBrk="1" fontAlgn="auto" hangingPunct="1">
              <a:spcAft>
                <a:spcPts val="0"/>
              </a:spcAft>
              <a:buClr>
                <a:schemeClr val="accent1">
                  <a:lumMod val="75000"/>
                </a:schemeClr>
              </a:buClr>
              <a:buFont typeface="Wingdings" panose="05000000000000000000" pitchFamily="2" charset="2"/>
              <a:buChar char="q"/>
              <a:defRPr/>
            </a:pPr>
            <a:r>
              <a:rPr lang="fr-FR" altLang="fr-FR" sz="2600" i="1" dirty="0">
                <a:latin typeface="Verdana" panose="020B0604030504040204" pitchFamily="34" charset="0"/>
                <a:ea typeface="Verdana" panose="020B0604030504040204" pitchFamily="34" charset="0"/>
                <a:cs typeface="Verdana" panose="020B0604030504040204" pitchFamily="34" charset="0"/>
              </a:rPr>
              <a:t>Les documents à obtenir :</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 </a:t>
            </a:r>
            <a:r>
              <a:rPr lang="fr-FR" altLang="fr-FR" sz="2600" b="0" i="1" dirty="0">
                <a:latin typeface="Verdana" panose="020B0604030504040204" pitchFamily="34" charset="0"/>
                <a:ea typeface="Verdana" panose="020B0604030504040204" pitchFamily="34" charset="0"/>
                <a:cs typeface="Verdana" panose="020B0604030504040204" pitchFamily="34" charset="0"/>
              </a:rPr>
              <a:t>Balance des copropriétaires </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 </a:t>
            </a:r>
            <a:r>
              <a:rPr lang="fr-FR" altLang="fr-FR" sz="2600" b="0" i="1" dirty="0">
                <a:latin typeface="Verdana" panose="020B0604030504040204" pitchFamily="34" charset="0"/>
                <a:ea typeface="Verdana" panose="020B0604030504040204" pitchFamily="34" charset="0"/>
                <a:cs typeface="Verdana" panose="020B0604030504040204" pitchFamily="34" charset="0"/>
              </a:rPr>
              <a:t>pour identifier les soldes débiteurs </a:t>
            </a:r>
            <a:r>
              <a:rPr lang="fr-FR" altLang="fr-FR" sz="2600" b="0" i="1">
                <a:latin typeface="Verdana" panose="020B0604030504040204" pitchFamily="34" charset="0"/>
                <a:ea typeface="Verdana" panose="020B0604030504040204" pitchFamily="34" charset="0"/>
                <a:cs typeface="Verdana" panose="020B0604030504040204" pitchFamily="34" charset="0"/>
              </a:rPr>
              <a:t>et </a:t>
            </a:r>
            <a:r>
              <a:rPr lang="fr-FR" altLang="fr-FR" sz="2600" b="0" i="1" smtClean="0">
                <a:latin typeface="Verdana" panose="020B0604030504040204" pitchFamily="34" charset="0"/>
                <a:ea typeface="Verdana" panose="020B0604030504040204" pitchFamily="34" charset="0"/>
                <a:cs typeface="Verdana" panose="020B0604030504040204" pitchFamily="34" charset="0"/>
              </a:rPr>
              <a:t>créditeurs</a:t>
            </a:r>
            <a:endParaRPr lang="fr-FR" altLang="fr-FR" sz="2600" b="0" i="1"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Compte </a:t>
            </a:r>
            <a:r>
              <a:rPr lang="fr-FR" altLang="fr-FR" sz="2600" b="0" i="1" dirty="0">
                <a:latin typeface="Verdana" panose="020B0604030504040204" pitchFamily="34" charset="0"/>
                <a:ea typeface="Verdana" panose="020B0604030504040204" pitchFamily="34" charset="0"/>
                <a:cs typeface="Verdana" panose="020B0604030504040204" pitchFamily="34" charset="0"/>
              </a:rPr>
              <a:t>individuel de tous les débiteurs de plus de 2 trimestres de retard de charges pour analyser la </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situation,</a:t>
            </a:r>
            <a:endParaRPr lang="fr-FR" altLang="fr-FR" sz="2600" b="0" i="1"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Lors </a:t>
            </a:r>
            <a:r>
              <a:rPr lang="fr-FR" altLang="fr-FR" sz="2600" b="0" i="1" dirty="0">
                <a:latin typeface="Verdana" panose="020B0604030504040204" pitchFamily="34" charset="0"/>
                <a:ea typeface="Verdana" panose="020B0604030504040204" pitchFamily="34" charset="0"/>
                <a:cs typeface="Verdana" panose="020B0604030504040204" pitchFamily="34" charset="0"/>
              </a:rPr>
              <a:t>de ventes amiables ou judiciaires copie de l’opposition (article 20 de la loi du 10/07/1965</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a:t>
            </a:r>
            <a:endParaRPr lang="fr-FR" altLang="fr-FR" sz="2600" b="0" i="1"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 </a:t>
            </a:r>
            <a:r>
              <a:rPr lang="fr-FR" altLang="fr-FR" sz="2600" b="0" i="1" dirty="0">
                <a:latin typeface="Verdana" panose="020B0604030504040204" pitchFamily="34" charset="0"/>
                <a:ea typeface="Verdana" panose="020B0604030504040204" pitchFamily="34" charset="0"/>
                <a:cs typeface="Verdana" panose="020B0604030504040204" pitchFamily="34" charset="0"/>
              </a:rPr>
              <a:t>L’état d’avancement des actions engagées par le syndic pour contrôler les actions engagées par le syndic (historique interne de suivi du syndic</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Copie </a:t>
            </a:r>
            <a:r>
              <a:rPr lang="fr-FR" altLang="fr-FR" sz="2600" b="0" i="1" dirty="0">
                <a:latin typeface="Verdana" panose="020B0604030504040204" pitchFamily="34" charset="0"/>
                <a:ea typeface="Verdana" panose="020B0604030504040204" pitchFamily="34" charset="0"/>
                <a:cs typeface="Verdana" panose="020B0604030504040204" pitchFamily="34" charset="0"/>
              </a:rPr>
              <a:t>des échéanciers, assignations, jugements, oppositions</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a:t>
            </a: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a:latin typeface="Verdana" panose="020B0604030504040204" pitchFamily="34" charset="0"/>
                <a:ea typeface="Verdana" panose="020B0604030504040204" pitchFamily="34" charset="0"/>
                <a:cs typeface="Verdana" panose="020B0604030504040204" pitchFamily="34" charset="0"/>
              </a:rPr>
              <a:t>La convention d’honoraire de </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l’avocat,</a:t>
            </a:r>
            <a:endParaRPr lang="fr-FR" altLang="fr-FR" sz="2600" b="0" i="1"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a:latin typeface="Verdana" panose="020B0604030504040204" pitchFamily="34" charset="0"/>
                <a:ea typeface="Verdana" panose="020B0604030504040204" pitchFamily="34" charset="0"/>
                <a:cs typeface="Verdana" panose="020B0604030504040204" pitchFamily="34" charset="0"/>
              </a:rPr>
              <a:t>Le ou les PV d’AG pour les saisies </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immobilières,</a:t>
            </a:r>
            <a:endParaRPr lang="fr-FR" altLang="fr-FR" sz="2600" b="0" i="1"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Clr>
                <a:schemeClr val="accent1">
                  <a:lumMod val="75000"/>
                </a:schemeClr>
              </a:buClr>
              <a:buFont typeface="Wingdings" panose="05000000000000000000" pitchFamily="2" charset="2"/>
              <a:buChar char="§"/>
              <a:defRPr/>
            </a:pPr>
            <a:r>
              <a:rPr lang="fr-FR" altLang="fr-FR" sz="2600" b="0" i="1" dirty="0">
                <a:latin typeface="Verdana" panose="020B0604030504040204" pitchFamily="34" charset="0"/>
                <a:ea typeface="Verdana" panose="020B0604030504040204" pitchFamily="34" charset="0"/>
                <a:cs typeface="Verdana" panose="020B0604030504040204" pitchFamily="34" charset="0"/>
              </a:rPr>
              <a:t>Le contrat syndic pour les </a:t>
            </a:r>
            <a:r>
              <a:rPr lang="fr-FR" altLang="fr-FR" sz="2600" b="0" i="1" dirty="0" smtClean="0">
                <a:latin typeface="Verdana" panose="020B0604030504040204" pitchFamily="34" charset="0"/>
                <a:ea typeface="Verdana" panose="020B0604030504040204" pitchFamily="34" charset="0"/>
                <a:cs typeface="Verdana" panose="020B0604030504040204" pitchFamily="34" charset="0"/>
              </a:rPr>
              <a:t>honoraires,</a:t>
            </a:r>
            <a:endParaRPr lang="fr-FR" altLang="fr-FR" sz="2600" b="0" i="1"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Clr>
                <a:schemeClr val="accent1">
                  <a:lumMod val="75000"/>
                </a:schemeClr>
              </a:buClr>
              <a:buFont typeface="Wingdings" panose="05000000000000000000" pitchFamily="2" charset="2"/>
              <a:buChar char="§"/>
              <a:defRPr/>
            </a:pPr>
            <a:endParaRPr lang="fr-FR" altLang="fr-FR" b="1" i="1" dirty="0"/>
          </a:p>
          <a:p>
            <a:pPr algn="just" eaLnBrk="1" fontAlgn="auto" hangingPunct="1">
              <a:spcAft>
                <a:spcPts val="0"/>
              </a:spcAft>
              <a:buClr>
                <a:schemeClr val="accent1">
                  <a:lumMod val="75000"/>
                </a:schemeClr>
              </a:buClr>
              <a:buFont typeface="Wingdings" panose="05000000000000000000" pitchFamily="2" charset="2"/>
              <a:buChar char="§"/>
              <a:defRPr/>
            </a:pPr>
            <a:endParaRPr lang="fr-FR" altLang="fr-FR" i="1" dirty="0"/>
          </a:p>
          <a:p>
            <a:pPr eaLnBrk="1" fontAlgn="auto" hangingPunct="1">
              <a:spcAft>
                <a:spcPts val="0"/>
              </a:spcAft>
              <a:buClr>
                <a:schemeClr val="accent1">
                  <a:lumMod val="75000"/>
                </a:schemeClr>
              </a:buClr>
              <a:buNone/>
              <a:defRPr/>
            </a:pPr>
            <a:endParaRPr lang="fr-FR" altLang="fr-FR" sz="3150" dirty="0">
              <a:solidFill>
                <a:schemeClr val="tx1">
                  <a:lumMod val="75000"/>
                  <a:lumOff val="25000"/>
                </a:schemeClr>
              </a:solidFill>
            </a:endParaRPr>
          </a:p>
          <a:p>
            <a:pPr eaLnBrk="1" fontAlgn="auto" hangingPunct="1">
              <a:spcAft>
                <a:spcPts val="0"/>
              </a:spcAft>
              <a:buClr>
                <a:schemeClr val="accent1">
                  <a:lumMod val="75000"/>
                </a:schemeClr>
              </a:buClr>
              <a:buFont typeface="Wingdings" panose="05000000000000000000" pitchFamily="2" charset="2"/>
              <a:buChar char="§"/>
              <a:defRPr/>
            </a:pPr>
            <a:endParaRPr lang="fr-FR" altLang="fr-FR" sz="3150" dirty="0">
              <a:solidFill>
                <a:schemeClr val="tx1">
                  <a:lumMod val="75000"/>
                  <a:lumOff val="25000"/>
                </a:schemeClr>
              </a:solidFill>
            </a:endParaRPr>
          </a:p>
          <a:p>
            <a:pPr eaLnBrk="1" fontAlgn="auto" hangingPunct="1">
              <a:spcAft>
                <a:spcPts val="0"/>
              </a:spcAft>
              <a:buClr>
                <a:schemeClr val="accent1">
                  <a:lumMod val="75000"/>
                </a:schemeClr>
              </a:buClr>
              <a:buNone/>
              <a:defRPr/>
            </a:pPr>
            <a:endParaRPr lang="fr-FR" altLang="fr-FR" sz="3150" i="1" dirty="0">
              <a:solidFill>
                <a:schemeClr val="tx1">
                  <a:lumMod val="75000"/>
                  <a:lumOff val="25000"/>
                </a:schemeClr>
              </a:solidFill>
            </a:endParaRPr>
          </a:p>
          <a:p>
            <a:pPr eaLnBrk="1" fontAlgn="auto" hangingPunct="1">
              <a:spcAft>
                <a:spcPts val="0"/>
              </a:spcAft>
              <a:buClr>
                <a:schemeClr val="accent1">
                  <a:lumMod val="75000"/>
                </a:schemeClr>
              </a:buClr>
              <a:buFont typeface="Wingdings" panose="05000000000000000000" pitchFamily="2" charset="2"/>
              <a:buChar char="§"/>
              <a:defRPr/>
            </a:pPr>
            <a:endParaRPr lang="fr-FR" altLang="fr-FR" sz="3150" dirty="0">
              <a:solidFill>
                <a:schemeClr val="tx1">
                  <a:lumMod val="75000"/>
                  <a:lumOff val="25000"/>
                </a:schemeClr>
              </a:solidFill>
            </a:endParaRPr>
          </a:p>
        </p:txBody>
      </p:sp>
    </p:spTree>
    <p:extLst>
      <p:ext uri="{BB962C8B-B14F-4D97-AF65-F5344CB8AC3E}">
        <p14:creationId xmlns:p14="http://schemas.microsoft.com/office/powerpoint/2010/main" val="418050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650161" y="392731"/>
            <a:ext cx="11702891" cy="1625402"/>
          </a:xfrm>
        </p:spPr>
        <p:txBody>
          <a:bodyPr/>
          <a:lstStyle/>
          <a:p>
            <a:r>
              <a:rPr lang="fr-FR" altLang="fr-FR" dirty="0"/>
              <a:t>Avant toute procédure amiable ou contentieuse : </a:t>
            </a:r>
            <a:br>
              <a:rPr lang="fr-FR" altLang="fr-FR" dirty="0"/>
            </a:br>
            <a:r>
              <a:rPr lang="fr-FR" altLang="fr-FR" dirty="0"/>
              <a:t>les </a:t>
            </a:r>
            <a:r>
              <a:rPr lang="fr-FR" altLang="fr-FR" dirty="0" smtClean="0"/>
              <a:t>bonnes </a:t>
            </a:r>
            <a:r>
              <a:rPr lang="fr-FR" altLang="fr-FR" dirty="0"/>
              <a:t>questions à se poser </a:t>
            </a:r>
            <a:r>
              <a:rPr lang="fr-FR" altLang="fr-FR" dirty="0">
                <a:solidFill>
                  <a:srgbClr val="604A7B"/>
                </a:solidFill>
                <a:latin typeface="Calibri" panose="020F0502020204030204" pitchFamily="34" charset="0"/>
              </a:rPr>
              <a:t/>
            </a:r>
            <a:br>
              <a:rPr lang="fr-FR" altLang="fr-FR" dirty="0">
                <a:solidFill>
                  <a:srgbClr val="604A7B"/>
                </a:solidFill>
                <a:latin typeface="Calibri" panose="020F0502020204030204" pitchFamily="34" charset="0"/>
              </a:rPr>
            </a:br>
            <a:endParaRPr lang="fr-FR" dirty="0"/>
          </a:p>
        </p:txBody>
      </p:sp>
      <p:sp>
        <p:nvSpPr>
          <p:cNvPr id="25604" name="Espace réservé du contenu 6"/>
          <p:cNvSpPr>
            <a:spLocks noGrp="1"/>
          </p:cNvSpPr>
          <p:nvPr>
            <p:ph idx="1"/>
          </p:nvPr>
        </p:nvSpPr>
        <p:spPr/>
        <p:txBody>
          <a:bodyPr/>
          <a:lstStyle/>
          <a:p>
            <a:pPr>
              <a:buNone/>
            </a:pPr>
            <a:r>
              <a:rPr lang="fr-FR" altLang="fr-FR"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Quelle </a:t>
            </a:r>
            <a:r>
              <a:rPr lang="fr-FR" altLang="fr-FR"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décision prendre ?</a:t>
            </a:r>
          </a:p>
          <a:p>
            <a:pPr>
              <a:buFont typeface="Wingdings" panose="05000000000000000000" pitchFamily="2" charset="2"/>
              <a:buChar char="Ø"/>
            </a:pPr>
            <a:r>
              <a:rPr lang="fr-FR" altLang="fr-FR" b="0" dirty="0">
                <a:ea typeface="ＭＳ Ｐゴシック" panose="020B0600070205080204" pitchFamily="34" charset="-128"/>
                <a:cs typeface="Arial" panose="020B0604020202020204" pitchFamily="34" charset="0"/>
              </a:rPr>
              <a:t>Faire le point sur </a:t>
            </a:r>
            <a:r>
              <a:rPr lang="fr-FR" altLang="fr-FR" dirty="0">
                <a:ea typeface="ＭＳ Ｐゴシック" panose="020B0600070205080204" pitchFamily="34" charset="-128"/>
                <a:cs typeface="Arial" panose="020B0604020202020204" pitchFamily="34" charset="0"/>
              </a:rPr>
              <a:t>l’importance de la </a:t>
            </a:r>
            <a:r>
              <a:rPr lang="fr-FR" altLang="fr-FR" dirty="0" smtClean="0">
                <a:ea typeface="ＭＳ Ｐゴシック" panose="020B0600070205080204" pitchFamily="34" charset="-128"/>
                <a:cs typeface="Arial" panose="020B0604020202020204" pitchFamily="34" charset="0"/>
              </a:rPr>
              <a:t>dette ET la durée de la dette</a:t>
            </a:r>
            <a:endParaRPr lang="fr-FR" altLang="fr-FR" dirty="0">
              <a:ea typeface="ＭＳ Ｐゴシック" panose="020B0600070205080204" pitchFamily="34" charset="-128"/>
              <a:cs typeface="Arial" panose="020B0604020202020204" pitchFamily="34" charset="0"/>
            </a:endParaRPr>
          </a:p>
          <a:p>
            <a:pPr>
              <a:buFont typeface="Wingdings" panose="05000000000000000000" pitchFamily="2" charset="2"/>
              <a:buChar char="Ø"/>
            </a:pPr>
            <a:r>
              <a:rPr lang="fr-FR" altLang="fr-FR" b="0" dirty="0">
                <a:ea typeface="ＭＳ Ｐゴシック" panose="020B0600070205080204" pitchFamily="34" charset="-128"/>
                <a:cs typeface="Arial" panose="020B0604020202020204" pitchFamily="34" charset="0"/>
              </a:rPr>
              <a:t>Faire le point sur la </a:t>
            </a:r>
            <a:r>
              <a:rPr lang="fr-FR" altLang="fr-FR" dirty="0">
                <a:ea typeface="ＭＳ Ｐゴシック" panose="020B0600070205080204" pitchFamily="34" charset="-128"/>
                <a:cs typeface="Arial" panose="020B0604020202020204" pitchFamily="34" charset="0"/>
              </a:rPr>
              <a:t>situation personnelle du débiteur </a:t>
            </a:r>
            <a:r>
              <a:rPr lang="fr-FR" altLang="fr-FR" b="0" dirty="0">
                <a:ea typeface="ＭＳ Ｐゴシック" panose="020B0600070205080204" pitchFamily="34" charset="-128"/>
                <a:cs typeface="Arial" panose="020B0604020202020204" pitchFamily="34" charset="0"/>
              </a:rPr>
              <a:t>: de bonne ou mauvaise foi, ses propositions de règlement par rapport à la relance faite, ou par rapport à un échéancier de paiement</a:t>
            </a:r>
          </a:p>
          <a:p>
            <a:pPr>
              <a:buFont typeface="Wingdings" panose="05000000000000000000" pitchFamily="2" charset="2"/>
              <a:buChar char="Ø"/>
            </a:pPr>
            <a:r>
              <a:rPr lang="fr-FR" altLang="fr-FR" b="0" dirty="0">
                <a:ea typeface="ＭＳ Ｐゴシック" panose="020B0600070205080204" pitchFamily="34" charset="-128"/>
                <a:cs typeface="Arial" panose="020B0604020202020204" pitchFamily="34" charset="0"/>
              </a:rPr>
              <a:t>Évaluer la </a:t>
            </a:r>
            <a:r>
              <a:rPr lang="fr-FR" altLang="fr-FR" dirty="0">
                <a:ea typeface="ＭＳ Ｐゴシック" panose="020B0600070205080204" pitchFamily="34" charset="-128"/>
                <a:cs typeface="Arial" panose="020B0604020202020204" pitchFamily="34" charset="0"/>
              </a:rPr>
              <a:t>procédure</a:t>
            </a:r>
            <a:r>
              <a:rPr lang="fr-FR" altLang="fr-FR" b="0" dirty="0">
                <a:ea typeface="ＭＳ Ｐゴシック" panose="020B0600070205080204" pitchFamily="34" charset="-128"/>
                <a:cs typeface="Arial" panose="020B0604020202020204" pitchFamily="34" charset="0"/>
              </a:rPr>
              <a:t> à mener et </a:t>
            </a:r>
            <a:r>
              <a:rPr lang="fr-FR" altLang="fr-FR" b="0" dirty="0" smtClean="0">
                <a:ea typeface="ＭＳ Ｐゴシック" panose="020B0600070205080204" pitchFamily="34" charset="-128"/>
                <a:cs typeface="Arial" panose="020B0604020202020204" pitchFamily="34" charset="0"/>
              </a:rPr>
              <a:t>le </a:t>
            </a:r>
            <a:r>
              <a:rPr lang="fr-FR" altLang="fr-FR" dirty="0">
                <a:ea typeface="ＭＳ Ｐゴシック" panose="020B0600070205080204" pitchFamily="34" charset="-128"/>
                <a:cs typeface="Arial" panose="020B0604020202020204" pitchFamily="34" charset="0"/>
              </a:rPr>
              <a:t>coût financier </a:t>
            </a:r>
            <a:endParaRPr lang="fr-FR" altLang="fr-FR" b="0" dirty="0">
              <a:ea typeface="ＭＳ Ｐゴシック" panose="020B0600070205080204" pitchFamily="34" charset="-128"/>
              <a:cs typeface="Arial" panose="020B0604020202020204" pitchFamily="34" charset="0"/>
            </a:endParaRPr>
          </a:p>
        </p:txBody>
      </p:sp>
      <p:sp>
        <p:nvSpPr>
          <p:cNvPr id="25602" name="Espace réservé du numéro de diapositive 4"/>
          <p:cNvSpPr>
            <a:spLocks noGrp="1"/>
          </p:cNvSpPr>
          <p:nvPr>
            <p:ph type="sldNum" sz="quarter" idx="4294967295"/>
          </p:nvPr>
        </p:nvSpPr>
        <p:spPr bwMode="auto">
          <a:xfrm>
            <a:off x="9969500" y="9040813"/>
            <a:ext cx="3033713" cy="519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13">
                <a:solidFill>
                  <a:schemeClr val="tx1"/>
                </a:solidFill>
                <a:latin typeface="Verdana" panose="020B0604030504040204" pitchFamily="34" charset="0"/>
                <a:ea typeface="ＭＳ Ｐゴシック" panose="020B0600070205080204" pitchFamily="34" charset="-128"/>
              </a:defRPr>
            </a:lvl1pPr>
            <a:lvl2pPr marL="51206400" indent="-51206400">
              <a:defRPr sz="3413">
                <a:solidFill>
                  <a:schemeClr val="tx1"/>
                </a:solidFill>
                <a:latin typeface="Verdana" panose="020B0604030504040204" pitchFamily="34" charset="0"/>
                <a:ea typeface="ＭＳ Ｐゴシック" panose="020B0600070205080204" pitchFamily="34" charset="-128"/>
              </a:defRPr>
            </a:lvl2pPr>
            <a:lvl3pPr>
              <a:defRPr sz="3413">
                <a:solidFill>
                  <a:schemeClr val="tx1"/>
                </a:solidFill>
                <a:latin typeface="Verdana" panose="020B0604030504040204" pitchFamily="34" charset="0"/>
                <a:ea typeface="ＭＳ Ｐゴシック" panose="020B0600070205080204" pitchFamily="34" charset="-128"/>
              </a:defRPr>
            </a:lvl3pPr>
            <a:lvl4pPr>
              <a:defRPr sz="3413">
                <a:solidFill>
                  <a:schemeClr val="tx1"/>
                </a:solidFill>
                <a:latin typeface="Verdana" panose="020B0604030504040204" pitchFamily="34" charset="0"/>
                <a:ea typeface="ＭＳ Ｐゴシック" panose="020B0600070205080204" pitchFamily="34" charset="-128"/>
              </a:defRPr>
            </a:lvl4pPr>
            <a:lvl5pPr>
              <a:defRPr sz="3413">
                <a:solidFill>
                  <a:schemeClr val="tx1"/>
                </a:solidFill>
                <a:latin typeface="Verdana" panose="020B0604030504040204" pitchFamily="34" charset="0"/>
                <a:ea typeface="ＭＳ Ｐゴシック" panose="020B0600070205080204" pitchFamily="34" charset="-128"/>
              </a:defRPr>
            </a:lvl5pPr>
            <a:lvl6pPr marL="650138"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6pPr>
            <a:lvl7pPr marL="1300277"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7pPr>
            <a:lvl8pPr marL="1950415"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8pPr>
            <a:lvl9pPr marL="2600554" eaLnBrk="0" fontAlgn="base" hangingPunct="0">
              <a:spcBef>
                <a:spcPct val="0"/>
              </a:spcBef>
              <a:spcAft>
                <a:spcPct val="0"/>
              </a:spcAft>
              <a:defRPr sz="3413">
                <a:solidFill>
                  <a:schemeClr val="tx1"/>
                </a:solidFill>
                <a:latin typeface="Verdana" panose="020B0604030504040204" pitchFamily="34" charset="0"/>
                <a:ea typeface="ＭＳ Ｐゴシック" panose="020B0600070205080204" pitchFamily="34" charset="-128"/>
              </a:defRPr>
            </a:lvl9pPr>
          </a:lstStyle>
          <a:p>
            <a:pPr eaLnBrk="0" hangingPunct="0"/>
            <a:fld id="{BEA3BF36-B2BC-4434-80AB-AD3F351E5A1A}" type="slidenum">
              <a:rPr lang="fr-FR" altLang="fr-FR" sz="1706">
                <a:solidFill>
                  <a:srgbClr val="898989"/>
                </a:solidFill>
              </a:rPr>
              <a:pPr eaLnBrk="0" hangingPunct="0"/>
              <a:t>7</a:t>
            </a:fld>
            <a:endParaRPr lang="fr-FR" altLang="fr-FR" sz="1706" dirty="0">
              <a:solidFill>
                <a:srgbClr val="898989"/>
              </a:solidFill>
            </a:endParaRPr>
          </a:p>
        </p:txBody>
      </p:sp>
      <p:pic>
        <p:nvPicPr>
          <p:cNvPr id="2560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5662" y="8171615"/>
            <a:ext cx="2571294" cy="176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69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650161" y="435623"/>
            <a:ext cx="11702891" cy="1501240"/>
          </a:xfrm>
        </p:spPr>
        <p:txBody>
          <a:bodyPr/>
          <a:lstStyle/>
          <a:p>
            <a:pPr algn="ctr" eaLnBrk="1" hangingPunct="1"/>
            <a:r>
              <a:rPr lang="fr-FR" altLang="fr-FR" dirty="0"/>
              <a:t>	Comment analyser une dette ?</a:t>
            </a:r>
          </a:p>
        </p:txBody>
      </p:sp>
      <p:sp>
        <p:nvSpPr>
          <p:cNvPr id="21507" name="Espace réservé du contenu 2"/>
          <p:cNvSpPr>
            <a:spLocks noGrp="1"/>
          </p:cNvSpPr>
          <p:nvPr>
            <p:ph idx="1"/>
          </p:nvPr>
        </p:nvSpPr>
        <p:spPr>
          <a:xfrm>
            <a:off x="356685" y="2318380"/>
            <a:ext cx="11793191" cy="5939489"/>
          </a:xfrm>
        </p:spPr>
        <p:txBody>
          <a:bodyPr rtlCol="0">
            <a:noAutofit/>
          </a:bodyPr>
          <a:lstStyle/>
          <a:p>
            <a:pPr lvl="1" algn="just" eaLnBrk="1" fontAlgn="auto" hangingPunct="1">
              <a:spcAft>
                <a:spcPts val="0"/>
              </a:spcAft>
              <a:buFont typeface="Wingdings" panose="05000000000000000000" pitchFamily="2" charset="2"/>
              <a:buChar char="q"/>
              <a:defRPr/>
            </a:pPr>
            <a:r>
              <a:rPr lang="fr-FR" altLang="fr-FR" sz="2000" b="1" dirty="0" smtClean="0">
                <a:latin typeface="Verdana" panose="020B0604030504040204" pitchFamily="34" charset="0"/>
                <a:ea typeface="Verdana" panose="020B0604030504040204" pitchFamily="34" charset="0"/>
                <a:cs typeface="Verdana" panose="020B0604030504040204" pitchFamily="34" charset="0"/>
              </a:rPr>
              <a:t>Composition et nature de la dette : </a:t>
            </a:r>
          </a:p>
          <a:p>
            <a:pPr lvl="2" algn="just" eaLnBrk="1" fontAlgn="auto" hangingPunct="1">
              <a:spcAft>
                <a:spcPts val="0"/>
              </a:spcAft>
              <a:buFont typeface="Wingdings" panose="05000000000000000000" pitchFamily="2" charset="2"/>
              <a:buChar char="§"/>
              <a:defRPr/>
            </a:pPr>
            <a:r>
              <a:rPr lang="fr-FR" altLang="fr-FR" sz="2000" dirty="0">
                <a:latin typeface="Verdana" panose="020B0604030504040204" pitchFamily="34" charset="0"/>
                <a:ea typeface="Verdana" panose="020B0604030504040204" pitchFamily="34" charset="0"/>
                <a:cs typeface="Verdana" panose="020B0604030504040204" pitchFamily="34" charset="0"/>
              </a:rPr>
              <a:t>Ancienneté : depuis quand ? </a:t>
            </a:r>
          </a:p>
          <a:p>
            <a:pPr lvl="2" algn="just" eaLnBrk="1" fontAlgn="auto" hangingPunct="1">
              <a:spcAft>
                <a:spcPts val="0"/>
              </a:spcAft>
              <a:buFont typeface="Wingdings" panose="05000000000000000000" pitchFamily="2" charset="2"/>
              <a:buChar char="§"/>
              <a:defRPr/>
            </a:pPr>
            <a:r>
              <a:rPr lang="fr-FR" altLang="fr-FR" sz="2000" dirty="0">
                <a:latin typeface="Verdana" panose="020B0604030504040204" pitchFamily="34" charset="0"/>
                <a:ea typeface="Verdana" panose="020B0604030504040204" pitchFamily="34" charset="0"/>
                <a:cs typeface="Verdana" panose="020B0604030504040204" pitchFamily="34" charset="0"/>
              </a:rPr>
              <a:t>Quoi : charges ? Travaux ? Parking ?</a:t>
            </a:r>
          </a:p>
          <a:p>
            <a:pPr lvl="2" algn="just" eaLnBrk="1" fontAlgn="auto" hangingPunct="1">
              <a:spcAft>
                <a:spcPts val="0"/>
              </a:spcAft>
              <a:buFont typeface="Wingdings" panose="05000000000000000000" pitchFamily="2" charset="2"/>
              <a:buChar char="§"/>
              <a:defRPr/>
            </a:pPr>
            <a:r>
              <a:rPr lang="fr-FR" altLang="fr-FR" sz="2000" dirty="0">
                <a:latin typeface="Verdana" panose="020B0604030504040204" pitchFamily="34" charset="0"/>
                <a:ea typeface="Verdana" panose="020B0604030504040204" pitchFamily="34" charset="0"/>
                <a:cs typeface="Verdana" panose="020B0604030504040204" pitchFamily="34" charset="0"/>
              </a:rPr>
              <a:t>Pourquoi : Régularisation ? Contestation ? </a:t>
            </a:r>
          </a:p>
          <a:p>
            <a:pPr marL="503406" lvl="1" indent="-119644" algn="just" eaLnBrk="1" fontAlgn="auto" hangingPunct="1">
              <a:spcAft>
                <a:spcPts val="0"/>
              </a:spcAft>
              <a:buFont typeface="Wingdings" panose="05000000000000000000" pitchFamily="2" charset="2"/>
              <a:buChar char="q"/>
              <a:tabLst>
                <a:tab pos="503406" algn="l"/>
              </a:tabLst>
              <a:defRPr/>
            </a:pPr>
            <a:r>
              <a:rPr lang="fr-FR" altLang="fr-FR" sz="2000" b="1" dirty="0" smtClean="0">
                <a:latin typeface="Verdana" panose="020B0604030504040204" pitchFamily="34" charset="0"/>
                <a:ea typeface="Verdana" panose="020B0604030504040204" pitchFamily="34" charset="0"/>
                <a:cs typeface="Verdana" panose="020B0604030504040204" pitchFamily="34" charset="0"/>
              </a:rPr>
              <a:t>Réactions du débiteur (bonne foi ?)</a:t>
            </a:r>
          </a:p>
          <a:p>
            <a:pPr lvl="2" algn="just" eaLnBrk="1" fontAlgn="auto" hangingPunct="1">
              <a:spcAft>
                <a:spcPts val="0"/>
              </a:spcAft>
              <a:buFont typeface="Wingdings" panose="05000000000000000000" pitchFamily="2" charset="2"/>
              <a:buChar char="§"/>
              <a:defRPr/>
            </a:pPr>
            <a:r>
              <a:rPr lang="fr-FR" altLang="fr-FR" sz="2000" dirty="0">
                <a:latin typeface="Verdana" panose="020B0604030504040204" pitchFamily="34" charset="0"/>
                <a:ea typeface="Verdana" panose="020B0604030504040204" pitchFamily="34" charset="0"/>
                <a:cs typeface="Verdana" panose="020B0604030504040204" pitchFamily="34" charset="0"/>
              </a:rPr>
              <a:t>Fait-il des règlements? </a:t>
            </a:r>
          </a:p>
          <a:p>
            <a:pPr lvl="1" algn="just" eaLnBrk="1" fontAlgn="auto" hangingPunct="1">
              <a:spcAft>
                <a:spcPts val="0"/>
              </a:spcAft>
              <a:buFont typeface="Wingdings" panose="05000000000000000000" pitchFamily="2" charset="2"/>
              <a:buChar char="q"/>
              <a:defRPr/>
            </a:pPr>
            <a:r>
              <a:rPr lang="fr-FR" altLang="fr-FR" sz="2000" b="1" dirty="0" smtClean="0">
                <a:latin typeface="Verdana" panose="020B0604030504040204" pitchFamily="34" charset="0"/>
                <a:ea typeface="Verdana" panose="020B0604030504040204" pitchFamily="34" charset="0"/>
                <a:cs typeface="Verdana" panose="020B0604030504040204" pitchFamily="34" charset="0"/>
              </a:rPr>
              <a:t>Les actions en cours ?</a:t>
            </a:r>
          </a:p>
          <a:p>
            <a:pPr lvl="1" algn="just" eaLnBrk="1" fontAlgn="auto" hangingPunct="1">
              <a:spcAft>
                <a:spcPts val="0"/>
              </a:spcAft>
              <a:buFont typeface="Wingdings" panose="05000000000000000000" pitchFamily="2" charset="2"/>
              <a:buChar char="§"/>
              <a:defRPr/>
            </a:pPr>
            <a:r>
              <a:rPr lang="fr-FR" altLang="fr-FR" sz="2000" dirty="0" smtClean="0">
                <a:latin typeface="Verdana" panose="020B0604030504040204" pitchFamily="34" charset="0"/>
                <a:ea typeface="Verdana" panose="020B0604030504040204" pitchFamily="34" charset="0"/>
                <a:cs typeface="Verdana" panose="020B0604030504040204" pitchFamily="34" charset="0"/>
              </a:rPr>
              <a:t>Amiable </a:t>
            </a:r>
          </a:p>
          <a:p>
            <a:pPr lvl="1" algn="just" eaLnBrk="1" fontAlgn="auto" hangingPunct="1">
              <a:spcAft>
                <a:spcPts val="0"/>
              </a:spcAft>
              <a:buFont typeface="Wingdings" panose="05000000000000000000" pitchFamily="2" charset="2"/>
              <a:buChar char="§"/>
              <a:defRPr/>
            </a:pPr>
            <a:r>
              <a:rPr lang="fr-FR" altLang="fr-FR" sz="2000" dirty="0" smtClean="0">
                <a:latin typeface="Verdana" panose="020B0604030504040204" pitchFamily="34" charset="0"/>
                <a:ea typeface="Verdana" panose="020B0604030504040204" pitchFamily="34" charset="0"/>
                <a:cs typeface="Verdana" panose="020B0604030504040204" pitchFamily="34" charset="0"/>
              </a:rPr>
              <a:t>Contentieuse</a:t>
            </a:r>
          </a:p>
          <a:p>
            <a:pPr lvl="1" algn="just" eaLnBrk="1" fontAlgn="auto" hangingPunct="1">
              <a:spcAft>
                <a:spcPts val="0"/>
              </a:spcAft>
              <a:buFont typeface="Wingdings" panose="05000000000000000000" pitchFamily="2" charset="2"/>
              <a:buChar char="§"/>
              <a:defRPr/>
            </a:pPr>
            <a:r>
              <a:rPr lang="fr-FR" altLang="fr-FR" sz="2000" dirty="0" smtClean="0">
                <a:latin typeface="Verdana" panose="020B0604030504040204" pitchFamily="34" charset="0"/>
                <a:ea typeface="Verdana" panose="020B0604030504040204" pitchFamily="34" charset="0"/>
                <a:cs typeface="Verdana" panose="020B0604030504040204" pitchFamily="34" charset="0"/>
              </a:rPr>
              <a:t>Judiciaire</a:t>
            </a:r>
          </a:p>
          <a:p>
            <a:pPr lvl="1" algn="just" eaLnBrk="1" fontAlgn="auto" hangingPunct="1">
              <a:spcAft>
                <a:spcPts val="0"/>
              </a:spcAft>
              <a:buFont typeface="Wingdings" panose="05000000000000000000" pitchFamily="2" charset="2"/>
              <a:buChar char="q"/>
              <a:defRPr/>
            </a:pPr>
            <a:r>
              <a:rPr lang="fr-FR" altLang="fr-FR" sz="2000" b="1" dirty="0" smtClean="0">
                <a:latin typeface="Verdana" panose="020B0604030504040204" pitchFamily="34" charset="0"/>
                <a:ea typeface="Verdana" panose="020B0604030504040204" pitchFamily="34" charset="0"/>
                <a:cs typeface="Verdana" panose="020B0604030504040204" pitchFamily="34" charset="0"/>
              </a:rPr>
              <a:t>Les frais ?</a:t>
            </a:r>
          </a:p>
          <a:p>
            <a:pPr lvl="1" algn="just" eaLnBrk="1" fontAlgn="auto" hangingPunct="1">
              <a:spcAft>
                <a:spcPts val="0"/>
              </a:spcAft>
              <a:buFont typeface="Wingdings" panose="05000000000000000000" pitchFamily="2" charset="2"/>
              <a:buChar char="§"/>
              <a:defRPr/>
            </a:pPr>
            <a:r>
              <a:rPr lang="fr-FR" altLang="fr-FR" sz="2000" dirty="0" smtClean="0">
                <a:latin typeface="Verdana" panose="020B0604030504040204" pitchFamily="34" charset="0"/>
                <a:ea typeface="Verdana" panose="020B0604030504040204" pitchFamily="34" charset="0"/>
                <a:cs typeface="Verdana" panose="020B0604030504040204" pitchFamily="34" charset="0"/>
              </a:rPr>
              <a:t>Quels sont les frais et honoraires imputés sur le compte du débiteur ?</a:t>
            </a:r>
          </a:p>
          <a:p>
            <a:pPr lvl="1" algn="just" eaLnBrk="1" fontAlgn="auto" hangingPunct="1">
              <a:spcAft>
                <a:spcPts val="0"/>
              </a:spcAft>
              <a:buFont typeface="Wingdings" panose="05000000000000000000" pitchFamily="2" charset="2"/>
              <a:buChar char="§"/>
              <a:defRPr/>
            </a:pPr>
            <a:r>
              <a:rPr lang="fr-FR" altLang="fr-FR" sz="2000" dirty="0" smtClean="0">
                <a:latin typeface="Verdana" panose="020B0604030504040204" pitchFamily="34" charset="0"/>
                <a:ea typeface="Verdana" panose="020B0604030504040204" pitchFamily="34" charset="0"/>
                <a:cs typeface="Verdana" panose="020B0604030504040204" pitchFamily="34" charset="0"/>
              </a:rPr>
              <a:t>Quels sont les frais et honoraires imputés sur les comptes de charges ?</a:t>
            </a:r>
          </a:p>
          <a:p>
            <a:pPr lvl="1" algn="just" eaLnBrk="1" fontAlgn="auto" hangingPunct="1">
              <a:spcAft>
                <a:spcPts val="0"/>
              </a:spcAft>
              <a:buFont typeface="Wingdings" panose="05000000000000000000" pitchFamily="2" charset="2"/>
              <a:buChar char="§"/>
              <a:defRPr/>
            </a:pPr>
            <a:r>
              <a:rPr lang="fr-FR" altLang="fr-FR" sz="2000" dirty="0" smtClean="0">
                <a:latin typeface="Verdana" panose="020B0604030504040204" pitchFamily="34" charset="0"/>
                <a:ea typeface="Verdana" panose="020B0604030504040204" pitchFamily="34" charset="0"/>
                <a:cs typeface="Verdana" panose="020B0604030504040204" pitchFamily="34" charset="0"/>
              </a:rPr>
              <a:t>Quelles sont les condamnations obtenus via un jugement et les rejets ?</a:t>
            </a:r>
          </a:p>
          <a:p>
            <a:pPr marL="487604" lvl="1" indent="0" algn="just" eaLnBrk="1" fontAlgn="auto" hangingPunct="1">
              <a:spcAft>
                <a:spcPts val="0"/>
              </a:spcAft>
              <a:buNone/>
              <a:defRPr/>
            </a:pPr>
            <a:r>
              <a:rPr lang="fr-FR" altLang="fr-FR" sz="2000" b="1" dirty="0" smtClean="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40062155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49078" y="389079"/>
            <a:ext cx="1627773" cy="1627773"/>
          </a:xfrm>
          <a:prstGeom prst="rect">
            <a:avLst/>
          </a:prstGeom>
        </p:spPr>
      </p:pic>
      <p:sp>
        <p:nvSpPr>
          <p:cNvPr id="2" name="Titre 1"/>
          <p:cNvSpPr>
            <a:spLocks noGrp="1"/>
          </p:cNvSpPr>
          <p:nvPr>
            <p:ph type="title"/>
          </p:nvPr>
        </p:nvSpPr>
        <p:spPr/>
        <p:txBody>
          <a:bodyPr/>
          <a:lstStyle/>
          <a:p>
            <a:r>
              <a:rPr lang="fr-CA" dirty="0" smtClean="0"/>
              <a:t>Délai de prescription </a:t>
            </a:r>
            <a:endParaRPr lang="fr-FR" dirty="0"/>
          </a:p>
        </p:txBody>
      </p:sp>
      <p:sp>
        <p:nvSpPr>
          <p:cNvPr id="3" name="Espace réservé du contenu 2"/>
          <p:cNvSpPr>
            <a:spLocks noGrp="1"/>
          </p:cNvSpPr>
          <p:nvPr>
            <p:ph idx="1"/>
          </p:nvPr>
        </p:nvSpPr>
        <p:spPr>
          <a:xfrm>
            <a:off x="667272" y="2318835"/>
            <a:ext cx="11702892" cy="6439021"/>
          </a:xfrm>
        </p:spPr>
        <p:txBody>
          <a:bodyPr/>
          <a:lstStyle/>
          <a:p>
            <a:pPr marL="0" indent="0" algn="ctr">
              <a:buNone/>
            </a:pPr>
            <a:r>
              <a:rPr lang="fr-FR" sz="2000" dirty="0" smtClean="0">
                <a:latin typeface="Verdana" panose="020B0604030504040204" pitchFamily="34" charset="0"/>
                <a:ea typeface="Verdana" panose="020B0604030504040204" pitchFamily="34" charset="0"/>
              </a:rPr>
              <a:t>Modification de l’article </a:t>
            </a:r>
            <a:r>
              <a:rPr lang="fr-FR" sz="2000" dirty="0">
                <a:latin typeface="Verdana" panose="020B0604030504040204" pitchFamily="34" charset="0"/>
                <a:ea typeface="Verdana" panose="020B0604030504040204" pitchFamily="34" charset="0"/>
              </a:rPr>
              <a:t>42 de la loi du 10 juillet 1965 </a:t>
            </a:r>
            <a:r>
              <a:rPr lang="fr-FR" sz="2000" dirty="0" smtClean="0">
                <a:latin typeface="Verdana" panose="020B0604030504040204" pitchFamily="34" charset="0"/>
                <a:ea typeface="Verdana" panose="020B0604030504040204" pitchFamily="34" charset="0"/>
              </a:rPr>
              <a:t>concernant le délai </a:t>
            </a:r>
            <a:r>
              <a:rPr lang="fr-FR" sz="2000" dirty="0">
                <a:latin typeface="Verdana" panose="020B0604030504040204" pitchFamily="34" charset="0"/>
                <a:ea typeface="Verdana" panose="020B0604030504040204" pitchFamily="34" charset="0"/>
              </a:rPr>
              <a:t>de prescription </a:t>
            </a:r>
            <a:r>
              <a:rPr lang="fr-FR" sz="2000" dirty="0" smtClean="0">
                <a:latin typeface="Verdana" panose="020B0604030504040204" pitchFamily="34" charset="0"/>
                <a:ea typeface="Verdana" panose="020B0604030504040204" pitchFamily="34" charset="0"/>
              </a:rPr>
              <a:t> :</a:t>
            </a:r>
          </a:p>
          <a:p>
            <a:endParaRPr lang="fr-FR" sz="2000" dirty="0" smtClean="0">
              <a:latin typeface="Verdana" panose="020B0604030504040204" pitchFamily="34" charset="0"/>
              <a:ea typeface="Verdana" panose="020B0604030504040204" pitchFamily="34" charset="0"/>
            </a:endParaRPr>
          </a:p>
          <a:p>
            <a:r>
              <a:rPr lang="fr-FR" sz="2000" dirty="0" smtClean="0">
                <a:solidFill>
                  <a:srgbClr val="00B050"/>
                </a:solidFill>
                <a:latin typeface="Verdana" panose="020B0604030504040204" pitchFamily="34" charset="0"/>
                <a:ea typeface="Verdana" panose="020B0604030504040204" pitchFamily="34" charset="0"/>
              </a:rPr>
              <a:t>Depuis le 23 de novembre 2018 le délai de prescription </a:t>
            </a:r>
            <a:r>
              <a:rPr lang="fr-FR" sz="2000" u="sng" dirty="0" smtClean="0">
                <a:solidFill>
                  <a:srgbClr val="00B050"/>
                </a:solidFill>
                <a:latin typeface="Verdana" panose="020B0604030504040204" pitchFamily="34" charset="0"/>
                <a:ea typeface="Verdana" panose="020B0604030504040204" pitchFamily="34" charset="0"/>
              </a:rPr>
              <a:t>n’est plus de 10 ans mais  de </a:t>
            </a:r>
            <a:r>
              <a:rPr lang="fr-FR" sz="2000" u="sng" dirty="0">
                <a:solidFill>
                  <a:srgbClr val="00B050"/>
                </a:solidFill>
                <a:latin typeface="Verdana" panose="020B0604030504040204" pitchFamily="34" charset="0"/>
                <a:ea typeface="Verdana" panose="020B0604030504040204" pitchFamily="34" charset="0"/>
              </a:rPr>
              <a:t>cinq ans </a:t>
            </a:r>
            <a:r>
              <a:rPr lang="fr-FR" sz="2000" dirty="0">
                <a:solidFill>
                  <a:srgbClr val="00B050"/>
                </a:solidFill>
                <a:latin typeface="Verdana" panose="020B0604030504040204" pitchFamily="34" charset="0"/>
                <a:ea typeface="Verdana" panose="020B0604030504040204" pitchFamily="34" charset="0"/>
              </a:rPr>
              <a:t>est applicable aux actions personnelles relatives à la copropriété entre copropriétaires </a:t>
            </a:r>
            <a:r>
              <a:rPr lang="fr-FR" sz="2000" dirty="0" smtClean="0">
                <a:solidFill>
                  <a:srgbClr val="00B050"/>
                </a:solidFill>
                <a:latin typeface="Verdana" panose="020B0604030504040204" pitchFamily="34" charset="0"/>
                <a:ea typeface="Verdana" panose="020B0604030504040204" pitchFamily="34" charset="0"/>
              </a:rPr>
              <a:t> (Article 2224)</a:t>
            </a:r>
            <a:endParaRPr lang="fr-FR" sz="2000" dirty="0">
              <a:solidFill>
                <a:srgbClr val="00B050"/>
              </a:solidFill>
              <a:latin typeface="Verdana" panose="020B0604030504040204" pitchFamily="34" charset="0"/>
              <a:ea typeface="Verdana" panose="020B0604030504040204" pitchFamily="34" charset="0"/>
            </a:endParaRPr>
          </a:p>
          <a:p>
            <a:endParaRPr lang="fr-FR" sz="2000" b="0" dirty="0" smtClean="0">
              <a:solidFill>
                <a:srgbClr val="00B050"/>
              </a:solidFill>
              <a:latin typeface="Verdana" panose="020B0604030504040204" pitchFamily="34" charset="0"/>
              <a:ea typeface="Verdana" panose="020B0604030504040204" pitchFamily="34" charset="0"/>
            </a:endParaRPr>
          </a:p>
          <a:p>
            <a:r>
              <a:rPr lang="fr-FR" sz="2000" b="0" dirty="0" smtClean="0">
                <a:latin typeface="Verdana" panose="020B0604030504040204" pitchFamily="34" charset="0"/>
                <a:ea typeface="Verdana" panose="020B0604030504040204" pitchFamily="34" charset="0"/>
              </a:rPr>
              <a:t>« Les </a:t>
            </a:r>
            <a:r>
              <a:rPr lang="fr-FR" sz="2000" b="0" dirty="0">
                <a:latin typeface="Verdana" panose="020B0604030504040204" pitchFamily="34" charset="0"/>
                <a:ea typeface="Verdana" panose="020B0604030504040204" pitchFamily="34" charset="0"/>
              </a:rPr>
              <a:t>actions personnelles ou mobilières se prescrivent par cinq ans à compter du jour où le titulaire d'un droit a connu ou aurait dû connaître les faits lui permettant de </a:t>
            </a:r>
            <a:r>
              <a:rPr lang="fr-FR" sz="2000" b="0" dirty="0" smtClean="0">
                <a:latin typeface="Verdana" panose="020B0604030504040204" pitchFamily="34" charset="0"/>
                <a:ea typeface="Verdana" panose="020B0604030504040204" pitchFamily="34" charset="0"/>
              </a:rPr>
              <a:t>l'exercer.. »</a:t>
            </a:r>
            <a:endParaRPr lang="fr-FR" sz="2000" b="0" dirty="0">
              <a:latin typeface="Verdana" panose="020B0604030504040204" pitchFamily="34" charset="0"/>
              <a:ea typeface="Verdana" panose="020B0604030504040204" pitchFamily="34" charset="0"/>
            </a:endParaRPr>
          </a:p>
        </p:txBody>
      </p:sp>
      <p:sp>
        <p:nvSpPr>
          <p:cNvPr id="7" name="Rectangle 6"/>
          <p:cNvSpPr/>
          <p:nvPr/>
        </p:nvSpPr>
        <p:spPr>
          <a:xfrm>
            <a:off x="3117230" y="6390555"/>
            <a:ext cx="269626" cy="461665"/>
          </a:xfrm>
          <a:prstGeom prst="rect">
            <a:avLst/>
          </a:prstGeom>
        </p:spPr>
        <p:txBody>
          <a:bodyPr wrap="none">
            <a:spAutoFit/>
          </a:bodyPr>
          <a:lstStyle/>
          <a:p>
            <a:r>
              <a:rPr lang="fr-FR" smtClean="0"/>
              <a:t>.</a:t>
            </a:r>
            <a:endParaRPr lang="fr-FR" dirty="0"/>
          </a:p>
        </p:txBody>
      </p:sp>
    </p:spTree>
    <p:extLst>
      <p:ext uri="{BB962C8B-B14F-4D97-AF65-F5344CB8AC3E}">
        <p14:creationId xmlns:p14="http://schemas.microsoft.com/office/powerpoint/2010/main" val="20943008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6507</TotalTime>
  <Words>2547</Words>
  <Application>Microsoft Office PowerPoint</Application>
  <PresentationFormat>Personnalisé</PresentationFormat>
  <Paragraphs>372</Paragraphs>
  <Slides>39</Slides>
  <Notes>14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39</vt:i4>
      </vt:variant>
    </vt:vector>
  </HeadingPairs>
  <TitlesOfParts>
    <vt:vector size="51" baseType="lpstr">
      <vt:lpstr>ＭＳ Ｐゴシック</vt:lpstr>
      <vt:lpstr>&amp;quot</vt:lpstr>
      <vt:lpstr>Arial</vt:lpstr>
      <vt:lpstr>Arial Narrow</vt:lpstr>
      <vt:lpstr>Calibri</vt:lpstr>
      <vt:lpstr>DejaVu Sans</vt:lpstr>
      <vt:lpstr>Times New Roman</vt:lpstr>
      <vt:lpstr>Verdana</vt:lpstr>
      <vt:lpstr>Vrinda</vt:lpstr>
      <vt:lpstr>Wingdings</vt:lpstr>
      <vt:lpstr>Wingdings 3</vt:lpstr>
      <vt:lpstr>Thème Office</vt:lpstr>
      <vt:lpstr>LE RECOUVREMENT DES IMPAYES DE CHARGES  </vt:lpstr>
      <vt:lpstr>Les conséquences d’un manque de suivi des impayés par le CS</vt:lpstr>
      <vt:lpstr>Le syndic et les impayés de charges</vt:lpstr>
      <vt:lpstr>Le rôle du CS dans le suivi des impayés </vt:lpstr>
      <vt:lpstr>Méthodologie : La commission de suivi</vt:lpstr>
      <vt:lpstr> Les documents à obtenir pour un bon suivi </vt:lpstr>
      <vt:lpstr>Avant toute procédure amiable ou contentieuse :  les bonnes questions à se poser  </vt:lpstr>
      <vt:lpstr> Comment analyser une dette ?</vt:lpstr>
      <vt:lpstr>Délai de prescription </vt:lpstr>
      <vt:lpstr>Attention au frais imputable au débiteur !!!!</vt:lpstr>
      <vt:lpstr>Facturation « Contrat type syndic »</vt:lpstr>
      <vt:lpstr>Conclusion : Quels frais le Juge peut-il imputer?</vt:lpstr>
      <vt:lpstr>Convention d’honoraires</vt:lpstr>
      <vt:lpstr>Faire le point sur la dette en 3 étapes</vt:lpstr>
      <vt:lpstr>Faire le point sur la dette en 3 étapes</vt:lpstr>
      <vt:lpstr>La procédure</vt:lpstr>
      <vt:lpstr>Avant toute procédure amiable ou contentieuse :  les bonnes questions à se poser  </vt:lpstr>
      <vt:lpstr>La procédure de conciliation obligatoire : « loi justice »</vt:lpstr>
      <vt:lpstr>Avant toute procédure amiable ou contentieuse :  les bonnes questions à se poser  </vt:lpstr>
      <vt:lpstr>COMPETENCE TRIBUNAL « LOI JUSTICE »</vt:lpstr>
      <vt:lpstr>Elargissement du champ d’application de la procédure de déchéance du terme « procédure au fond accélérée » ½ </vt:lpstr>
      <vt:lpstr>Elargissement du champ d’application de la procédure de déchéance du terme « procédure au fond accélérée » 2/2 </vt:lpstr>
      <vt:lpstr>Procédure au fond accélérée </vt:lpstr>
      <vt:lpstr>Les étapes d’une procédure judiciaire</vt:lpstr>
      <vt:lpstr>Signification </vt:lpstr>
      <vt:lpstr>Procédure succession : sommation d’opter</vt:lpstr>
      <vt:lpstr>  CAS DES Successions vacantes 1/3   </vt:lpstr>
      <vt:lpstr>  CAS DES Successions vacantes 2/2   </vt:lpstr>
      <vt:lpstr>Voies de recouvrement forcé a privilégier</vt:lpstr>
      <vt:lpstr>Zoom : Saisie immobilière</vt:lpstr>
      <vt:lpstr>Saisie immobilière</vt:lpstr>
      <vt:lpstr>La saisie immobilière et la procédure d’ordre </vt:lpstr>
      <vt:lpstr>1) Saisie immobilière</vt:lpstr>
      <vt:lpstr>2) La procédure d’ordre:  la récupération des fonds</vt:lpstr>
      <vt:lpstr>Créances irrécouvrables</vt:lpstr>
      <vt:lpstr>Impayés de charges et mutation</vt:lpstr>
      <vt:lpstr>Impayés de charges et mutation</vt:lpstr>
      <vt:lpstr>Conclusion et conseils </vt:lpstr>
      <vt:lpstr>  Questions / Réponses Echanges avec les participants  </vt:lpstr>
    </vt:vector>
  </TitlesOfParts>
  <Company>skap 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Estelle Baron</dc:creator>
  <cp:lastModifiedBy>Rachel Chopin-denizou</cp:lastModifiedBy>
  <cp:revision>672</cp:revision>
  <cp:lastPrinted>2022-01-03T08:38:43Z</cp:lastPrinted>
  <dcterms:modified xsi:type="dcterms:W3CDTF">2022-02-04T11:51:01Z</dcterms:modified>
</cp:coreProperties>
</file>