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61" r:id="rId18"/>
    <p:sldId id="277" r:id="rId19"/>
    <p:sldId id="278" r:id="rId20"/>
    <p:sldId id="280" r:id="rId21"/>
    <p:sldId id="281" r:id="rId22"/>
    <p:sldId id="282" r:id="rId23"/>
    <p:sldId id="293" r:id="rId24"/>
    <p:sldId id="294" r:id="rId25"/>
    <p:sldId id="295" r:id="rId26"/>
    <p:sldId id="296" r:id="rId27"/>
    <p:sldId id="297" r:id="rId28"/>
    <p:sldId id="298" r:id="rId29"/>
    <p:sldId id="29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69AFD13-BB9C-408D-A152-522441E92BEA}"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209797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9AFD13-BB9C-408D-A152-522441E92BEA}"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271089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199"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9AFD13-BB9C-408D-A152-522441E92BEA}"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294726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69AFD13-BB9C-408D-A152-522441E92BEA}"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124944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2"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69AFD13-BB9C-408D-A152-522441E92BEA}"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160769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1"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1"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69AFD13-BB9C-408D-A152-522441E92BEA}"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46803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9"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9" y="2505076"/>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2" y="2505076"/>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69AFD13-BB9C-408D-A152-522441E92BEA}" type="datetimeFigureOut">
              <a:rPr lang="fr-FR" smtClean="0"/>
              <a:t>10/06/2025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218131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69AFD13-BB9C-408D-A152-522441E92BEA}" type="datetimeFigureOut">
              <a:rPr lang="fr-FR" smtClean="0"/>
              <a:t>10/06/2025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258775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9AFD13-BB9C-408D-A152-522441E92BEA}" type="datetimeFigureOut">
              <a:rPr lang="fr-FR" smtClean="0"/>
              <a:t>10/06/2025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161531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69AFD13-BB9C-408D-A152-522441E92BEA}"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347919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FR"/>
          </a:p>
        </p:txBody>
      </p:sp>
      <p:sp>
        <p:nvSpPr>
          <p:cNvPr id="4" name="Espace réservé du texte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69AFD13-BB9C-408D-A152-522441E92BEA}"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7ACB08-5963-44D4-82C1-81A8622C8CA0}" type="slidenum">
              <a:rPr lang="fr-FR" smtClean="0"/>
              <a:t>‹N°›</a:t>
            </a:fld>
            <a:endParaRPr lang="fr-FR"/>
          </a:p>
        </p:txBody>
      </p:sp>
    </p:spTree>
    <p:extLst>
      <p:ext uri="{BB962C8B-B14F-4D97-AF65-F5344CB8AC3E}">
        <p14:creationId xmlns:p14="http://schemas.microsoft.com/office/powerpoint/2010/main" val="186110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AFD13-BB9C-408D-A152-522441E92BEA}" type="datetimeFigureOut">
              <a:rPr lang="fr-FR" smtClean="0"/>
              <a:t>10/06/2025</a:t>
            </a:fld>
            <a:endParaRPr lang="fr-FR"/>
          </a:p>
        </p:txBody>
      </p:sp>
      <p:sp>
        <p:nvSpPr>
          <p:cNvPr id="5" name="Espace réservé du pied de page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ACB08-5963-44D4-82C1-81A8622C8CA0}" type="slidenum">
              <a:rPr lang="fr-FR" smtClean="0"/>
              <a:t>‹N°›</a:t>
            </a:fld>
            <a:endParaRPr lang="fr-FR"/>
          </a:p>
        </p:txBody>
      </p:sp>
    </p:spTree>
    <p:extLst>
      <p:ext uri="{BB962C8B-B14F-4D97-AF65-F5344CB8AC3E}">
        <p14:creationId xmlns:p14="http://schemas.microsoft.com/office/powerpoint/2010/main" val="18785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gistre-coproprietes.gouv.f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gifrance.gouv.fr/loda/article_lc/LEGIARTI000037671838/2018-11-25/#LEGIARTI000037671838"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legifrance.gouv.fr/loda/article_lc/LEGIARTI000043977289" TargetMode="External"/><Relationship Id="rId4" Type="http://schemas.openxmlformats.org/officeDocument/2006/relationships/hyperlink" Target="https://www.legifrance.gouv.fr/loda/article_lc/LEGIARTI00004396779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552" y="1127760"/>
            <a:ext cx="11658600" cy="1707178"/>
          </a:xfrm>
        </p:spPr>
        <p:txBody>
          <a:bodyPr>
            <a:noAutofit/>
          </a:bodyPr>
          <a:lstStyle/>
          <a:p>
            <a:r>
              <a:rPr lang="fr-FR" sz="5400" b="1" dirty="0">
                <a:solidFill>
                  <a:schemeClr val="accent6">
                    <a:lumMod val="75000"/>
                  </a:schemeClr>
                </a:solidFill>
                <a:latin typeface="+mn-lt"/>
              </a:rPr>
              <a:t>MISE EN PLACE DE LA GESTION DIRECTE PAR UN SYNDIC NON PROFESSIONNEL</a:t>
            </a:r>
            <a:endParaRPr lang="fr-FR" sz="5400" b="1" i="1" dirty="0">
              <a:solidFill>
                <a:schemeClr val="accent6">
                  <a:lumMod val="75000"/>
                </a:schemeClr>
              </a:solidFill>
              <a:effectLst>
                <a:outerShdw blurRad="38100" dist="38100" dir="2700000" algn="tl">
                  <a:srgbClr val="000000">
                    <a:alpha val="43137"/>
                  </a:srgbClr>
                </a:outerShdw>
              </a:effectLst>
              <a:latin typeface="+mn-lt"/>
            </a:endParaRPr>
          </a:p>
        </p:txBody>
      </p:sp>
      <p:sp>
        <p:nvSpPr>
          <p:cNvPr id="8" name="Titre 1"/>
          <p:cNvSpPr txBox="1">
            <a:spLocks/>
          </p:cNvSpPr>
          <p:nvPr/>
        </p:nvSpPr>
        <p:spPr>
          <a:xfrm>
            <a:off x="1097300" y="4959998"/>
            <a:ext cx="9937103" cy="9144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200" b="1" i="1" dirty="0">
                <a:solidFill>
                  <a:schemeClr val="accent1">
                    <a:lumMod val="50000"/>
                  </a:schemeClr>
                </a:solidFill>
                <a:effectLst>
                  <a:outerShdw blurRad="38100" dist="38100" dir="2700000" algn="tl">
                    <a:srgbClr val="000000">
                      <a:alpha val="43137"/>
                    </a:srgbClr>
                  </a:outerShdw>
                </a:effectLst>
              </a:rPr>
              <a:t>Thierry Gasnier</a:t>
            </a:r>
          </a:p>
          <a:p>
            <a:r>
              <a:rPr lang="fr-FR" sz="3200" b="1" i="1" dirty="0">
                <a:solidFill>
                  <a:schemeClr val="accent1">
                    <a:lumMod val="50000"/>
                  </a:schemeClr>
                </a:solidFill>
                <a:effectLst>
                  <a:outerShdw blurRad="38100" dist="38100" dir="2700000" algn="tl">
                    <a:srgbClr val="000000">
                      <a:alpha val="43137"/>
                    </a:srgbClr>
                  </a:outerShdw>
                </a:effectLst>
              </a:rPr>
              <a:t>gestionsnp@arc-copro.fr</a:t>
            </a:r>
          </a:p>
        </p:txBody>
      </p:sp>
      <p:pic>
        <p:nvPicPr>
          <p:cNvPr id="5" name="Image 4"/>
          <p:cNvPicPr>
            <a:picLocks noChangeAspect="1"/>
          </p:cNvPicPr>
          <p:nvPr/>
        </p:nvPicPr>
        <p:blipFill>
          <a:blip r:embed="rId2"/>
          <a:stretch>
            <a:fillRect/>
          </a:stretch>
        </p:blipFill>
        <p:spPr>
          <a:xfrm>
            <a:off x="11356776" y="6041065"/>
            <a:ext cx="835224" cy="816935"/>
          </a:xfrm>
          <a:prstGeom prst="rect">
            <a:avLst/>
          </a:prstGeom>
        </p:spPr>
      </p:pic>
      <p:sp>
        <p:nvSpPr>
          <p:cNvPr id="4" name="ZoneTexte 3"/>
          <p:cNvSpPr txBox="1"/>
          <p:nvPr/>
        </p:nvSpPr>
        <p:spPr>
          <a:xfrm>
            <a:off x="4334075" y="3878476"/>
            <a:ext cx="3523850" cy="461665"/>
          </a:xfrm>
          <a:prstGeom prst="rect">
            <a:avLst/>
          </a:prstGeom>
          <a:noFill/>
        </p:spPr>
        <p:txBody>
          <a:bodyPr wrap="none" rtlCol="0">
            <a:spAutoFit/>
          </a:bodyPr>
          <a:lstStyle/>
          <a:p>
            <a:r>
              <a:rPr lang="fr-CA" sz="2400" b="1" i="1" dirty="0">
                <a:solidFill>
                  <a:srgbClr val="002060"/>
                </a:solidFill>
              </a:rPr>
              <a:t>Formation du 22 mai 2025</a:t>
            </a:r>
            <a:endParaRPr lang="fr-FR" sz="2400" b="1" i="1" dirty="0">
              <a:solidFill>
                <a:srgbClr val="002060"/>
              </a:solidFill>
            </a:endParaRPr>
          </a:p>
        </p:txBody>
      </p:sp>
    </p:spTree>
    <p:extLst>
      <p:ext uri="{BB962C8B-B14F-4D97-AF65-F5344CB8AC3E}">
        <p14:creationId xmlns:p14="http://schemas.microsoft.com/office/powerpoint/2010/main" val="124488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A8CF47C5-BE5F-4F85-9157-4CD18BFC08A1}"/>
              </a:ext>
            </a:extLst>
          </p:cNvPr>
          <p:cNvSpPr txBox="1">
            <a:spLocks/>
          </p:cNvSpPr>
          <p:nvPr/>
        </p:nvSpPr>
        <p:spPr>
          <a:xfrm>
            <a:off x="626343" y="1925932"/>
            <a:ext cx="10655559" cy="4187322"/>
          </a:xfrm>
          <a:prstGeom prst="rect">
            <a:avLst/>
          </a:prstGeom>
        </p:spPr>
        <p:txBody>
          <a:bodyPr vert="horz" lIns="91440" tIns="45720" rIns="91440" bIns="45720" rtlCol="0">
            <a:normAutofit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fr-CA" sz="2800" b="1" dirty="0">
                <a:solidFill>
                  <a:srgbClr val="002060"/>
                </a:solidFill>
                <a:effectLst>
                  <a:outerShdw blurRad="38100" dist="38100" dir="2700000" algn="tl">
                    <a:srgbClr val="000000">
                      <a:alpha val="43137"/>
                    </a:srgbClr>
                  </a:outerShdw>
                </a:effectLst>
              </a:rPr>
              <a:t>Contrat type </a:t>
            </a:r>
            <a:r>
              <a:rPr lang="fr-CA" sz="2800" b="1" dirty="0">
                <a:solidFill>
                  <a:srgbClr val="002060"/>
                </a:solidFill>
              </a:rPr>
              <a:t>du</a:t>
            </a:r>
            <a:r>
              <a:rPr lang="fr-CA" sz="2800" b="1" dirty="0">
                <a:solidFill>
                  <a:srgbClr val="002060"/>
                </a:solidFill>
                <a:effectLst>
                  <a:outerShdw blurRad="38100" dist="38100" dir="2700000" algn="tl">
                    <a:srgbClr val="000000">
                      <a:alpha val="43137"/>
                    </a:srgbClr>
                  </a:outerShdw>
                </a:effectLst>
              </a:rPr>
              <a:t> syndic:</a:t>
            </a:r>
          </a:p>
          <a:p>
            <a:pPr algn="just"/>
            <a:r>
              <a:rPr lang="fr-CA" b="1" dirty="0">
                <a:solidFill>
                  <a:srgbClr val="002060"/>
                </a:solidFill>
              </a:rPr>
              <a:t>Seuls les syndics qui ne perçoivent aucune rémunération peuvent ne pas établir un contrat type de syndic.</a:t>
            </a:r>
          </a:p>
          <a:p>
            <a:pPr algn="just"/>
            <a:endParaRPr lang="fr-CA" b="1" dirty="0">
              <a:solidFill>
                <a:srgbClr val="002060"/>
              </a:solidFill>
            </a:endParaRPr>
          </a:p>
          <a:p>
            <a:pPr algn="just"/>
            <a:r>
              <a:rPr lang="fr-CA" b="1" dirty="0">
                <a:solidFill>
                  <a:srgbClr val="002060"/>
                </a:solidFill>
              </a:rPr>
              <a:t>Ce contrat entre le syndicat des copropriétaire et le syndic précise la durée et les date de début et de fin du mandat. Les rémunérations du syndic non professionnel sont fixées à l’article 8. L’article 9 arrête le montant des frais imputables au seul copropriétaire concerné.</a:t>
            </a:r>
          </a:p>
          <a:p>
            <a:pPr algn="just"/>
            <a:endParaRPr lang="fr-CA" b="1" dirty="0">
              <a:solidFill>
                <a:srgbClr val="002060"/>
              </a:solidFill>
            </a:endParaRPr>
          </a:p>
          <a:p>
            <a:pPr algn="just"/>
            <a:r>
              <a:rPr lang="fr-CA" b="1" dirty="0">
                <a:solidFill>
                  <a:srgbClr val="002060"/>
                </a:solidFill>
              </a:rPr>
              <a:t>Le projet de contrat doit être joint à la convocation de l’assemblée générale appelée à désigner le syndic.</a:t>
            </a:r>
          </a:p>
          <a:p>
            <a:pPr algn="l"/>
            <a:endParaRPr lang="fr-CA" b="1" dirty="0">
              <a:solidFill>
                <a:srgbClr val="002060"/>
              </a:solidFill>
            </a:endParaRPr>
          </a:p>
          <a:p>
            <a:pPr algn="l"/>
            <a:endParaRPr lang="fr-CA" b="1" dirty="0">
              <a:solidFill>
                <a:srgbClr val="002060"/>
              </a:solidFill>
            </a:endParaRPr>
          </a:p>
          <a:p>
            <a:pPr algn="l"/>
            <a:endParaRPr lang="fr-FR" b="1" dirty="0">
              <a:solidFill>
                <a:srgbClr val="002060"/>
              </a:solidFill>
            </a:endParaRPr>
          </a:p>
        </p:txBody>
      </p:sp>
      <p:sp>
        <p:nvSpPr>
          <p:cNvPr id="11" name="Titre 1">
            <a:extLst>
              <a:ext uri="{FF2B5EF4-FFF2-40B4-BE49-F238E27FC236}">
                <a16:creationId xmlns:a16="http://schemas.microsoft.com/office/drawing/2014/main" id="{8383F311-5B7C-448A-9A05-74EF63E130AE}"/>
              </a:ext>
            </a:extLst>
          </p:cNvPr>
          <p:cNvSpPr>
            <a:spLocks noGrp="1"/>
          </p:cNvSpPr>
          <p:nvPr>
            <p:ph type="ctrTitle"/>
          </p:nvPr>
        </p:nvSpPr>
        <p:spPr>
          <a:xfrm>
            <a:off x="1127448" y="516146"/>
            <a:ext cx="9937103" cy="764014"/>
          </a:xfrm>
        </p:spPr>
        <p:txBody>
          <a:bodyPr>
            <a:normAutofit/>
          </a:bodyPr>
          <a:lstStyle/>
          <a:p>
            <a:r>
              <a:rPr lang="fr-CA" sz="4000" b="1" i="1" dirty="0">
                <a:solidFill>
                  <a:schemeClr val="accent6">
                    <a:lumMod val="75000"/>
                  </a:schemeClr>
                </a:solidFill>
                <a:latin typeface="+mn-lt"/>
              </a:rPr>
              <a:t>Désignation du syndic non professionnel</a:t>
            </a:r>
            <a:endParaRPr lang="fr-FR" sz="4000" b="1" dirty="0">
              <a:solidFill>
                <a:schemeClr val="accent6">
                  <a:lumMod val="75000"/>
                </a:schemeClr>
              </a:solidFill>
              <a:latin typeface="+mn-lt"/>
            </a:endParaRPr>
          </a:p>
        </p:txBody>
      </p:sp>
    </p:spTree>
    <p:extLst>
      <p:ext uri="{BB962C8B-B14F-4D97-AF65-F5344CB8AC3E}">
        <p14:creationId xmlns:p14="http://schemas.microsoft.com/office/powerpoint/2010/main" val="39350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7F7D8044-5211-4EB0-98CA-EC05B8C04F0E}"/>
              </a:ext>
            </a:extLst>
          </p:cNvPr>
          <p:cNvSpPr>
            <a:spLocks noGrp="1"/>
          </p:cNvSpPr>
          <p:nvPr>
            <p:ph type="ctrTitle"/>
          </p:nvPr>
        </p:nvSpPr>
        <p:spPr>
          <a:xfrm>
            <a:off x="1127448" y="516147"/>
            <a:ext cx="9937103" cy="764014"/>
          </a:xfrm>
        </p:spPr>
        <p:txBody>
          <a:bodyPr>
            <a:normAutofit/>
          </a:bodyPr>
          <a:lstStyle/>
          <a:p>
            <a:r>
              <a:rPr lang="fr-CA" sz="4000" b="1" i="1" dirty="0">
                <a:solidFill>
                  <a:schemeClr val="accent6">
                    <a:lumMod val="75000"/>
                  </a:schemeClr>
                </a:solidFill>
                <a:latin typeface="+mn-lt"/>
              </a:rPr>
              <a:t>Transition et prise de fonction</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CAF0E0E0-26D6-415A-B987-0661857EBD50}"/>
              </a:ext>
            </a:extLst>
          </p:cNvPr>
          <p:cNvSpPr txBox="1">
            <a:spLocks/>
          </p:cNvSpPr>
          <p:nvPr/>
        </p:nvSpPr>
        <p:spPr>
          <a:xfrm>
            <a:off x="626343" y="1925932"/>
            <a:ext cx="10655559" cy="4187322"/>
          </a:xfrm>
          <a:prstGeom prst="rect">
            <a:avLst/>
          </a:prstGeom>
        </p:spPr>
        <p:txBody>
          <a:bodyPr vert="horz" lIns="91440" tIns="45720" rIns="91440" bIns="45720" rtlCol="0">
            <a:normAutofit fontScale="925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fr-CA" sz="3000" b="1">
                <a:solidFill>
                  <a:srgbClr val="002060"/>
                </a:solidFill>
              </a:rPr>
              <a:t>Récupérer les archives et les fonds disponibles détenus par l’ancien syndic</a:t>
            </a:r>
          </a:p>
          <a:p>
            <a:pPr marL="342900" indent="-342900" algn="just">
              <a:buFont typeface="Arial" panose="020B0604020202020204" pitchFamily="34" charset="0"/>
              <a:buChar char="•"/>
            </a:pPr>
            <a:r>
              <a:rPr lang="fr-CA" sz="3000" b="1">
                <a:solidFill>
                  <a:srgbClr val="002060"/>
                </a:solidFill>
              </a:rPr>
              <a:t>Ouvrir un compte bancaire séparé ou devenir le seul signataire sur le compte déjà ouvert au nom du syndicat</a:t>
            </a:r>
          </a:p>
          <a:p>
            <a:pPr marL="342900" indent="-342900" algn="just">
              <a:buFont typeface="Arial" panose="020B0604020202020204" pitchFamily="34" charset="0"/>
              <a:buChar char="•"/>
            </a:pPr>
            <a:r>
              <a:rPr lang="fr-CA" sz="3000" b="1">
                <a:solidFill>
                  <a:srgbClr val="002060"/>
                </a:solidFill>
              </a:rPr>
              <a:t>Organiser la comptabilité et réaliser la reprise comptable</a:t>
            </a:r>
          </a:p>
          <a:p>
            <a:pPr marL="342900" indent="-342900" algn="just">
              <a:buFont typeface="Arial" panose="020B0604020202020204" pitchFamily="34" charset="0"/>
              <a:buChar char="•"/>
            </a:pPr>
            <a:r>
              <a:rPr lang="fr-CA" sz="3000" b="1">
                <a:solidFill>
                  <a:srgbClr val="002060"/>
                </a:solidFill>
              </a:rPr>
              <a:t>S’inscrire sur le registre des copropriétés et rattacher le syndicat à votre compte de syndic non-professionnel</a:t>
            </a:r>
          </a:p>
          <a:p>
            <a:pPr marL="342900" indent="-342900" algn="just">
              <a:buFont typeface="Arial" panose="020B0604020202020204" pitchFamily="34" charset="0"/>
              <a:buChar char="•"/>
            </a:pPr>
            <a:r>
              <a:rPr lang="fr-CA" sz="3000" b="1">
                <a:solidFill>
                  <a:srgbClr val="002060"/>
                </a:solidFill>
              </a:rPr>
              <a:t>En cas de remise en fonctionnement, convoquer une AG pour les décisions fonctionnelles </a:t>
            </a:r>
          </a:p>
          <a:p>
            <a:pPr marL="342900" indent="-342900" algn="just">
              <a:buFont typeface="Arial" panose="020B0604020202020204" pitchFamily="34" charset="0"/>
              <a:buChar char="•"/>
            </a:pPr>
            <a:r>
              <a:rPr lang="fr-CA" sz="3000" b="1">
                <a:solidFill>
                  <a:srgbClr val="002060"/>
                </a:solidFill>
              </a:rPr>
              <a:t>Assurance RCP du syndic</a:t>
            </a:r>
          </a:p>
          <a:p>
            <a:pPr algn="l"/>
            <a:endParaRPr lang="fr-FR" b="1" dirty="0">
              <a:solidFill>
                <a:srgbClr val="002060"/>
              </a:solidFill>
            </a:endParaRPr>
          </a:p>
        </p:txBody>
      </p:sp>
    </p:spTree>
    <p:extLst>
      <p:ext uri="{BB962C8B-B14F-4D97-AF65-F5344CB8AC3E}">
        <p14:creationId xmlns:p14="http://schemas.microsoft.com/office/powerpoint/2010/main" val="395136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8CA862A8-F599-4407-9918-237480EEB2CC}"/>
              </a:ext>
            </a:extLst>
          </p:cNvPr>
          <p:cNvSpPr txBox="1">
            <a:spLocks/>
          </p:cNvSpPr>
          <p:nvPr/>
        </p:nvSpPr>
        <p:spPr>
          <a:xfrm>
            <a:off x="768219" y="1651612"/>
            <a:ext cx="10655559" cy="4398668"/>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CA" sz="2800" b="1" dirty="0">
                <a:solidFill>
                  <a:srgbClr val="002060"/>
                </a:solidFill>
                <a:effectLst>
                  <a:outerShdw blurRad="38100" dist="38100" dir="2700000" algn="tl">
                    <a:srgbClr val="000000">
                      <a:alpha val="43137"/>
                    </a:srgbClr>
                  </a:outerShdw>
                </a:effectLst>
              </a:rPr>
              <a:t>Inscription sur le Registre des Copropriétés</a:t>
            </a:r>
          </a:p>
          <a:p>
            <a:pPr algn="l"/>
            <a:endParaRPr lang="fr-CA" b="1" dirty="0">
              <a:solidFill>
                <a:srgbClr val="002060"/>
              </a:solidFill>
            </a:endParaRPr>
          </a:p>
          <a:p>
            <a:pPr marL="342900" indent="-342900" algn="just">
              <a:buFont typeface="Wingdings" panose="05000000000000000000" pitchFamily="2" charset="2"/>
              <a:buChar char="Ø"/>
            </a:pPr>
            <a:r>
              <a:rPr lang="fr-CA" b="1" dirty="0">
                <a:solidFill>
                  <a:srgbClr val="002060"/>
                </a:solidFill>
              </a:rPr>
              <a:t>Toutes les copropriétés doivent être immatriculées sur le registre depuis le 31 décembre 2018. (</a:t>
            </a:r>
            <a:r>
              <a:rPr lang="fr-CA" b="1" dirty="0">
                <a:solidFill>
                  <a:srgbClr val="002060"/>
                </a:solidFill>
                <a:hlinkClick r:id="rId3"/>
              </a:rPr>
              <a:t>https://www.registre-coproprietes.gouv.fr</a:t>
            </a:r>
            <a:r>
              <a:rPr lang="fr-CA" b="1" dirty="0">
                <a:solidFill>
                  <a:srgbClr val="002060"/>
                </a:solidFill>
              </a:rPr>
              <a:t>)</a:t>
            </a:r>
          </a:p>
          <a:p>
            <a:pPr algn="just"/>
            <a:r>
              <a:rPr lang="fr-CA" b="1" dirty="0">
                <a:solidFill>
                  <a:srgbClr val="002060"/>
                </a:solidFill>
              </a:rPr>
              <a:t>Pour vérifier le numéro de votre copropriété, vous pouvez consulter l’annuaire des copropriétés sur ce site.</a:t>
            </a:r>
          </a:p>
          <a:p>
            <a:pPr algn="l"/>
            <a:endParaRPr lang="fr-CA" b="1" dirty="0">
              <a:solidFill>
                <a:srgbClr val="002060"/>
              </a:solidFill>
            </a:endParaRPr>
          </a:p>
          <a:p>
            <a:pPr marL="342900" indent="-342900" algn="just">
              <a:buFont typeface="Wingdings" panose="05000000000000000000" pitchFamily="2" charset="2"/>
              <a:buChar char="Ø"/>
            </a:pPr>
            <a:r>
              <a:rPr lang="fr-CA" b="1" dirty="0">
                <a:solidFill>
                  <a:srgbClr val="002060"/>
                </a:solidFill>
              </a:rPr>
              <a:t>Le syndic doit s’inscrire sur le site en sa qualité de « syndic bénévole » ou « syndic coopératif ». Il active son compte dans les 2 mois qui suivent la réception du code par courrier.</a:t>
            </a:r>
          </a:p>
          <a:p>
            <a:pPr algn="l"/>
            <a:endParaRPr lang="fr-CA" b="1" dirty="0">
              <a:solidFill>
                <a:srgbClr val="002060"/>
              </a:solidFill>
            </a:endParaRPr>
          </a:p>
          <a:p>
            <a:pPr algn="l"/>
            <a:endParaRPr lang="fr-FR" b="1" dirty="0">
              <a:solidFill>
                <a:srgbClr val="002060"/>
              </a:solidFill>
            </a:endParaRPr>
          </a:p>
        </p:txBody>
      </p:sp>
      <p:sp>
        <p:nvSpPr>
          <p:cNvPr id="9" name="Titre 1">
            <a:extLst>
              <a:ext uri="{FF2B5EF4-FFF2-40B4-BE49-F238E27FC236}">
                <a16:creationId xmlns:a16="http://schemas.microsoft.com/office/drawing/2014/main" id="{01721AE0-FF01-45CA-BEA9-603B06D6B6EA}"/>
              </a:ext>
            </a:extLst>
          </p:cNvPr>
          <p:cNvSpPr txBox="1">
            <a:spLocks/>
          </p:cNvSpPr>
          <p:nvPr/>
        </p:nvSpPr>
        <p:spPr>
          <a:xfrm>
            <a:off x="1127448" y="516147"/>
            <a:ext cx="9937103" cy="764014"/>
          </a:xfrm>
          <a:prstGeom prst="rect">
            <a:avLst/>
          </a:prstGeom>
        </p:spPr>
        <p:txBody>
          <a:bodyPr vert="horz" lIns="91440" tIns="45720" rIns="91440" bIns="45720" rtlCol="0" anchor="b">
            <a:norm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fr-CA" sz="4000" b="1" i="1">
                <a:solidFill>
                  <a:schemeClr val="accent6">
                    <a:lumMod val="75000"/>
                  </a:schemeClr>
                </a:solidFill>
                <a:latin typeface="+mn-lt"/>
              </a:rPr>
              <a:t>Transition et prise de fonction</a:t>
            </a:r>
            <a:endParaRPr lang="fr-FR" sz="4000" b="1" dirty="0">
              <a:solidFill>
                <a:schemeClr val="accent6">
                  <a:lumMod val="75000"/>
                </a:schemeClr>
              </a:solidFill>
              <a:latin typeface="+mn-lt"/>
            </a:endParaRPr>
          </a:p>
        </p:txBody>
      </p:sp>
    </p:spTree>
    <p:extLst>
      <p:ext uri="{BB962C8B-B14F-4D97-AF65-F5344CB8AC3E}">
        <p14:creationId xmlns:p14="http://schemas.microsoft.com/office/powerpoint/2010/main" val="330199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8" name="Sous-titre 2">
            <a:extLst>
              <a:ext uri="{FF2B5EF4-FFF2-40B4-BE49-F238E27FC236}">
                <a16:creationId xmlns:a16="http://schemas.microsoft.com/office/drawing/2014/main" id="{E3632077-7601-4AD9-A576-C248D4D22664}"/>
              </a:ext>
            </a:extLst>
          </p:cNvPr>
          <p:cNvSpPr txBox="1">
            <a:spLocks/>
          </p:cNvSpPr>
          <p:nvPr/>
        </p:nvSpPr>
        <p:spPr>
          <a:xfrm>
            <a:off x="768219" y="1554481"/>
            <a:ext cx="10655559" cy="5212079"/>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CA" sz="3200" b="1" dirty="0">
                <a:solidFill>
                  <a:srgbClr val="002060"/>
                </a:solidFill>
                <a:effectLst>
                  <a:outerShdw blurRad="38100" dist="38100" dir="2700000" algn="tl">
                    <a:srgbClr val="000000">
                      <a:alpha val="43137"/>
                    </a:srgbClr>
                  </a:outerShdw>
                </a:effectLst>
              </a:rPr>
              <a:t>Inscription sur le Registre des Copropriétés</a:t>
            </a:r>
          </a:p>
          <a:p>
            <a:pPr algn="l"/>
            <a:endParaRPr lang="fr-CA" sz="1300" b="1" dirty="0">
              <a:solidFill>
                <a:srgbClr val="002060"/>
              </a:solidFill>
            </a:endParaRPr>
          </a:p>
          <a:p>
            <a:pPr marL="342900" indent="-342900" algn="l">
              <a:buFont typeface="Wingdings" panose="05000000000000000000" pitchFamily="2" charset="2"/>
              <a:buChar char="Ø"/>
            </a:pPr>
            <a:r>
              <a:rPr lang="fr-CA" b="1" dirty="0">
                <a:solidFill>
                  <a:srgbClr val="002060"/>
                </a:solidFill>
              </a:rPr>
              <a:t>La copropriété n’est pas encore immatriculée:</a:t>
            </a:r>
          </a:p>
          <a:p>
            <a:pPr algn="just"/>
            <a:r>
              <a:rPr lang="fr-CA" b="1" dirty="0">
                <a:solidFill>
                  <a:srgbClr val="002060"/>
                </a:solidFill>
              </a:rPr>
              <a:t>Le syndic utilise la procédure « Immatriculer une copropriété ». Il joint le PV d’AG ou le contrat de syndic pour que le registre l’identifie comme le syndic de cette copropriété.</a:t>
            </a:r>
          </a:p>
          <a:p>
            <a:pPr algn="just"/>
            <a:endParaRPr lang="fr-CA" sz="1300" b="1" dirty="0">
              <a:solidFill>
                <a:srgbClr val="002060"/>
              </a:solidFill>
            </a:endParaRPr>
          </a:p>
          <a:p>
            <a:pPr marL="342900" indent="-342900" algn="just">
              <a:buFont typeface="Wingdings" panose="05000000000000000000" pitchFamily="2" charset="2"/>
              <a:buChar char="Ø"/>
            </a:pPr>
            <a:r>
              <a:rPr lang="fr-CA" b="1" dirty="0">
                <a:solidFill>
                  <a:srgbClr val="002060"/>
                </a:solidFill>
              </a:rPr>
              <a:t>La copropriété est déjà immatriculée:</a:t>
            </a:r>
          </a:p>
          <a:p>
            <a:pPr algn="just"/>
            <a:r>
              <a:rPr lang="fr-CA" b="1" dirty="0">
                <a:solidFill>
                  <a:srgbClr val="002060"/>
                </a:solidFill>
              </a:rPr>
              <a:t>Le syndic utilise la procédure « Rattacher une copropriété ». Il joint le PV d’AG ou le contrat de syndic pour que le registre l’identifie comme le syndic de cette copropriété.</a:t>
            </a:r>
          </a:p>
          <a:p>
            <a:pPr algn="just"/>
            <a:endParaRPr lang="fr-CA" sz="1300" b="1" dirty="0">
              <a:solidFill>
                <a:srgbClr val="002060"/>
              </a:solidFill>
            </a:endParaRPr>
          </a:p>
          <a:p>
            <a:pPr marL="342900" indent="-342900" algn="just">
              <a:buFont typeface="Wingdings" panose="05000000000000000000" pitchFamily="2" charset="2"/>
              <a:buChar char="Ø"/>
            </a:pPr>
            <a:r>
              <a:rPr lang="fr-CA" b="1" dirty="0">
                <a:solidFill>
                  <a:srgbClr val="002060"/>
                </a:solidFill>
              </a:rPr>
              <a:t>Le syndic actualise les date de début de fin de son mandat à chaque renouvellement (dans les 2 mois qui suivent l’AG).</a:t>
            </a:r>
          </a:p>
          <a:p>
            <a:pPr algn="just"/>
            <a:r>
              <a:rPr lang="fr-CA" b="1" dirty="0">
                <a:solidFill>
                  <a:srgbClr val="002060"/>
                </a:solidFill>
              </a:rPr>
              <a:t>A défaut, le Registre des Copropriétés considère qu’il n’y a plus de représentant légal de la copropriété et le syndic n’a plus accès à la mise à jour de la copropriété.</a:t>
            </a: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FR" b="1" dirty="0">
              <a:solidFill>
                <a:srgbClr val="002060"/>
              </a:solidFill>
            </a:endParaRPr>
          </a:p>
        </p:txBody>
      </p:sp>
      <p:sp>
        <p:nvSpPr>
          <p:cNvPr id="9" name="Titre 1">
            <a:extLst>
              <a:ext uri="{FF2B5EF4-FFF2-40B4-BE49-F238E27FC236}">
                <a16:creationId xmlns:a16="http://schemas.microsoft.com/office/drawing/2014/main" id="{8CC5DF13-76F3-43E9-B85A-202F0926B4E0}"/>
              </a:ext>
            </a:extLst>
          </p:cNvPr>
          <p:cNvSpPr>
            <a:spLocks noGrp="1"/>
          </p:cNvSpPr>
          <p:nvPr>
            <p:ph type="ctrTitle"/>
          </p:nvPr>
        </p:nvSpPr>
        <p:spPr>
          <a:xfrm>
            <a:off x="1127448" y="516147"/>
            <a:ext cx="9937103" cy="764014"/>
          </a:xfrm>
        </p:spPr>
        <p:txBody>
          <a:bodyPr>
            <a:normAutofit/>
          </a:bodyPr>
          <a:lstStyle/>
          <a:p>
            <a:r>
              <a:rPr lang="fr-CA" sz="4000" b="1" i="1" dirty="0">
                <a:solidFill>
                  <a:schemeClr val="accent6">
                    <a:lumMod val="75000"/>
                  </a:schemeClr>
                </a:solidFill>
                <a:latin typeface="+mn-lt"/>
              </a:rPr>
              <a:t>Transition et prise de fonction</a:t>
            </a:r>
            <a:endParaRPr lang="fr-FR" sz="4000" b="1" dirty="0">
              <a:solidFill>
                <a:schemeClr val="accent6">
                  <a:lumMod val="75000"/>
                </a:schemeClr>
              </a:solidFill>
              <a:latin typeface="+mn-lt"/>
            </a:endParaRPr>
          </a:p>
        </p:txBody>
      </p:sp>
    </p:spTree>
    <p:extLst>
      <p:ext uri="{BB962C8B-B14F-4D97-AF65-F5344CB8AC3E}">
        <p14:creationId xmlns:p14="http://schemas.microsoft.com/office/powerpoint/2010/main" val="45612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1B652DEF-B7E6-42BA-AA06-878C6EAC9B36}"/>
              </a:ext>
            </a:extLst>
          </p:cNvPr>
          <p:cNvSpPr>
            <a:spLocks noGrp="1"/>
          </p:cNvSpPr>
          <p:nvPr>
            <p:ph type="ctrTitle"/>
          </p:nvPr>
        </p:nvSpPr>
        <p:spPr>
          <a:xfrm>
            <a:off x="1127448" y="516146"/>
            <a:ext cx="9937103" cy="849191"/>
          </a:xfrm>
        </p:spPr>
        <p:txBody>
          <a:bodyPr>
            <a:noAutofit/>
          </a:bodyPr>
          <a:lstStyle/>
          <a:p>
            <a:br>
              <a:rPr lang="fr-CA" sz="4000" b="1" dirty="0"/>
            </a:br>
            <a:r>
              <a:rPr lang="fr-CA" sz="4000" b="1" i="1" dirty="0">
                <a:solidFill>
                  <a:schemeClr val="accent6">
                    <a:lumMod val="75000"/>
                  </a:schemeClr>
                </a:solidFill>
                <a:latin typeface="+mn-lt"/>
              </a:rPr>
              <a:t>Les missions du syndic</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C7BC02F3-9307-4008-874F-1128A4493084}"/>
              </a:ext>
            </a:extLst>
          </p:cNvPr>
          <p:cNvSpPr txBox="1">
            <a:spLocks/>
          </p:cNvSpPr>
          <p:nvPr/>
        </p:nvSpPr>
        <p:spPr>
          <a:xfrm>
            <a:off x="630775" y="2167058"/>
            <a:ext cx="11193795" cy="4187322"/>
          </a:xfrm>
          <a:prstGeom prst="rect">
            <a:avLst/>
          </a:prstGeom>
        </p:spPr>
        <p:txBody>
          <a:bodyPr vert="horz" lIns="91440" tIns="45720" rIns="91440" bIns="45720" rtlCol="0">
            <a:normAutofit fontScale="850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CA" sz="2800" b="1" i="1" u="sng" dirty="0">
                <a:solidFill>
                  <a:srgbClr val="002060"/>
                </a:solidFill>
                <a:effectLst>
                  <a:outerShdw blurRad="38100" dist="38100" dir="2700000" algn="tl">
                    <a:srgbClr val="000000">
                      <a:alpha val="43137"/>
                    </a:srgbClr>
                  </a:outerShdw>
                </a:effectLst>
              </a:rPr>
              <a:t>Obligations </a:t>
            </a:r>
            <a:r>
              <a:rPr lang="fr-CA" sz="2800" b="1" i="1" u="sng" dirty="0">
                <a:solidFill>
                  <a:srgbClr val="002060"/>
                </a:solidFill>
              </a:rPr>
              <a:t>du</a:t>
            </a:r>
            <a:r>
              <a:rPr lang="fr-CA" sz="2800" b="1" i="1" u="sng" dirty="0">
                <a:solidFill>
                  <a:srgbClr val="002060"/>
                </a:solidFill>
                <a:effectLst>
                  <a:outerShdw blurRad="38100" dist="38100" dir="2700000" algn="tl">
                    <a:srgbClr val="000000">
                      <a:alpha val="43137"/>
                    </a:srgbClr>
                  </a:outerShdw>
                </a:effectLst>
              </a:rPr>
              <a:t> syndic (Art. 18 de la loi 10 juillet 1965), notamment</a:t>
            </a:r>
            <a:r>
              <a:rPr lang="fr-CA" sz="2800" b="1" i="1" dirty="0">
                <a:solidFill>
                  <a:srgbClr val="002060"/>
                </a:solidFill>
                <a:effectLst>
                  <a:outerShdw blurRad="38100" dist="38100" dir="2700000" algn="tl">
                    <a:srgbClr val="000000">
                      <a:alpha val="43137"/>
                    </a:srgbClr>
                  </a:outerShdw>
                </a:effectLst>
              </a:rPr>
              <a:t>:</a:t>
            </a:r>
          </a:p>
          <a:p>
            <a:pPr marL="342900" indent="-342900" algn="l">
              <a:lnSpc>
                <a:spcPct val="100000"/>
              </a:lnSpc>
              <a:buFont typeface="Wingdings" panose="05000000000000000000" pitchFamily="2" charset="2"/>
              <a:buChar char="Ø"/>
            </a:pPr>
            <a:r>
              <a:rPr lang="fr-CA" sz="2800" b="1" i="1" dirty="0">
                <a:solidFill>
                  <a:srgbClr val="002060"/>
                </a:solidFill>
              </a:rPr>
              <a:t>Ouvrir un compte bancaire séparé ; </a:t>
            </a:r>
          </a:p>
          <a:p>
            <a:pPr marL="342900" indent="-342900" algn="l">
              <a:lnSpc>
                <a:spcPct val="100000"/>
              </a:lnSpc>
              <a:buFont typeface="Wingdings" panose="05000000000000000000" pitchFamily="2" charset="2"/>
              <a:buChar char="Ø"/>
            </a:pPr>
            <a:r>
              <a:rPr lang="fr-CA" sz="2800" b="1" i="1" dirty="0">
                <a:solidFill>
                  <a:srgbClr val="002060"/>
                </a:solidFill>
              </a:rPr>
              <a:t>Tenir la comptabilité du syndicat des copropriétaires conformément au décret du 14 mars 2005 ;</a:t>
            </a:r>
          </a:p>
          <a:p>
            <a:pPr marL="342900" indent="-342900" algn="l">
              <a:lnSpc>
                <a:spcPct val="100000"/>
              </a:lnSpc>
              <a:buFont typeface="Wingdings" panose="05000000000000000000" pitchFamily="2" charset="2"/>
              <a:buChar char="Ø"/>
            </a:pPr>
            <a:r>
              <a:rPr lang="fr-CA" sz="2800" b="1" i="1" u="sng" dirty="0">
                <a:solidFill>
                  <a:srgbClr val="002060"/>
                </a:solidFill>
                <a:effectLst>
                  <a:outerShdw blurRad="38100" dist="38100" dir="2700000" algn="tl">
                    <a:srgbClr val="000000">
                      <a:alpha val="43137"/>
                    </a:srgbClr>
                  </a:outerShdw>
                </a:effectLst>
              </a:rPr>
              <a:t>Organiser une assemblée générale annuelle </a:t>
            </a:r>
            <a:r>
              <a:rPr lang="fr-CA" sz="2800" b="1" i="1" dirty="0">
                <a:solidFill>
                  <a:srgbClr val="002060"/>
                </a:solidFill>
                <a:effectLst>
                  <a:outerShdw blurRad="38100" dist="38100" dir="2700000" algn="tl">
                    <a:srgbClr val="000000">
                      <a:alpha val="43137"/>
                    </a:srgbClr>
                  </a:outerShdw>
                </a:effectLst>
              </a:rPr>
              <a:t>:</a:t>
            </a:r>
          </a:p>
          <a:p>
            <a:pPr marL="342900" indent="-342900" algn="l">
              <a:lnSpc>
                <a:spcPct val="100000"/>
              </a:lnSpc>
              <a:buFont typeface="Wingdings" panose="05000000000000000000" pitchFamily="2" charset="2"/>
              <a:buChar char="§"/>
            </a:pPr>
            <a:r>
              <a:rPr lang="fr-CA" sz="2800" b="1" i="1" dirty="0">
                <a:solidFill>
                  <a:srgbClr val="002060"/>
                </a:solidFill>
              </a:rPr>
              <a:t>Soumettre au vote l’approbation des comptes ;</a:t>
            </a:r>
          </a:p>
          <a:p>
            <a:pPr marL="342900" indent="-342900" algn="l">
              <a:lnSpc>
                <a:spcPct val="100000"/>
              </a:lnSpc>
              <a:buFont typeface="Wingdings" panose="05000000000000000000" pitchFamily="2" charset="2"/>
              <a:buChar char="§"/>
            </a:pPr>
            <a:r>
              <a:rPr lang="fr-CA" sz="2800" b="1" i="1" dirty="0">
                <a:solidFill>
                  <a:srgbClr val="002060"/>
                </a:solidFill>
              </a:rPr>
              <a:t>Voter le budget prévisionnel ; </a:t>
            </a:r>
          </a:p>
          <a:p>
            <a:pPr marL="342900" indent="-342900" algn="l">
              <a:lnSpc>
                <a:spcPct val="100000"/>
              </a:lnSpc>
              <a:buFont typeface="Wingdings" panose="05000000000000000000" pitchFamily="2" charset="2"/>
              <a:buChar char="§"/>
            </a:pPr>
            <a:r>
              <a:rPr lang="fr-CA" sz="2800" b="1" i="1" dirty="0">
                <a:solidFill>
                  <a:srgbClr val="002060"/>
                </a:solidFill>
              </a:rPr>
              <a:t>Renouveler le mandat du syndic si besoin ; </a:t>
            </a:r>
          </a:p>
          <a:p>
            <a:pPr marL="342900" indent="-342900" algn="l">
              <a:lnSpc>
                <a:spcPct val="100000"/>
              </a:lnSpc>
              <a:buFont typeface="Wingdings" panose="05000000000000000000" pitchFamily="2" charset="2"/>
              <a:buChar char="§"/>
            </a:pPr>
            <a:r>
              <a:rPr lang="fr-CA" sz="2800" b="1" i="1" dirty="0">
                <a:solidFill>
                  <a:srgbClr val="002060"/>
                </a:solidFill>
              </a:rPr>
              <a:t>Renouveler le mandat du conseil syndical si besoin ;</a:t>
            </a:r>
          </a:p>
          <a:p>
            <a:pPr marL="342900" indent="-342900" algn="l">
              <a:lnSpc>
                <a:spcPct val="100000"/>
              </a:lnSpc>
              <a:buFont typeface="Wingdings" panose="05000000000000000000" pitchFamily="2" charset="2"/>
              <a:buChar char="Ø"/>
            </a:pPr>
            <a:r>
              <a:rPr lang="fr-CA" sz="2800" b="1" i="1" dirty="0">
                <a:solidFill>
                  <a:srgbClr val="002060"/>
                </a:solidFill>
              </a:rPr>
              <a:t>Mettre à jour le registre des copropriétés ; </a:t>
            </a:r>
          </a:p>
          <a:p>
            <a:pPr algn="l"/>
            <a:endParaRPr lang="fr-FR" sz="1900" b="1" dirty="0">
              <a:solidFill>
                <a:srgbClr val="002060"/>
              </a:solidFill>
            </a:endParaRPr>
          </a:p>
          <a:p>
            <a:pPr algn="l"/>
            <a:endParaRPr lang="fr-FR" sz="1900" b="1" dirty="0">
              <a:solidFill>
                <a:srgbClr val="002060"/>
              </a:solidFill>
            </a:endParaRPr>
          </a:p>
          <a:p>
            <a:pPr algn="l"/>
            <a:endParaRPr lang="fr-CA" sz="1900" b="1" dirty="0">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2281993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71A22A02-107B-4D8E-8F20-40F108783C99}"/>
              </a:ext>
            </a:extLst>
          </p:cNvPr>
          <p:cNvSpPr>
            <a:spLocks noGrp="1"/>
          </p:cNvSpPr>
          <p:nvPr>
            <p:ph type="ctrTitle"/>
          </p:nvPr>
        </p:nvSpPr>
        <p:spPr>
          <a:xfrm>
            <a:off x="1127448" y="516146"/>
            <a:ext cx="9937103" cy="648775"/>
          </a:xfrm>
        </p:spPr>
        <p:txBody>
          <a:bodyPr>
            <a:noAutofit/>
          </a:bodyPr>
          <a:lstStyle/>
          <a:p>
            <a:br>
              <a:rPr lang="fr-CA" sz="4000" b="1" dirty="0"/>
            </a:br>
            <a:r>
              <a:rPr lang="fr-CA" sz="4000" b="1" i="1" dirty="0">
                <a:solidFill>
                  <a:schemeClr val="accent6">
                    <a:lumMod val="75000"/>
                  </a:schemeClr>
                </a:solidFill>
                <a:latin typeface="+mn-lt"/>
              </a:rPr>
              <a:t>Organiser la gestion courante</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E429CBBD-804F-4769-A1C0-9876227F2291}"/>
              </a:ext>
            </a:extLst>
          </p:cNvPr>
          <p:cNvSpPr txBox="1">
            <a:spLocks/>
          </p:cNvSpPr>
          <p:nvPr/>
        </p:nvSpPr>
        <p:spPr>
          <a:xfrm>
            <a:off x="587828" y="1931050"/>
            <a:ext cx="10655559" cy="4187322"/>
          </a:xfrm>
          <a:prstGeom prst="rect">
            <a:avLst/>
          </a:prstGeom>
        </p:spPr>
        <p:txBody>
          <a:bodyPr vert="horz" lIns="91440" tIns="45720" rIns="91440" bIns="45720" rtlCol="0">
            <a:normAutofit fontScale="925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000" b="1">
                <a:solidFill>
                  <a:srgbClr val="002060"/>
                </a:solidFill>
                <a:effectLst>
                  <a:outerShdw blurRad="38100" dist="38100" dir="2700000" algn="tl">
                    <a:srgbClr val="000000">
                      <a:alpha val="43137"/>
                    </a:srgbClr>
                  </a:outerShdw>
                </a:effectLst>
              </a:rPr>
              <a:t>La tenue de la comptabilité:</a:t>
            </a:r>
          </a:p>
          <a:p>
            <a:pPr algn="l"/>
            <a:r>
              <a:rPr lang="fr-CA" sz="1900" b="1" i="1">
                <a:solidFill>
                  <a:srgbClr val="002060"/>
                </a:solidFill>
              </a:rPr>
              <a:t>Au jour le jour</a:t>
            </a:r>
          </a:p>
          <a:p>
            <a:pPr marL="342900" indent="-342900" algn="l">
              <a:buFontTx/>
              <a:buChar char="-"/>
            </a:pPr>
            <a:r>
              <a:rPr lang="fr-CA" b="1">
                <a:solidFill>
                  <a:srgbClr val="002060"/>
                </a:solidFill>
              </a:rPr>
              <a:t>Générer et adresser les appels de fonds</a:t>
            </a:r>
          </a:p>
          <a:p>
            <a:pPr marL="342900" indent="-342900" algn="l">
              <a:buFontTx/>
              <a:buChar char="-"/>
            </a:pPr>
            <a:r>
              <a:rPr lang="fr-CA" b="1">
                <a:solidFill>
                  <a:srgbClr val="002060"/>
                </a:solidFill>
              </a:rPr>
              <a:t>Encaisser et enregistrer les règlements des copropriétaires</a:t>
            </a:r>
          </a:p>
          <a:p>
            <a:pPr marL="342900" indent="-342900" algn="l">
              <a:buFontTx/>
              <a:buChar char="-"/>
            </a:pPr>
            <a:r>
              <a:rPr lang="fr-CA" b="1">
                <a:solidFill>
                  <a:srgbClr val="002060"/>
                </a:solidFill>
              </a:rPr>
              <a:t>Saisir les factures reçues et les paiements des fournisseurs</a:t>
            </a:r>
          </a:p>
          <a:p>
            <a:pPr marL="342900" indent="-342900" algn="l">
              <a:buFontTx/>
              <a:buChar char="-"/>
            </a:pPr>
            <a:r>
              <a:rPr lang="fr-CA" b="1">
                <a:solidFill>
                  <a:srgbClr val="002060"/>
                </a:solidFill>
              </a:rPr>
              <a:t>Rapprocher la banque à la réception des relevés</a:t>
            </a:r>
          </a:p>
          <a:p>
            <a:pPr marL="342900" indent="-342900" algn="l">
              <a:buFontTx/>
              <a:buChar char="-"/>
            </a:pPr>
            <a:endParaRPr lang="fr-CA" b="1">
              <a:solidFill>
                <a:srgbClr val="002060"/>
              </a:solidFill>
            </a:endParaRPr>
          </a:p>
          <a:p>
            <a:pPr algn="l"/>
            <a:r>
              <a:rPr lang="fr-CA" sz="1900" b="1" i="1">
                <a:solidFill>
                  <a:srgbClr val="002060"/>
                </a:solidFill>
              </a:rPr>
              <a:t>Une fois par an:</a:t>
            </a:r>
          </a:p>
          <a:p>
            <a:pPr marL="342900" indent="-342900" algn="l">
              <a:buFontTx/>
              <a:buChar char="-"/>
            </a:pPr>
            <a:r>
              <a:rPr lang="fr-CA" b="1">
                <a:solidFill>
                  <a:srgbClr val="002060"/>
                </a:solidFill>
              </a:rPr>
              <a:t>Enregistrer écritures de clôtures et les consommations réparties sur les compteurs</a:t>
            </a:r>
          </a:p>
          <a:p>
            <a:pPr marL="342900" indent="-342900" algn="just">
              <a:buFontTx/>
              <a:buChar char="-"/>
            </a:pPr>
            <a:r>
              <a:rPr lang="fr-CA" b="1">
                <a:solidFill>
                  <a:srgbClr val="002060"/>
                </a:solidFill>
              </a:rPr>
              <a:t>Générer les annexes comptables conformes au décret de 2005, indispensables à l’approbation des comptes de l’exercice à l’AG</a:t>
            </a:r>
          </a:p>
          <a:p>
            <a:pPr algn="l"/>
            <a:endParaRPr lang="fr-CA" b="1">
              <a:solidFill>
                <a:srgbClr val="002060"/>
              </a:solidFill>
            </a:endParaRPr>
          </a:p>
          <a:p>
            <a:pPr marL="342900" indent="-342900" algn="l">
              <a:buFontTx/>
              <a:buChar char="-"/>
            </a:pPr>
            <a:endParaRPr lang="fr-CA" b="1">
              <a:solidFill>
                <a:srgbClr val="002060"/>
              </a:solidFill>
            </a:endParaRPr>
          </a:p>
          <a:p>
            <a:pPr algn="l"/>
            <a:endParaRPr lang="fr-CA" b="1">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83402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23E8F82D-7C0E-40B7-BEC1-B04E0C05CD39}"/>
              </a:ext>
            </a:extLst>
          </p:cNvPr>
          <p:cNvSpPr>
            <a:spLocks noGrp="1"/>
          </p:cNvSpPr>
          <p:nvPr>
            <p:ph type="ctrTitle"/>
          </p:nvPr>
        </p:nvSpPr>
        <p:spPr>
          <a:xfrm>
            <a:off x="1127448" y="516147"/>
            <a:ext cx="9937103" cy="623722"/>
          </a:xfrm>
        </p:spPr>
        <p:txBody>
          <a:bodyPr>
            <a:noAutofit/>
          </a:bodyPr>
          <a:lstStyle/>
          <a:p>
            <a:br>
              <a:rPr lang="fr-CA" sz="4000" b="1" dirty="0"/>
            </a:br>
            <a:r>
              <a:rPr lang="fr-CA" sz="4000" b="1" i="1" dirty="0">
                <a:solidFill>
                  <a:schemeClr val="accent6">
                    <a:lumMod val="75000"/>
                  </a:schemeClr>
                </a:solidFill>
                <a:latin typeface="+mn-lt"/>
              </a:rPr>
              <a:t>Assemblée générale annuelle</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F460ACDE-1DC9-46D3-83A1-41129FFB5942}"/>
              </a:ext>
            </a:extLst>
          </p:cNvPr>
          <p:cNvSpPr txBox="1">
            <a:spLocks/>
          </p:cNvSpPr>
          <p:nvPr/>
        </p:nvSpPr>
        <p:spPr>
          <a:xfrm>
            <a:off x="587828" y="2256726"/>
            <a:ext cx="10655559" cy="4187322"/>
          </a:xfrm>
          <a:prstGeom prst="rect">
            <a:avLst/>
          </a:prstGeom>
        </p:spPr>
        <p:txBody>
          <a:bodyPr vert="horz" lIns="91440" tIns="45720" rIns="91440" bIns="45720" rtlCol="0">
            <a:normAutofit fontScale="9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000" b="1" dirty="0">
                <a:solidFill>
                  <a:srgbClr val="002060"/>
                </a:solidFill>
                <a:effectLst>
                  <a:outerShdw blurRad="38100" dist="38100" dir="2700000" algn="tl">
                    <a:srgbClr val="000000">
                      <a:alpha val="43137"/>
                    </a:srgbClr>
                  </a:outerShdw>
                </a:effectLst>
              </a:rPr>
              <a:t>Convoquer et tenir l’AG annuelle:</a:t>
            </a:r>
          </a:p>
          <a:p>
            <a:pPr algn="l"/>
            <a:endParaRPr lang="fr-CA" b="1" dirty="0">
              <a:solidFill>
                <a:srgbClr val="002060"/>
              </a:solidFill>
            </a:endParaRPr>
          </a:p>
          <a:p>
            <a:pPr algn="l"/>
            <a:r>
              <a:rPr lang="fr-CA" b="1" dirty="0">
                <a:solidFill>
                  <a:srgbClr val="002060"/>
                </a:solidFill>
              </a:rPr>
              <a:t>Une AG annuelle doit être tenue chaque année, le budget prévisionnel est voté dans les 6 mois qui suivent la date de clôture de l’exercice comptable.</a:t>
            </a:r>
          </a:p>
          <a:p>
            <a:pPr algn="l"/>
            <a:endParaRPr lang="fr-CA" b="1" dirty="0">
              <a:solidFill>
                <a:srgbClr val="002060"/>
              </a:solidFill>
            </a:endParaRPr>
          </a:p>
          <a:p>
            <a:pPr algn="l"/>
            <a:r>
              <a:rPr lang="fr-CA" b="1" dirty="0">
                <a:solidFill>
                  <a:srgbClr val="002060"/>
                </a:solidFill>
              </a:rPr>
              <a:t>Pour une AG en 2025:</a:t>
            </a:r>
          </a:p>
          <a:p>
            <a:pPr algn="l"/>
            <a:r>
              <a:rPr lang="fr-CA" b="1" dirty="0">
                <a:solidFill>
                  <a:srgbClr val="002060"/>
                </a:solidFill>
              </a:rPr>
              <a:t>-approbation des comptes de 2024</a:t>
            </a:r>
          </a:p>
          <a:p>
            <a:pPr algn="l"/>
            <a:r>
              <a:rPr lang="fr-CA" b="1" dirty="0">
                <a:solidFill>
                  <a:srgbClr val="002060"/>
                </a:solidFill>
              </a:rPr>
              <a:t>-vote du budget prévisionnel 2026</a:t>
            </a:r>
          </a:p>
          <a:p>
            <a:pPr algn="l"/>
            <a:r>
              <a:rPr lang="fr-CA" b="1" dirty="0">
                <a:solidFill>
                  <a:srgbClr val="002060"/>
                </a:solidFill>
              </a:rPr>
              <a:t>-renouvellement des mandats (syndic et/ou conseil syndical, contrôleur des comptes)</a:t>
            </a:r>
          </a:p>
          <a:p>
            <a:pPr algn="l"/>
            <a:r>
              <a:rPr lang="fr-CA" b="1" dirty="0">
                <a:solidFill>
                  <a:srgbClr val="002060"/>
                </a:solidFill>
              </a:rPr>
              <a:t>-décisions imposées par les évolutions législatives et réglementaires</a:t>
            </a:r>
          </a:p>
          <a:p>
            <a:pPr algn="l"/>
            <a:r>
              <a:rPr lang="fr-CA" b="1" dirty="0">
                <a:solidFill>
                  <a:srgbClr val="002060"/>
                </a:solidFill>
              </a:rPr>
              <a:t>-autres décisions (travaux, mise en concurrence de contrats, modificatifs du règlement de copropriété, etc.)</a:t>
            </a:r>
          </a:p>
          <a:p>
            <a:pPr marL="342900" indent="-342900" algn="l">
              <a:buFontTx/>
              <a:buChar char="-"/>
            </a:pPr>
            <a:endParaRPr lang="fr-CA" b="1" dirty="0">
              <a:solidFill>
                <a:srgbClr val="002060"/>
              </a:solidFill>
            </a:endParaRPr>
          </a:p>
          <a:p>
            <a:pPr algn="l"/>
            <a:endParaRPr lang="fr-CA" b="1" dirty="0">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426493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03A4E583-0F27-45F2-98E3-7711580DF674}"/>
              </a:ext>
            </a:extLst>
          </p:cNvPr>
          <p:cNvSpPr>
            <a:spLocks noGrp="1"/>
          </p:cNvSpPr>
          <p:nvPr>
            <p:ph type="ctrTitle"/>
          </p:nvPr>
        </p:nvSpPr>
        <p:spPr>
          <a:xfrm>
            <a:off x="1127448" y="516147"/>
            <a:ext cx="9937103" cy="623722"/>
          </a:xfrm>
        </p:spPr>
        <p:txBody>
          <a:bodyPr>
            <a:normAutofit fontScale="90000"/>
          </a:bodyPr>
          <a:lstStyle/>
          <a:p>
            <a:br>
              <a:rPr lang="fr-CA" b="1" dirty="0"/>
            </a:br>
            <a:r>
              <a:rPr lang="fr-CA" sz="4400" b="1" i="1" dirty="0">
                <a:solidFill>
                  <a:schemeClr val="accent6">
                    <a:lumMod val="75000"/>
                  </a:schemeClr>
                </a:solidFill>
                <a:latin typeface="+mn-lt"/>
              </a:rPr>
              <a:t>Assemblée générale annuelle</a:t>
            </a:r>
            <a:endParaRPr lang="fr-FR" sz="44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C1EB6699-847C-4B98-973B-3C7150B0D8F1}"/>
              </a:ext>
            </a:extLst>
          </p:cNvPr>
          <p:cNvSpPr txBox="1">
            <a:spLocks/>
          </p:cNvSpPr>
          <p:nvPr/>
        </p:nvSpPr>
        <p:spPr>
          <a:xfrm>
            <a:off x="587828" y="2256726"/>
            <a:ext cx="10655559" cy="4187322"/>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4000" b="1" dirty="0">
                <a:solidFill>
                  <a:srgbClr val="002060"/>
                </a:solidFill>
                <a:effectLst>
                  <a:outerShdw blurRad="38100" dist="38100" dir="2700000" algn="tl">
                    <a:srgbClr val="000000">
                      <a:alpha val="43137"/>
                    </a:srgbClr>
                  </a:outerShdw>
                </a:effectLst>
              </a:rPr>
              <a:t>Convoquer et tenir l’AG annuelle:</a:t>
            </a:r>
          </a:p>
          <a:p>
            <a:pPr algn="l"/>
            <a:endParaRPr lang="fr-CA" sz="2800" b="1" dirty="0">
              <a:solidFill>
                <a:srgbClr val="002060"/>
              </a:solidFill>
            </a:endParaRPr>
          </a:p>
          <a:p>
            <a:pPr algn="just"/>
            <a:r>
              <a:rPr lang="fr-CA" sz="2800" b="1" dirty="0">
                <a:solidFill>
                  <a:srgbClr val="002060"/>
                </a:solidFill>
              </a:rPr>
              <a:t>La convocation doit être notifiée 21 jours à compter entre la première présentation des LRAR ou Avis Électronique et la date de l’AG. Possibilité de notification par remise en main propre contre émargement.</a:t>
            </a:r>
          </a:p>
          <a:p>
            <a:pPr algn="l"/>
            <a:endParaRPr lang="fr-CA" sz="2800" b="1" dirty="0">
              <a:solidFill>
                <a:srgbClr val="002060"/>
              </a:solidFill>
            </a:endParaRPr>
          </a:p>
          <a:p>
            <a:pPr algn="l"/>
            <a:r>
              <a:rPr lang="fr-CA" sz="2800" b="1" dirty="0">
                <a:solidFill>
                  <a:srgbClr val="002060"/>
                </a:solidFill>
              </a:rPr>
              <a:t>La convocation comprend:</a:t>
            </a:r>
          </a:p>
          <a:p>
            <a:pPr marL="342900" indent="-342900" algn="l">
              <a:buFont typeface="Arial" panose="020B0604020202020204" pitchFamily="34" charset="0"/>
              <a:buChar char="•"/>
            </a:pPr>
            <a:r>
              <a:rPr lang="fr-CA" sz="2800" b="1" dirty="0">
                <a:solidFill>
                  <a:srgbClr val="002060"/>
                </a:solidFill>
              </a:rPr>
              <a:t>la date, le lieu et l’heure de l’AG</a:t>
            </a:r>
          </a:p>
          <a:p>
            <a:pPr marL="342900" indent="-342900" algn="l">
              <a:buFont typeface="Arial" panose="020B0604020202020204" pitchFamily="34" charset="0"/>
              <a:buChar char="•"/>
            </a:pPr>
            <a:r>
              <a:rPr lang="fr-CA" sz="2800" b="1" dirty="0">
                <a:solidFill>
                  <a:srgbClr val="002060"/>
                </a:solidFill>
              </a:rPr>
              <a:t>l’ordre du jour (établit en concertation avec le conseil syndical)</a:t>
            </a:r>
          </a:p>
          <a:p>
            <a:pPr marL="342900" indent="-342900" algn="l">
              <a:buFont typeface="Arial" panose="020B0604020202020204" pitchFamily="34" charset="0"/>
              <a:buChar char="•"/>
            </a:pPr>
            <a:r>
              <a:rPr lang="fr-CA" sz="2800" b="1" dirty="0">
                <a:solidFill>
                  <a:srgbClr val="002060"/>
                </a:solidFill>
              </a:rPr>
              <a:t>les projets de résolutions</a:t>
            </a:r>
          </a:p>
          <a:p>
            <a:pPr marL="342900" indent="-342900" algn="l">
              <a:buFont typeface="Arial" panose="020B0604020202020204" pitchFamily="34" charset="0"/>
              <a:buChar char="•"/>
            </a:pPr>
            <a:r>
              <a:rPr lang="fr-CA" sz="2800" b="1" dirty="0">
                <a:solidFill>
                  <a:srgbClr val="002060"/>
                </a:solidFill>
              </a:rPr>
              <a:t>le formulaire de vote par correspondance</a:t>
            </a:r>
          </a:p>
          <a:p>
            <a:pPr marL="342900" indent="-342900" algn="l">
              <a:buFont typeface="Arial" panose="020B0604020202020204" pitchFamily="34" charset="0"/>
              <a:buChar char="•"/>
            </a:pPr>
            <a:r>
              <a:rPr lang="fr-CA" sz="2800" b="1" dirty="0">
                <a:solidFill>
                  <a:srgbClr val="002060"/>
                </a:solidFill>
              </a:rPr>
              <a:t>le projet de contrat type du syndic non-professionnel</a:t>
            </a:r>
          </a:p>
          <a:p>
            <a:pPr marL="342900" indent="-342900" algn="l">
              <a:buFont typeface="Arial" panose="020B0604020202020204" pitchFamily="34" charset="0"/>
              <a:buChar char="•"/>
            </a:pPr>
            <a:r>
              <a:rPr lang="fr-CA" sz="2800" b="1" dirty="0">
                <a:solidFill>
                  <a:srgbClr val="002060"/>
                </a:solidFill>
              </a:rPr>
              <a:t>les devis et contrats soumis à l’approbation de l’AG</a:t>
            </a:r>
            <a:endParaRPr lang="fr-CA" b="1" dirty="0">
              <a:solidFill>
                <a:srgbClr val="002060"/>
              </a:solidFill>
            </a:endParaRPr>
          </a:p>
          <a:p>
            <a:pPr algn="l"/>
            <a:endParaRPr lang="fr-CA" b="1" dirty="0">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22845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7C4FD5EA-C84F-48D8-B9C8-F560F1A65C80}"/>
              </a:ext>
            </a:extLst>
          </p:cNvPr>
          <p:cNvSpPr>
            <a:spLocks noGrp="1"/>
          </p:cNvSpPr>
          <p:nvPr>
            <p:ph type="ctrTitle"/>
          </p:nvPr>
        </p:nvSpPr>
        <p:spPr>
          <a:xfrm>
            <a:off x="1127448" y="516146"/>
            <a:ext cx="9937103" cy="711405"/>
          </a:xfrm>
        </p:spPr>
        <p:txBody>
          <a:bodyPr>
            <a:noAutofit/>
          </a:bodyPr>
          <a:lstStyle/>
          <a:p>
            <a:br>
              <a:rPr lang="fr-CA" sz="4000" b="1" dirty="0"/>
            </a:br>
            <a:r>
              <a:rPr lang="fr-CA" sz="4000" b="1" i="1" dirty="0">
                <a:solidFill>
                  <a:schemeClr val="accent6">
                    <a:lumMod val="75000"/>
                  </a:schemeClr>
                </a:solidFill>
                <a:latin typeface="+mn-lt"/>
              </a:rPr>
              <a:t>Assemblée générale annuelle</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F84A420F-B295-41C7-901C-4732C6F4DCEB}"/>
              </a:ext>
            </a:extLst>
          </p:cNvPr>
          <p:cNvSpPr txBox="1">
            <a:spLocks/>
          </p:cNvSpPr>
          <p:nvPr/>
        </p:nvSpPr>
        <p:spPr>
          <a:xfrm>
            <a:off x="587828" y="2256726"/>
            <a:ext cx="10655559" cy="4187322"/>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000" b="1">
                <a:solidFill>
                  <a:srgbClr val="002060"/>
                </a:solidFill>
                <a:effectLst>
                  <a:outerShdw blurRad="38100" dist="38100" dir="2700000" algn="tl">
                    <a:srgbClr val="000000">
                      <a:alpha val="43137"/>
                    </a:srgbClr>
                  </a:outerShdw>
                </a:effectLst>
              </a:rPr>
              <a:t>Établir et notifier le PV d’AG:</a:t>
            </a:r>
            <a:endParaRPr lang="fr-CA" sz="3200" b="1">
              <a:solidFill>
                <a:srgbClr val="002060"/>
              </a:solidFill>
              <a:effectLst>
                <a:outerShdw blurRad="38100" dist="38100" dir="2700000" algn="tl">
                  <a:srgbClr val="000000">
                    <a:alpha val="43137"/>
                  </a:srgbClr>
                </a:outerShdw>
              </a:effectLst>
            </a:endParaRPr>
          </a:p>
          <a:p>
            <a:pPr algn="just"/>
            <a:endParaRPr lang="fr-CA" sz="2200" b="1">
              <a:solidFill>
                <a:srgbClr val="002060"/>
              </a:solidFill>
            </a:endParaRPr>
          </a:p>
          <a:p>
            <a:pPr algn="just"/>
            <a:r>
              <a:rPr lang="fr-CA" sz="2200" b="1">
                <a:solidFill>
                  <a:srgbClr val="002060"/>
                </a:solidFill>
              </a:rPr>
              <a:t>Le syndic assure le secrétariat de l’AG et rédige le procès-verbal qui établit les décisions prises, les résultats des votes et doit rappeler l’article 42 de la loi qui précise le délai de contestation.</a:t>
            </a:r>
          </a:p>
          <a:p>
            <a:pPr algn="just"/>
            <a:endParaRPr lang="fr-CA" sz="2200" b="1">
              <a:solidFill>
                <a:srgbClr val="002060"/>
              </a:solidFill>
            </a:endParaRPr>
          </a:p>
          <a:p>
            <a:pPr algn="just"/>
            <a:r>
              <a:rPr lang="fr-CA" sz="2200" b="1">
                <a:solidFill>
                  <a:srgbClr val="002060"/>
                </a:solidFill>
              </a:rPr>
              <a:t>Le syndic notifie le procès verbal, signé dans les huit jours qui suivent la date de l’assemblée générale, aux opposants et défaillants dans un délai d’un mois par LRAR.</a:t>
            </a:r>
          </a:p>
          <a:p>
            <a:pPr algn="just"/>
            <a:endParaRPr lang="fr-CA" sz="2200" b="1">
              <a:solidFill>
                <a:srgbClr val="002060"/>
              </a:solidFill>
            </a:endParaRPr>
          </a:p>
          <a:p>
            <a:pPr algn="l"/>
            <a:endParaRPr lang="fr-CA" b="1">
              <a:solidFill>
                <a:srgbClr val="002060"/>
              </a:solidFill>
            </a:endParaRPr>
          </a:p>
          <a:p>
            <a:pPr algn="l"/>
            <a:endParaRPr lang="fr-CA" b="1">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142145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4AD473CA-CE56-4C8A-B7CA-B3F812F63F8C}"/>
              </a:ext>
            </a:extLst>
          </p:cNvPr>
          <p:cNvSpPr>
            <a:spLocks noGrp="1"/>
          </p:cNvSpPr>
          <p:nvPr>
            <p:ph type="ctrTitle"/>
          </p:nvPr>
        </p:nvSpPr>
        <p:spPr>
          <a:xfrm>
            <a:off x="1127448" y="516146"/>
            <a:ext cx="9937103" cy="698879"/>
          </a:xfrm>
        </p:spPr>
        <p:txBody>
          <a:bodyPr>
            <a:noAutofit/>
          </a:bodyPr>
          <a:lstStyle/>
          <a:p>
            <a:br>
              <a:rPr lang="fr-CA" sz="4000" b="1" dirty="0">
                <a:solidFill>
                  <a:schemeClr val="accent6">
                    <a:lumMod val="75000"/>
                  </a:schemeClr>
                </a:solidFill>
                <a:latin typeface="+mn-lt"/>
              </a:rPr>
            </a:br>
            <a:r>
              <a:rPr lang="fr-CA" sz="4000" b="1" i="1" dirty="0">
                <a:solidFill>
                  <a:schemeClr val="accent6">
                    <a:lumMod val="75000"/>
                  </a:schemeClr>
                </a:solidFill>
                <a:latin typeface="+mn-lt"/>
              </a:rPr>
              <a:t>Après l’assemblée générale annuelle</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6CAA9BD5-6E3B-4CF3-896D-F065055EAA6F}"/>
              </a:ext>
            </a:extLst>
          </p:cNvPr>
          <p:cNvSpPr txBox="1">
            <a:spLocks/>
          </p:cNvSpPr>
          <p:nvPr/>
        </p:nvSpPr>
        <p:spPr>
          <a:xfrm>
            <a:off x="587828" y="2093887"/>
            <a:ext cx="10655559" cy="4348176"/>
          </a:xfrm>
          <a:prstGeom prst="rect">
            <a:avLst/>
          </a:prstGeom>
        </p:spPr>
        <p:txBody>
          <a:bodyPr vert="horz" lIns="91440" tIns="45720" rIns="91440" bIns="45720" rtlCol="0">
            <a:normAutofit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000" b="1">
                <a:solidFill>
                  <a:srgbClr val="002060"/>
                </a:solidFill>
                <a:effectLst>
                  <a:outerShdw blurRad="38100" dist="38100" dir="2700000" algn="tl">
                    <a:srgbClr val="000000">
                      <a:alpha val="43137"/>
                    </a:srgbClr>
                  </a:outerShdw>
                </a:effectLst>
              </a:rPr>
              <a:t>Mise à jour du registre des copropriétés:</a:t>
            </a:r>
            <a:endParaRPr lang="fr-CA" sz="2200" b="1">
              <a:solidFill>
                <a:srgbClr val="002060"/>
              </a:solidFill>
            </a:endParaRPr>
          </a:p>
          <a:p>
            <a:pPr marL="342900" indent="-342900" algn="just">
              <a:buFont typeface="Arial" panose="020B0604020202020204" pitchFamily="34" charset="0"/>
              <a:buChar char="•"/>
            </a:pPr>
            <a:r>
              <a:rPr lang="fr-CA" b="1">
                <a:solidFill>
                  <a:srgbClr val="002060"/>
                </a:solidFill>
              </a:rPr>
              <a:t>Renouveler les dates de votre mandat de syndic sur le registre,</a:t>
            </a:r>
          </a:p>
          <a:p>
            <a:pPr marL="342900" indent="-342900" algn="just">
              <a:lnSpc>
                <a:spcPct val="110000"/>
              </a:lnSpc>
              <a:spcBef>
                <a:spcPts val="0"/>
              </a:spcBef>
              <a:spcAft>
                <a:spcPts val="1200"/>
              </a:spcAft>
              <a:buFont typeface="Arial" panose="020B0604020202020204" pitchFamily="34" charset="0"/>
              <a:buChar char="•"/>
            </a:pPr>
            <a:r>
              <a:rPr lang="fr-CA" b="1">
                <a:solidFill>
                  <a:srgbClr val="002060"/>
                </a:solidFill>
              </a:rPr>
              <a:t>Mise à jour annuelle des informations comptables de l’exercice approuvé dans le délai de 2 mois suivant l’AG et éditer la fiche synthétique actualisée.</a:t>
            </a:r>
          </a:p>
          <a:p>
            <a:pPr algn="just"/>
            <a:r>
              <a:rPr lang="fr-CA" sz="3000" b="1">
                <a:solidFill>
                  <a:srgbClr val="002060"/>
                </a:solidFill>
                <a:effectLst>
                  <a:outerShdw blurRad="38100" dist="38100" dir="2700000" algn="tl">
                    <a:srgbClr val="000000">
                      <a:alpha val="43137"/>
                    </a:srgbClr>
                  </a:outerShdw>
                </a:effectLst>
              </a:rPr>
              <a:t>Établir une feuille de route:</a:t>
            </a:r>
            <a:endParaRPr lang="fr-CA" sz="2200" b="1">
              <a:solidFill>
                <a:srgbClr val="002060"/>
              </a:solidFill>
            </a:endParaRPr>
          </a:p>
          <a:p>
            <a:pPr marL="342900" indent="-342900" algn="l">
              <a:buFont typeface="Arial" panose="020B0604020202020204" pitchFamily="34" charset="0"/>
              <a:buChar char="•"/>
            </a:pPr>
            <a:r>
              <a:rPr lang="fr-CA" b="1">
                <a:solidFill>
                  <a:srgbClr val="002060"/>
                </a:solidFill>
              </a:rPr>
              <a:t>Lister les décisions votées à l’assemblée générale</a:t>
            </a:r>
          </a:p>
          <a:p>
            <a:pPr marL="342900" indent="-342900" algn="l">
              <a:lnSpc>
                <a:spcPct val="110000"/>
              </a:lnSpc>
              <a:spcBef>
                <a:spcPts val="0"/>
              </a:spcBef>
              <a:spcAft>
                <a:spcPts val="1200"/>
              </a:spcAft>
              <a:buFont typeface="Arial" panose="020B0604020202020204" pitchFamily="34" charset="0"/>
              <a:buChar char="•"/>
            </a:pPr>
            <a:r>
              <a:rPr lang="fr-CA" b="1">
                <a:solidFill>
                  <a:srgbClr val="002060"/>
                </a:solidFill>
              </a:rPr>
              <a:t>Établir la chronologie des appels de fonds votés (charges courantes, travaux, etc.).</a:t>
            </a:r>
          </a:p>
          <a:p>
            <a:pPr algn="l"/>
            <a:r>
              <a:rPr lang="fr-CA" sz="3000" b="1">
                <a:solidFill>
                  <a:srgbClr val="002060"/>
                </a:solidFill>
                <a:effectLst>
                  <a:outerShdw blurRad="38100" dist="38100" dir="2700000" algn="tl">
                    <a:srgbClr val="000000">
                      <a:alpha val="43137"/>
                    </a:srgbClr>
                  </a:outerShdw>
                </a:effectLst>
              </a:rPr>
              <a:t>Constater dans la comptabilité les décisions votées </a:t>
            </a:r>
            <a:r>
              <a:rPr lang="fr-CA" b="1">
                <a:solidFill>
                  <a:srgbClr val="002060"/>
                </a:solidFill>
              </a:rPr>
              <a:t>(apurements, abondement avance ou fonds de travaux, etc.)</a:t>
            </a:r>
          </a:p>
          <a:p>
            <a:pPr algn="l"/>
            <a:endParaRPr lang="fr-CA" b="1">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51122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64088" y="2726906"/>
            <a:ext cx="10591101" cy="3115739"/>
          </a:xfrm>
        </p:spPr>
        <p:txBody>
          <a:bodyPr>
            <a:normAutofit/>
          </a:bodyPr>
          <a:lstStyle/>
          <a:p>
            <a:pPr marL="571500" indent="-571500" algn="l">
              <a:lnSpc>
                <a:spcPct val="100000"/>
              </a:lnSpc>
              <a:buFont typeface="Arial" panose="020B0604020202020204" pitchFamily="34" charset="0"/>
              <a:buChar char="•"/>
            </a:pPr>
            <a:r>
              <a:rPr lang="fr-CA" sz="2800" b="1" dirty="0">
                <a:solidFill>
                  <a:srgbClr val="002060"/>
                </a:solidFill>
              </a:rPr>
              <a:t>Préparer son projet</a:t>
            </a:r>
          </a:p>
          <a:p>
            <a:pPr marL="571500" indent="-571500" algn="l">
              <a:lnSpc>
                <a:spcPct val="100000"/>
              </a:lnSpc>
              <a:buFont typeface="Arial" panose="020B0604020202020204" pitchFamily="34" charset="0"/>
              <a:buChar char="•"/>
            </a:pPr>
            <a:r>
              <a:rPr lang="fr-CA" sz="2800" b="1" dirty="0">
                <a:solidFill>
                  <a:srgbClr val="002060"/>
                </a:solidFill>
              </a:rPr>
              <a:t>Désignation du syndic non professionnel</a:t>
            </a:r>
          </a:p>
          <a:p>
            <a:pPr marL="571500" indent="-571500" algn="l">
              <a:lnSpc>
                <a:spcPct val="100000"/>
              </a:lnSpc>
              <a:buFont typeface="Arial" panose="020B0604020202020204" pitchFamily="34" charset="0"/>
              <a:buChar char="•"/>
            </a:pPr>
            <a:r>
              <a:rPr lang="fr-CA" sz="2800" b="1" dirty="0">
                <a:solidFill>
                  <a:srgbClr val="002060"/>
                </a:solidFill>
              </a:rPr>
              <a:t>Transition et prise de fonction</a:t>
            </a:r>
          </a:p>
          <a:p>
            <a:pPr marL="571500" indent="-571500" algn="l">
              <a:lnSpc>
                <a:spcPct val="100000"/>
              </a:lnSpc>
              <a:buFont typeface="Arial" panose="020B0604020202020204" pitchFamily="34" charset="0"/>
              <a:buChar char="•"/>
            </a:pPr>
            <a:r>
              <a:rPr lang="fr-CA" sz="2800" b="1" dirty="0">
                <a:solidFill>
                  <a:srgbClr val="002060"/>
                </a:solidFill>
              </a:rPr>
              <a:t>Les missions du syndic</a:t>
            </a:r>
          </a:p>
          <a:p>
            <a:pPr marL="571500" indent="-571500" algn="l">
              <a:lnSpc>
                <a:spcPct val="100000"/>
              </a:lnSpc>
              <a:buFont typeface="Arial" panose="020B0604020202020204" pitchFamily="34" charset="0"/>
              <a:buChar char="•"/>
            </a:pPr>
            <a:r>
              <a:rPr lang="fr-CA" sz="2800" b="1" dirty="0">
                <a:solidFill>
                  <a:srgbClr val="002060"/>
                </a:solidFill>
              </a:rPr>
              <a:t>Organiser la gestion courante</a:t>
            </a:r>
          </a:p>
          <a:p>
            <a:pPr>
              <a:lnSpc>
                <a:spcPct val="100000"/>
              </a:lnSpc>
            </a:pPr>
            <a:endParaRPr lang="fr-CA" sz="54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4" name="Image 3"/>
          <p:cNvPicPr>
            <a:picLocks noChangeAspect="1"/>
          </p:cNvPicPr>
          <p:nvPr/>
        </p:nvPicPr>
        <p:blipFill>
          <a:blip r:embed="rId2"/>
          <a:stretch>
            <a:fillRect/>
          </a:stretch>
        </p:blipFill>
        <p:spPr>
          <a:xfrm>
            <a:off x="11355190" y="6040146"/>
            <a:ext cx="836810" cy="817853"/>
          </a:xfrm>
          <a:prstGeom prst="rect">
            <a:avLst/>
          </a:prstGeom>
        </p:spPr>
      </p:pic>
      <p:sp>
        <p:nvSpPr>
          <p:cNvPr id="2" name="Rectangle 1">
            <a:extLst>
              <a:ext uri="{FF2B5EF4-FFF2-40B4-BE49-F238E27FC236}">
                <a16:creationId xmlns:a16="http://schemas.microsoft.com/office/drawing/2014/main" id="{C5BF2C35-744D-417F-A266-C86195FB9542}"/>
              </a:ext>
            </a:extLst>
          </p:cNvPr>
          <p:cNvSpPr/>
          <p:nvPr/>
        </p:nvSpPr>
        <p:spPr>
          <a:xfrm>
            <a:off x="764089" y="727013"/>
            <a:ext cx="10879164" cy="1323439"/>
          </a:xfrm>
          <a:prstGeom prst="rect">
            <a:avLst/>
          </a:prstGeom>
        </p:spPr>
        <p:txBody>
          <a:bodyPr wrap="square">
            <a:spAutoFit/>
          </a:bodyPr>
          <a:lstStyle/>
          <a:p>
            <a:pPr algn="ctr"/>
            <a:r>
              <a:rPr lang="fr-CA" sz="4000" b="1" i="1" dirty="0">
                <a:solidFill>
                  <a:schemeClr val="accent6">
                    <a:lumMod val="75000"/>
                  </a:schemeClr>
                </a:solidFill>
              </a:rPr>
              <a:t>Mise en place de la gestion directe par un syndic non professionnel</a:t>
            </a:r>
            <a:endParaRPr lang="fr-FR" sz="4000" dirty="0"/>
          </a:p>
        </p:txBody>
      </p:sp>
    </p:spTree>
    <p:extLst>
      <p:ext uri="{BB962C8B-B14F-4D97-AF65-F5344CB8AC3E}">
        <p14:creationId xmlns:p14="http://schemas.microsoft.com/office/powerpoint/2010/main" val="195982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2B5833E6-97FE-4D39-9668-6665EFD30122}"/>
              </a:ext>
            </a:extLst>
          </p:cNvPr>
          <p:cNvSpPr>
            <a:spLocks noGrp="1"/>
          </p:cNvSpPr>
          <p:nvPr>
            <p:ph type="ctrTitle"/>
          </p:nvPr>
        </p:nvSpPr>
        <p:spPr>
          <a:xfrm>
            <a:off x="1127448" y="516146"/>
            <a:ext cx="9937103" cy="711405"/>
          </a:xfrm>
        </p:spPr>
        <p:txBody>
          <a:bodyPr>
            <a:noAutofit/>
          </a:bodyPr>
          <a:lstStyle/>
          <a:p>
            <a:br>
              <a:rPr lang="fr-FR" sz="4000" b="1" dirty="0">
                <a:latin typeface="+mn-lt"/>
              </a:rPr>
            </a:br>
            <a:r>
              <a:rPr lang="fr-CA" sz="4000" b="1" i="1" dirty="0">
                <a:solidFill>
                  <a:schemeClr val="accent6">
                    <a:lumMod val="75000"/>
                  </a:schemeClr>
                </a:solidFill>
                <a:latin typeface="+mn-lt"/>
              </a:rPr>
              <a:t>Gérer les imprévus, gérer son temps</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5CA294B8-7C63-4694-8700-767B457348F6}"/>
              </a:ext>
            </a:extLst>
          </p:cNvPr>
          <p:cNvSpPr txBox="1">
            <a:spLocks/>
          </p:cNvSpPr>
          <p:nvPr/>
        </p:nvSpPr>
        <p:spPr>
          <a:xfrm>
            <a:off x="589767" y="1738566"/>
            <a:ext cx="10655559" cy="4331964"/>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CA" sz="3400" b="1">
                <a:solidFill>
                  <a:srgbClr val="002060"/>
                </a:solidFill>
              </a:rPr>
              <a:t>Pour la gestion courante, le syndic peut anticiper et organiser ses taches en fonction du temps disponible dans son emploi du temps.</a:t>
            </a:r>
          </a:p>
          <a:p>
            <a:pPr algn="just"/>
            <a:endParaRPr lang="fr-CA" sz="3400" b="1">
              <a:solidFill>
                <a:srgbClr val="002060"/>
              </a:solidFill>
            </a:endParaRPr>
          </a:p>
          <a:p>
            <a:pPr algn="just"/>
            <a:r>
              <a:rPr lang="fr-CA" sz="3400" b="1">
                <a:solidFill>
                  <a:srgbClr val="002060"/>
                </a:solidFill>
              </a:rPr>
              <a:t>Certains événements imposent au syndic d’agir rapidement:</a:t>
            </a:r>
          </a:p>
          <a:p>
            <a:pPr marL="342900" indent="-342900" algn="just">
              <a:buFontTx/>
              <a:buChar char="-"/>
            </a:pPr>
            <a:r>
              <a:rPr lang="fr-CA" sz="3400" b="1">
                <a:solidFill>
                  <a:srgbClr val="002060"/>
                </a:solidFill>
              </a:rPr>
              <a:t>un sinistre peut imposer des mesures d’urgence et doit être déclaré à l’assureur de l’immeuble</a:t>
            </a:r>
          </a:p>
          <a:p>
            <a:pPr marL="342900" indent="-342900" algn="just">
              <a:buFontTx/>
              <a:buChar char="-"/>
            </a:pPr>
            <a:r>
              <a:rPr lang="fr-CA" sz="3400" b="1">
                <a:solidFill>
                  <a:srgbClr val="002060"/>
                </a:solidFill>
              </a:rPr>
              <a:t>un état daté à actualiser pour la date de mutation</a:t>
            </a:r>
          </a:p>
          <a:p>
            <a:pPr marL="342900" indent="-342900" algn="just">
              <a:buFontTx/>
              <a:buChar char="-"/>
            </a:pPr>
            <a:r>
              <a:rPr lang="fr-CA" sz="3400" b="1">
                <a:solidFill>
                  <a:srgbClr val="002060"/>
                </a:solidFill>
              </a:rPr>
              <a:t>des travaux d’urgence de remise en fonctionnement d’équipements ou de sauvegarde du bâti</a:t>
            </a:r>
          </a:p>
          <a:p>
            <a:pPr marL="342900" indent="-342900" algn="just">
              <a:buFontTx/>
              <a:buChar char="-"/>
            </a:pPr>
            <a:r>
              <a:rPr lang="fr-CA" sz="3400" b="1">
                <a:solidFill>
                  <a:srgbClr val="002060"/>
                </a:solidFill>
              </a:rPr>
              <a:t>le suivi d’une procédure et la représentation du syndicat à une convocation judiciaire.</a:t>
            </a:r>
          </a:p>
          <a:p>
            <a:pPr marL="342900" indent="-342900" algn="just">
              <a:buFontTx/>
              <a:buChar char="-"/>
            </a:pPr>
            <a:endParaRPr lang="fr-CA" sz="3400" b="1">
              <a:solidFill>
                <a:srgbClr val="002060"/>
              </a:solidFill>
            </a:endParaRPr>
          </a:p>
          <a:p>
            <a:pPr algn="just"/>
            <a:r>
              <a:rPr lang="fr-CA" sz="3400" b="1">
                <a:solidFill>
                  <a:srgbClr val="002060"/>
                </a:solidFill>
              </a:rPr>
              <a:t>Pour faire face, sans être débordé, il est conseillé de toujours anticiper et de s’organiser pour être à jour, notamment de sa comptabilité (il est difficile de compléter un état daté quand les comptes des copropriétaires ne sont pas à jour).</a:t>
            </a:r>
          </a:p>
          <a:p>
            <a:pPr marL="342900" indent="-342900" algn="l">
              <a:buFontTx/>
              <a:buChar char="-"/>
            </a:pPr>
            <a:endParaRPr lang="fr-CA" b="1">
              <a:solidFill>
                <a:srgbClr val="002060"/>
              </a:solidFill>
            </a:endParaRPr>
          </a:p>
          <a:p>
            <a:pPr algn="l"/>
            <a:endParaRPr lang="fr-CA" b="1">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373034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A7803C0C-20F0-4F48-9214-26778F06EA9B}"/>
              </a:ext>
            </a:extLst>
          </p:cNvPr>
          <p:cNvSpPr>
            <a:spLocks noGrp="1"/>
          </p:cNvSpPr>
          <p:nvPr>
            <p:ph type="ctrTitle"/>
          </p:nvPr>
        </p:nvSpPr>
        <p:spPr>
          <a:xfrm>
            <a:off x="1127448" y="516146"/>
            <a:ext cx="9937103" cy="686353"/>
          </a:xfrm>
        </p:spPr>
        <p:txBody>
          <a:bodyPr>
            <a:noAutofit/>
          </a:bodyPr>
          <a:lstStyle/>
          <a:p>
            <a:br>
              <a:rPr lang="fr-FR" sz="4000" b="1" dirty="0">
                <a:solidFill>
                  <a:schemeClr val="accent6">
                    <a:lumMod val="75000"/>
                  </a:schemeClr>
                </a:solidFill>
                <a:latin typeface="+mn-lt"/>
              </a:rPr>
            </a:br>
            <a:r>
              <a:rPr lang="fr-CA" sz="4000" b="1" i="1" dirty="0">
                <a:solidFill>
                  <a:schemeClr val="accent6">
                    <a:lumMod val="75000"/>
                  </a:schemeClr>
                </a:solidFill>
                <a:latin typeface="+mn-lt"/>
              </a:rPr>
              <a:t>Construire des projets partagés</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E393C4D4-148E-4615-8467-72B6C5738543}"/>
              </a:ext>
            </a:extLst>
          </p:cNvPr>
          <p:cNvSpPr txBox="1">
            <a:spLocks/>
          </p:cNvSpPr>
          <p:nvPr/>
        </p:nvSpPr>
        <p:spPr>
          <a:xfrm>
            <a:off x="635487" y="2256726"/>
            <a:ext cx="10655559" cy="4331964"/>
          </a:xfrm>
          <a:prstGeom prst="rect">
            <a:avLst/>
          </a:prstGeom>
        </p:spPr>
        <p:txBody>
          <a:bodyPr vert="horz" lIns="91440" tIns="45720" rIns="91440" bIns="45720" rtlCol="0">
            <a:normAutofit fontScale="700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CA" sz="4000" b="1" dirty="0">
                <a:solidFill>
                  <a:srgbClr val="002060"/>
                </a:solidFill>
                <a:effectLst>
                  <a:outerShdw blurRad="38100" dist="38100" dir="2700000" algn="tl">
                    <a:srgbClr val="000000">
                      <a:alpha val="43137"/>
                    </a:srgbClr>
                  </a:outerShdw>
                </a:effectLst>
              </a:rPr>
              <a:t>Construire des projets</a:t>
            </a:r>
          </a:p>
          <a:p>
            <a:pPr algn="just">
              <a:spcBef>
                <a:spcPts val="0"/>
              </a:spcBef>
            </a:pPr>
            <a:endParaRPr lang="fr-CA" sz="3200" b="1" dirty="0">
              <a:solidFill>
                <a:srgbClr val="002060"/>
              </a:solidFill>
            </a:endParaRPr>
          </a:p>
          <a:p>
            <a:pPr algn="just"/>
            <a:r>
              <a:rPr lang="fr-FR" sz="3200" i="1" u="sng" dirty="0">
                <a:solidFill>
                  <a:srgbClr val="002060"/>
                </a:solidFill>
              </a:rPr>
              <a:t>Projet de gestion</a:t>
            </a:r>
          </a:p>
          <a:p>
            <a:pPr algn="just"/>
            <a:r>
              <a:rPr lang="fr-CA" sz="3200" b="1" dirty="0">
                <a:solidFill>
                  <a:srgbClr val="002060"/>
                </a:solidFill>
              </a:rPr>
              <a:t>Maîtrise des charges, selon les priorités des copropriétaires et du CS</a:t>
            </a:r>
          </a:p>
          <a:p>
            <a:pPr algn="just"/>
            <a:r>
              <a:rPr lang="fr-CA" sz="3200" b="1" dirty="0">
                <a:solidFill>
                  <a:srgbClr val="002060"/>
                </a:solidFill>
              </a:rPr>
              <a:t>Adapter la périodicité des appels de fonds selon les souhaits et la situation financière de la copropriété (d’un unique appel de fonds annuel à la mensualisation)</a:t>
            </a:r>
          </a:p>
          <a:p>
            <a:pPr algn="just"/>
            <a:endParaRPr lang="fr-FR" sz="3200" b="1" dirty="0">
              <a:solidFill>
                <a:srgbClr val="002060"/>
              </a:solidFill>
            </a:endParaRPr>
          </a:p>
          <a:p>
            <a:pPr algn="just"/>
            <a:r>
              <a:rPr lang="fr-FR" sz="3200" i="1" u="sng" dirty="0">
                <a:solidFill>
                  <a:srgbClr val="002060"/>
                </a:solidFill>
              </a:rPr>
              <a:t>Projet de gros travaux</a:t>
            </a:r>
          </a:p>
          <a:p>
            <a:pPr algn="just"/>
            <a:r>
              <a:rPr lang="fr-CA" sz="3200" b="1" dirty="0">
                <a:solidFill>
                  <a:srgbClr val="002060"/>
                </a:solidFill>
              </a:rPr>
              <a:t>Communiquer très en amont avec les copropriétaires</a:t>
            </a:r>
          </a:p>
          <a:p>
            <a:pPr algn="just"/>
            <a:r>
              <a:rPr lang="fr-CA" sz="3200" b="1" dirty="0">
                <a:solidFill>
                  <a:srgbClr val="002060"/>
                </a:solidFill>
              </a:rPr>
              <a:t>Organiser un groupe de travail avec le Conseil Syndical </a:t>
            </a:r>
          </a:p>
          <a:p>
            <a:pPr algn="just"/>
            <a:r>
              <a:rPr lang="fr-CA" sz="3200" b="1" dirty="0">
                <a:solidFill>
                  <a:srgbClr val="002060"/>
                </a:solidFill>
              </a:rPr>
              <a:t>Aborder dès que possible le contenu du projet de travaux et l’enveloppe budgétaire en estimant les quotes-parts afin de permettre aux copropriétaires d’en prévoir l’impact.</a:t>
            </a:r>
          </a:p>
          <a:p>
            <a:pPr marL="342900" indent="-342900" algn="l">
              <a:buFontTx/>
              <a:buChar char="-"/>
            </a:pPr>
            <a:endParaRPr lang="fr-CA" b="1" dirty="0">
              <a:solidFill>
                <a:srgbClr val="002060"/>
              </a:solidFill>
            </a:endParaRPr>
          </a:p>
          <a:p>
            <a:pPr algn="l"/>
            <a:endParaRPr lang="fr-CA" b="1" dirty="0">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373237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3EE4009B-F2B1-4D91-9615-FA48C9048FD5}"/>
              </a:ext>
            </a:extLst>
          </p:cNvPr>
          <p:cNvSpPr>
            <a:spLocks noGrp="1"/>
          </p:cNvSpPr>
          <p:nvPr>
            <p:ph type="ctrTitle"/>
          </p:nvPr>
        </p:nvSpPr>
        <p:spPr>
          <a:xfrm>
            <a:off x="1127448" y="516146"/>
            <a:ext cx="9937103" cy="673827"/>
          </a:xfrm>
        </p:spPr>
        <p:txBody>
          <a:bodyPr>
            <a:noAutofit/>
          </a:bodyPr>
          <a:lstStyle/>
          <a:p>
            <a:br>
              <a:rPr lang="fr-FR" sz="4000" b="1" dirty="0"/>
            </a:br>
            <a:r>
              <a:rPr lang="fr-CA" sz="4000" b="1" i="1" dirty="0">
                <a:solidFill>
                  <a:schemeClr val="accent6">
                    <a:lumMod val="75000"/>
                  </a:schemeClr>
                </a:solidFill>
                <a:latin typeface="+mn-lt"/>
              </a:rPr>
              <a:t>En conclusion</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E09EF4E6-0671-467C-9BB5-91084AEC0843}"/>
              </a:ext>
            </a:extLst>
          </p:cNvPr>
          <p:cNvSpPr txBox="1">
            <a:spLocks/>
          </p:cNvSpPr>
          <p:nvPr/>
        </p:nvSpPr>
        <p:spPr>
          <a:xfrm>
            <a:off x="635487" y="2434976"/>
            <a:ext cx="10655559" cy="4754964"/>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Aft>
                <a:spcPts val="1200"/>
              </a:spcAft>
              <a:buFont typeface="Wingdings" panose="05000000000000000000" pitchFamily="2" charset="2"/>
              <a:buChar char="Ø"/>
            </a:pPr>
            <a:r>
              <a:rPr lang="fr-CA" sz="3200" b="1">
                <a:solidFill>
                  <a:srgbClr val="002060"/>
                </a:solidFill>
                <a:effectLst>
                  <a:outerShdw blurRad="38100" dist="38100" dir="2700000" algn="tl">
                    <a:srgbClr val="000000">
                      <a:alpha val="43137"/>
                    </a:srgbClr>
                  </a:outerShdw>
                </a:effectLst>
              </a:rPr>
              <a:t>Préparer son projet</a:t>
            </a:r>
          </a:p>
          <a:p>
            <a:pPr marL="457200" indent="-457200" algn="l">
              <a:spcAft>
                <a:spcPts val="1200"/>
              </a:spcAft>
              <a:buFont typeface="Wingdings" panose="05000000000000000000" pitchFamily="2" charset="2"/>
              <a:buChar char="Ø"/>
            </a:pPr>
            <a:r>
              <a:rPr lang="fr-CA" sz="3200" b="1">
                <a:solidFill>
                  <a:srgbClr val="002060"/>
                </a:solidFill>
                <a:effectLst>
                  <a:outerShdw blurRad="38100" dist="38100" dir="2700000" algn="tl">
                    <a:srgbClr val="000000">
                      <a:alpha val="43137"/>
                    </a:srgbClr>
                  </a:outerShdw>
                </a:effectLst>
              </a:rPr>
              <a:t>Très bien connaître sa copropriété, le bâti, les copropriétaires, les occupants</a:t>
            </a:r>
          </a:p>
          <a:p>
            <a:pPr marL="457200" indent="-457200" algn="l">
              <a:spcAft>
                <a:spcPts val="1200"/>
              </a:spcAft>
              <a:buFont typeface="Wingdings" panose="05000000000000000000" pitchFamily="2" charset="2"/>
              <a:buChar char="Ø"/>
            </a:pPr>
            <a:r>
              <a:rPr lang="fr-CA" sz="3200" b="1">
                <a:solidFill>
                  <a:srgbClr val="002060"/>
                </a:solidFill>
                <a:effectLst>
                  <a:outerShdw blurRad="38100" dist="38100" dir="2700000" algn="tl">
                    <a:srgbClr val="000000">
                      <a:alpha val="43137"/>
                    </a:srgbClr>
                  </a:outerShdw>
                </a:effectLst>
              </a:rPr>
              <a:t>Se former</a:t>
            </a:r>
          </a:p>
          <a:p>
            <a:pPr marL="457200" indent="-457200" algn="l">
              <a:spcAft>
                <a:spcPts val="1200"/>
              </a:spcAft>
              <a:buFont typeface="Wingdings" panose="05000000000000000000" pitchFamily="2" charset="2"/>
              <a:buChar char="Ø"/>
            </a:pPr>
            <a:r>
              <a:rPr lang="fr-CA" sz="3200" b="1">
                <a:solidFill>
                  <a:srgbClr val="002060"/>
                </a:solidFill>
                <a:effectLst>
                  <a:outerShdw blurRad="38100" dist="38100" dir="2700000" algn="tl">
                    <a:srgbClr val="000000">
                      <a:alpha val="43137"/>
                    </a:srgbClr>
                  </a:outerShdw>
                </a:effectLst>
              </a:rPr>
              <a:t>S’organiser et anticiper</a:t>
            </a:r>
          </a:p>
          <a:p>
            <a:pPr algn="l"/>
            <a:endParaRPr lang="fr-CA" sz="5500" b="1">
              <a:solidFill>
                <a:srgbClr val="002060"/>
              </a:solidFill>
              <a:effectLst>
                <a:outerShdw blurRad="38100" dist="38100" dir="2700000" algn="tl">
                  <a:srgbClr val="000000">
                    <a:alpha val="43137"/>
                  </a:srgbClr>
                </a:outerShdw>
              </a:effectLst>
            </a:endParaRPr>
          </a:p>
          <a:p>
            <a:pPr algn="l"/>
            <a:endParaRPr lang="fr-CA" sz="5500" b="1">
              <a:solidFill>
                <a:srgbClr val="002060"/>
              </a:solidFill>
              <a:effectLst>
                <a:outerShdw blurRad="38100" dist="38100" dir="2700000" algn="tl">
                  <a:srgbClr val="000000">
                    <a:alpha val="43137"/>
                  </a:srgbClr>
                </a:outerShdw>
              </a:effectLst>
            </a:endParaRPr>
          </a:p>
          <a:p>
            <a:pPr algn="l"/>
            <a:endParaRPr lang="fr-CA" sz="5500" b="1">
              <a:solidFill>
                <a:srgbClr val="002060"/>
              </a:solidFill>
            </a:endParaRPr>
          </a:p>
          <a:p>
            <a:pPr marL="342900" indent="-342900" algn="l">
              <a:buFontTx/>
              <a:buChar char="-"/>
            </a:pPr>
            <a:endParaRPr lang="fr-CA" b="1">
              <a:solidFill>
                <a:srgbClr val="002060"/>
              </a:solidFill>
            </a:endParaRPr>
          </a:p>
          <a:p>
            <a:pPr algn="l"/>
            <a:endParaRPr lang="fr-CA" b="1">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27803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67753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03A4E583-0F27-45F2-98E3-7711580DF674}"/>
              </a:ext>
            </a:extLst>
          </p:cNvPr>
          <p:cNvSpPr>
            <a:spLocks noGrp="1"/>
          </p:cNvSpPr>
          <p:nvPr>
            <p:ph type="ctrTitle"/>
          </p:nvPr>
        </p:nvSpPr>
        <p:spPr>
          <a:xfrm>
            <a:off x="228600" y="516147"/>
            <a:ext cx="11811000" cy="623722"/>
          </a:xfrm>
        </p:spPr>
        <p:txBody>
          <a:bodyPr>
            <a:normAutofit fontScale="90000"/>
          </a:bodyPr>
          <a:lstStyle/>
          <a:p>
            <a:br>
              <a:rPr lang="fr-CA" b="1" dirty="0"/>
            </a:br>
            <a:r>
              <a:rPr lang="fr-CA" sz="4400" b="1" i="1" dirty="0">
                <a:solidFill>
                  <a:schemeClr val="accent6">
                    <a:lumMod val="75000"/>
                  </a:schemeClr>
                </a:solidFill>
                <a:latin typeface="+mn-lt"/>
              </a:rPr>
              <a:t>Depuis le 1</a:t>
            </a:r>
            <a:r>
              <a:rPr lang="fr-CA" sz="4400" b="1" i="1" baseline="30000" dirty="0">
                <a:solidFill>
                  <a:schemeClr val="accent6">
                    <a:lumMod val="75000"/>
                  </a:schemeClr>
                </a:solidFill>
                <a:latin typeface="+mn-lt"/>
              </a:rPr>
              <a:t>er</a:t>
            </a:r>
            <a:r>
              <a:rPr lang="fr-CA" sz="4400" b="1" i="1" dirty="0">
                <a:solidFill>
                  <a:schemeClr val="accent6">
                    <a:lumMod val="75000"/>
                  </a:schemeClr>
                </a:solidFill>
                <a:latin typeface="+mn-lt"/>
              </a:rPr>
              <a:t> janvier 2025 pour toutes les copropriétés</a:t>
            </a:r>
            <a:endParaRPr lang="fr-FR" sz="44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C1EB6699-847C-4B98-973B-3C7150B0D8F1}"/>
              </a:ext>
            </a:extLst>
          </p:cNvPr>
          <p:cNvSpPr txBox="1">
            <a:spLocks/>
          </p:cNvSpPr>
          <p:nvPr/>
        </p:nvSpPr>
        <p:spPr>
          <a:xfrm>
            <a:off x="408992" y="2099989"/>
            <a:ext cx="10882054" cy="4498931"/>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2800" b="1" u="sng" dirty="0">
                <a:solidFill>
                  <a:srgbClr val="002060"/>
                </a:solidFill>
              </a:rPr>
              <a:t>A partir du 01/01/2025 application de la nouvelle rédaction de l’article 14-2 et de l’article 14-2-1</a:t>
            </a:r>
          </a:p>
          <a:p>
            <a:pPr algn="l"/>
            <a:endParaRPr lang="fr-CA" sz="2800" b="1" dirty="0">
              <a:solidFill>
                <a:srgbClr val="002060"/>
              </a:solidFill>
            </a:endParaRPr>
          </a:p>
          <a:p>
            <a:pPr marL="342900" indent="-342900" algn="l">
              <a:buFont typeface="Arial" panose="020B0604020202020204" pitchFamily="34" charset="0"/>
              <a:buChar char="•"/>
            </a:pPr>
            <a:r>
              <a:rPr lang="fr-CA" b="1" dirty="0">
                <a:solidFill>
                  <a:srgbClr val="002060"/>
                </a:solidFill>
              </a:rPr>
              <a:t>L’article 14-2 qui s’applique aujourd'hui aux copropriétés de 50 lots et moins définit le fonctionnement du Fonds de Travaux, il est remplacé à daté du 01/01/2025 par l’article 14-2-1.</a:t>
            </a:r>
          </a:p>
          <a:p>
            <a:pPr algn="l"/>
            <a:r>
              <a:rPr lang="fr-CA" sz="1600" dirty="0">
                <a:solidFill>
                  <a:srgbClr val="002060"/>
                </a:solidFill>
                <a:hlinkClick r:id="rId3"/>
              </a:rPr>
              <a:t>https://www.legifrance.gouv.fr/loda/article_lc/LEGIARTI000037671838/2018-11-25/#LEGIARTI000037671838</a:t>
            </a:r>
            <a:r>
              <a:rPr lang="fr-CA" sz="1600" dirty="0">
                <a:solidFill>
                  <a:srgbClr val="002060"/>
                </a:solidFill>
              </a:rPr>
              <a:t> </a:t>
            </a:r>
          </a:p>
          <a:p>
            <a:pPr algn="l"/>
            <a:r>
              <a:rPr lang="fr-CA" sz="1600" dirty="0">
                <a:solidFill>
                  <a:srgbClr val="002060"/>
                </a:solidFill>
                <a:hlinkClick r:id="rId4"/>
              </a:rPr>
              <a:t>https://www.legifrance.gouv.fr/loda/article_lc/LEGIARTI000043967792</a:t>
            </a:r>
            <a:r>
              <a:rPr lang="fr-CA" sz="1600" dirty="0">
                <a:solidFill>
                  <a:srgbClr val="002060"/>
                </a:solidFill>
              </a:rPr>
              <a:t> </a:t>
            </a:r>
          </a:p>
          <a:p>
            <a:pPr algn="l"/>
            <a:endParaRPr lang="fr-CA" b="1" dirty="0">
              <a:solidFill>
                <a:srgbClr val="002060"/>
              </a:solidFill>
            </a:endParaRPr>
          </a:p>
          <a:p>
            <a:pPr marL="342900" indent="-342900" algn="l">
              <a:buFont typeface="Arial" panose="020B0604020202020204" pitchFamily="34" charset="0"/>
              <a:buChar char="•"/>
            </a:pPr>
            <a:r>
              <a:rPr lang="fr-CA" b="1" dirty="0">
                <a:solidFill>
                  <a:srgbClr val="002060"/>
                </a:solidFill>
              </a:rPr>
              <a:t>Le nouvel article 14-2 encadre le PPPT.</a:t>
            </a:r>
          </a:p>
          <a:p>
            <a:pPr algn="l"/>
            <a:r>
              <a:rPr lang="fr-CA" sz="1600" dirty="0">
                <a:solidFill>
                  <a:srgbClr val="002060"/>
                </a:solidFill>
                <a:hlinkClick r:id="rId5"/>
              </a:rPr>
              <a:t>https://www.legifrance.gouv.fr/loda/article_lc/LEGIARTI000043977289</a:t>
            </a:r>
            <a:r>
              <a:rPr lang="fr-CA" sz="1600" dirty="0">
                <a:solidFill>
                  <a:srgbClr val="002060"/>
                </a:solidFill>
              </a:rPr>
              <a:t> </a:t>
            </a:r>
          </a:p>
        </p:txBody>
      </p:sp>
    </p:spTree>
    <p:extLst>
      <p:ext uri="{BB962C8B-B14F-4D97-AF65-F5344CB8AC3E}">
        <p14:creationId xmlns:p14="http://schemas.microsoft.com/office/powerpoint/2010/main" val="317805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67753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C1EB6699-847C-4B98-973B-3C7150B0D8F1}"/>
              </a:ext>
            </a:extLst>
          </p:cNvPr>
          <p:cNvSpPr txBox="1">
            <a:spLocks/>
          </p:cNvSpPr>
          <p:nvPr/>
        </p:nvSpPr>
        <p:spPr>
          <a:xfrm>
            <a:off x="408992" y="1398949"/>
            <a:ext cx="10882054" cy="5459051"/>
          </a:xfrm>
          <a:prstGeom prst="rect">
            <a:avLst/>
          </a:prstGeom>
        </p:spPr>
        <p:txBody>
          <a:bodyPr vert="horz" lIns="91440" tIns="45720" rIns="91440" bIns="45720" rtlCol="0">
            <a:normAutofit fontScale="850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4000" b="1" u="sng" dirty="0">
                <a:solidFill>
                  <a:srgbClr val="002060"/>
                </a:solidFill>
              </a:rPr>
              <a:t>Évolution du Fonds de travaux</a:t>
            </a:r>
          </a:p>
          <a:p>
            <a:pPr algn="l"/>
            <a:endParaRPr lang="fr-CA" sz="2800" b="1" dirty="0">
              <a:solidFill>
                <a:srgbClr val="002060"/>
              </a:solidFill>
            </a:endParaRPr>
          </a:p>
          <a:p>
            <a:pPr marL="342900" indent="-342900" algn="l">
              <a:buFont typeface="Arial" panose="020B0604020202020204" pitchFamily="34" charset="0"/>
              <a:buChar char="•"/>
            </a:pPr>
            <a:r>
              <a:rPr lang="fr-CA" sz="2800" b="1" dirty="0">
                <a:solidFill>
                  <a:srgbClr val="002060"/>
                </a:solidFill>
              </a:rPr>
              <a:t>La cotisation annuelle sera au moins égale au montant le plus important de 5% du montant du budget prévisionnel et de 2,5% du montant du Plan de Pluriannuel de Travaux voté.</a:t>
            </a:r>
          </a:p>
          <a:p>
            <a:pPr marL="342900" indent="-342900" algn="l">
              <a:buFont typeface="Arial" panose="020B0604020202020204" pitchFamily="34" charset="0"/>
              <a:buChar char="•"/>
            </a:pPr>
            <a:r>
              <a:rPr lang="fr-CA" sz="2800" b="1" dirty="0">
                <a:solidFill>
                  <a:srgbClr val="002060"/>
                </a:solidFill>
              </a:rPr>
              <a:t>Le fonds de travaux peut financer:</a:t>
            </a:r>
          </a:p>
          <a:p>
            <a:pPr marL="342900" indent="-342900" algn="l">
              <a:buFont typeface="Wingdings" panose="05000000000000000000" pitchFamily="2" charset="2"/>
              <a:buChar char="ü"/>
            </a:pPr>
            <a:r>
              <a:rPr lang="fr-CA" b="1" dirty="0">
                <a:solidFill>
                  <a:srgbClr val="002060"/>
                </a:solidFill>
              </a:rPr>
              <a:t>Le PPPT ou le DTG</a:t>
            </a:r>
          </a:p>
          <a:p>
            <a:pPr marL="342900" indent="-342900" algn="l">
              <a:buFont typeface="Wingdings" panose="05000000000000000000" pitchFamily="2" charset="2"/>
              <a:buChar char="ü"/>
            </a:pPr>
            <a:r>
              <a:rPr lang="fr-CA" b="1" dirty="0">
                <a:solidFill>
                  <a:srgbClr val="002060"/>
                </a:solidFill>
              </a:rPr>
              <a:t>Les travaux votés du PPT</a:t>
            </a:r>
          </a:p>
          <a:p>
            <a:pPr marL="342900" indent="-342900" algn="l">
              <a:buFont typeface="Wingdings" panose="05000000000000000000" pitchFamily="2" charset="2"/>
              <a:buChar char="ü"/>
            </a:pPr>
            <a:r>
              <a:rPr lang="fr-CA" b="1" dirty="0">
                <a:solidFill>
                  <a:srgbClr val="002060"/>
                </a:solidFill>
              </a:rPr>
              <a:t>Les travaux d’urgence</a:t>
            </a:r>
          </a:p>
          <a:p>
            <a:pPr marL="342900" indent="-342900" algn="l">
              <a:buFont typeface="Wingdings" panose="05000000000000000000" pitchFamily="2" charset="2"/>
              <a:buChar char="ü"/>
            </a:pPr>
            <a:r>
              <a:rPr lang="fr-CA" b="1" dirty="0">
                <a:solidFill>
                  <a:srgbClr val="002060"/>
                </a:solidFill>
              </a:rPr>
              <a:t>Les Travaux de sauvegarde de l’immeuble et d’économie d’énergie non compris dans le PPT</a:t>
            </a:r>
          </a:p>
          <a:p>
            <a:pPr marL="342900" indent="-342900" algn="l">
              <a:buFont typeface="Arial" panose="020B0604020202020204" pitchFamily="34" charset="0"/>
              <a:buChar char="•"/>
            </a:pPr>
            <a:r>
              <a:rPr lang="fr-CA" sz="2800" b="1" dirty="0">
                <a:solidFill>
                  <a:srgbClr val="002060"/>
                </a:solidFill>
              </a:rPr>
              <a:t>La dérogation de non-constitution pour les copropriétés de moins de 10 lots n’est plus prévue.</a:t>
            </a:r>
          </a:p>
          <a:p>
            <a:pPr marL="342900" indent="-342900" algn="l">
              <a:buFont typeface="Arial" panose="020B0604020202020204" pitchFamily="34" charset="0"/>
              <a:buChar char="•"/>
            </a:pPr>
            <a:r>
              <a:rPr lang="fr-CA" sz="2800" b="1" dirty="0">
                <a:solidFill>
                  <a:srgbClr val="002060"/>
                </a:solidFill>
              </a:rPr>
              <a:t>La suspension des cotisations est soumise à l’AG par le syndic si le montant du fonds de travaux atteint le montant du budget prévisionnel ou 50% du montant des travaux votés dans le PPT.</a:t>
            </a:r>
            <a:endParaRPr lang="fr-CA" b="1" dirty="0">
              <a:solidFill>
                <a:srgbClr val="002060"/>
              </a:solidFill>
            </a:endParaRPr>
          </a:p>
        </p:txBody>
      </p:sp>
      <p:sp>
        <p:nvSpPr>
          <p:cNvPr id="8" name="Rectangle 7"/>
          <p:cNvSpPr/>
          <p:nvPr/>
        </p:nvSpPr>
        <p:spPr>
          <a:xfrm>
            <a:off x="0" y="275057"/>
            <a:ext cx="12192000" cy="707886"/>
          </a:xfrm>
          <a:prstGeom prst="rect">
            <a:avLst/>
          </a:prstGeom>
        </p:spPr>
        <p:txBody>
          <a:bodyPr wrap="square">
            <a:spAutoFit/>
          </a:bodyPr>
          <a:lstStyle/>
          <a:p>
            <a:r>
              <a:rPr lang="fr-CA" sz="4000" b="1" i="1" dirty="0">
                <a:solidFill>
                  <a:schemeClr val="accent6">
                    <a:lumMod val="75000"/>
                  </a:schemeClr>
                </a:solidFill>
              </a:rPr>
              <a:t>Depuis le 1</a:t>
            </a:r>
            <a:r>
              <a:rPr lang="fr-CA" sz="4000" b="1" i="1" baseline="30000" dirty="0">
                <a:solidFill>
                  <a:schemeClr val="accent6">
                    <a:lumMod val="75000"/>
                  </a:schemeClr>
                </a:solidFill>
              </a:rPr>
              <a:t>er</a:t>
            </a:r>
            <a:r>
              <a:rPr lang="fr-CA" sz="4000" b="1" i="1" dirty="0">
                <a:solidFill>
                  <a:schemeClr val="accent6">
                    <a:lumMod val="75000"/>
                  </a:schemeClr>
                </a:solidFill>
              </a:rPr>
              <a:t> janvier 2025 pour toutes les copropriétés</a:t>
            </a:r>
            <a:endParaRPr lang="fr-FR" sz="4000" dirty="0"/>
          </a:p>
        </p:txBody>
      </p:sp>
    </p:spTree>
    <p:extLst>
      <p:ext uri="{BB962C8B-B14F-4D97-AF65-F5344CB8AC3E}">
        <p14:creationId xmlns:p14="http://schemas.microsoft.com/office/powerpoint/2010/main" val="674978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1742716"/>
            <a:ext cx="10879164" cy="438213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C1EB6699-847C-4B98-973B-3C7150B0D8F1}"/>
              </a:ext>
            </a:extLst>
          </p:cNvPr>
          <p:cNvSpPr txBox="1">
            <a:spLocks/>
          </p:cNvSpPr>
          <p:nvPr/>
        </p:nvSpPr>
        <p:spPr>
          <a:xfrm>
            <a:off x="408992" y="1905296"/>
            <a:ext cx="10882054" cy="4056971"/>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600" b="1" u="sng" dirty="0">
                <a:solidFill>
                  <a:srgbClr val="002060"/>
                </a:solidFill>
              </a:rPr>
              <a:t>Plan Pluriannuel de Travaux (art 14-2 au 01/01/2025)</a:t>
            </a:r>
          </a:p>
          <a:p>
            <a:pPr algn="l"/>
            <a:endParaRPr lang="fr-CA" sz="2800" b="1" dirty="0">
              <a:solidFill>
                <a:srgbClr val="002060"/>
              </a:solidFill>
            </a:endParaRPr>
          </a:p>
          <a:p>
            <a:pPr algn="just"/>
            <a:r>
              <a:rPr lang="fr-CA" b="1" dirty="0">
                <a:solidFill>
                  <a:srgbClr val="002060"/>
                </a:solidFill>
              </a:rPr>
              <a:t>« Le syndic inscrit à l’ordre du jour de l’assemblée générale des copropriétaires les modalités de d’élaboration du projet de programme pluriannuel de travaux, qui sont votées à la majorité des voix exprimées des copropriétaires présents, représentés et ayant voté par correspondance. »</a:t>
            </a:r>
          </a:p>
        </p:txBody>
      </p:sp>
      <p:sp>
        <p:nvSpPr>
          <p:cNvPr id="8" name="Rectangle 7"/>
          <p:cNvSpPr/>
          <p:nvPr/>
        </p:nvSpPr>
        <p:spPr>
          <a:xfrm>
            <a:off x="0" y="275057"/>
            <a:ext cx="12192000" cy="707886"/>
          </a:xfrm>
          <a:prstGeom prst="rect">
            <a:avLst/>
          </a:prstGeom>
        </p:spPr>
        <p:txBody>
          <a:bodyPr wrap="square">
            <a:spAutoFit/>
          </a:bodyPr>
          <a:lstStyle/>
          <a:p>
            <a:r>
              <a:rPr lang="fr-CA" sz="4000" b="1" i="1" dirty="0">
                <a:solidFill>
                  <a:schemeClr val="accent6">
                    <a:lumMod val="75000"/>
                  </a:schemeClr>
                </a:solidFill>
              </a:rPr>
              <a:t>Depuis le 1</a:t>
            </a:r>
            <a:r>
              <a:rPr lang="fr-CA" sz="4000" b="1" i="1" baseline="30000" dirty="0">
                <a:solidFill>
                  <a:schemeClr val="accent6">
                    <a:lumMod val="75000"/>
                  </a:schemeClr>
                </a:solidFill>
              </a:rPr>
              <a:t>er</a:t>
            </a:r>
            <a:r>
              <a:rPr lang="fr-CA" sz="4000" b="1" i="1" dirty="0">
                <a:solidFill>
                  <a:schemeClr val="accent6">
                    <a:lumMod val="75000"/>
                  </a:schemeClr>
                </a:solidFill>
              </a:rPr>
              <a:t> janvier 2025 pour toutes les copropriétés</a:t>
            </a:r>
            <a:endParaRPr lang="fr-FR" sz="4000" dirty="0"/>
          </a:p>
        </p:txBody>
      </p:sp>
    </p:spTree>
    <p:extLst>
      <p:ext uri="{BB962C8B-B14F-4D97-AF65-F5344CB8AC3E}">
        <p14:creationId xmlns:p14="http://schemas.microsoft.com/office/powerpoint/2010/main" val="23601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677532"/>
          </a:xfrm>
        </p:spPr>
        <p:txBody>
          <a:bodyPr>
            <a:normAutofit/>
          </a:bodyPr>
          <a:lstStyle/>
          <a:p>
            <a:endParaRPr lang="fr-CA" sz="3600" b="1" dirty="0">
              <a:solidFill>
                <a:srgbClr val="002060"/>
              </a:solidFill>
            </a:endParaRPr>
          </a:p>
          <a:p>
            <a:r>
              <a:rPr lang="fr-FR" sz="2000" dirty="0">
                <a:solidFill>
                  <a:schemeClr val="accent5">
                    <a:lumMod val="50000"/>
                  </a:schemeClr>
                </a:solidFill>
              </a:rPr>
              <a:t>« Loi CLIMAT &amp; RESILIENCE (22/08/2021) »</a:t>
            </a:r>
          </a:p>
          <a:p>
            <a:r>
              <a:rPr lang="fr-FR" sz="2000" b="1" dirty="0">
                <a:solidFill>
                  <a:schemeClr val="accent5">
                    <a:lumMod val="50000"/>
                  </a:schemeClr>
                </a:solidFill>
              </a:rPr>
              <a:t>PLAN PLURIANNUEL DE TRAVAUX </a:t>
            </a:r>
            <a:endParaRPr lang="fr-FR" sz="2000" dirty="0">
              <a:solidFill>
                <a:schemeClr val="accent5">
                  <a:lumMod val="50000"/>
                </a:schemeClr>
              </a:solidFill>
            </a:endParaRPr>
          </a:p>
          <a:p>
            <a:r>
              <a:rPr lang="fr-FR" sz="2000" b="1" dirty="0">
                <a:solidFill>
                  <a:schemeClr val="accent5">
                    <a:lumMod val="50000"/>
                  </a:schemeClr>
                </a:solidFill>
              </a:rPr>
              <a:t>(Immeubles de plus de 15 ans)</a:t>
            </a:r>
            <a:endParaRPr lang="fr-FR" sz="2000" dirty="0">
              <a:solidFill>
                <a:schemeClr val="accent5">
                  <a:lumMod val="50000"/>
                </a:schemeClr>
              </a:solidFill>
            </a:endParaRPr>
          </a:p>
          <a:p>
            <a:pPr>
              <a:lnSpc>
                <a:spcPct val="100000"/>
              </a:lnSpc>
            </a:pPr>
            <a:r>
              <a:rPr lang="fr-FR" sz="2000" i="1" dirty="0">
                <a:solidFill>
                  <a:schemeClr val="accent5">
                    <a:lumMod val="50000"/>
                  </a:schemeClr>
                </a:solidFill>
              </a:rPr>
              <a:t>Echéances : 2 à 50 lots 01/01/2025 ; de 51 à 200 lots 01/01/2024 ; + de 200 lots 01/1/2023</a:t>
            </a:r>
            <a:endParaRPr lang="fr-FR" sz="2000" dirty="0">
              <a:solidFill>
                <a:schemeClr val="accent5">
                  <a:lumMod val="50000"/>
                </a:schemeClr>
              </a:solidFill>
            </a:endParaRPr>
          </a:p>
          <a:p>
            <a:pPr lvl="0" defTabSz="914400" eaLnBrk="0" fontAlgn="base" hangingPunct="0">
              <a:lnSpc>
                <a:spcPct val="100000"/>
              </a:lnSpc>
              <a:spcBef>
                <a:spcPct val="0"/>
              </a:spcBef>
              <a:spcAft>
                <a:spcPct val="0"/>
              </a:spcAft>
            </a:pPr>
            <a:r>
              <a:rPr lang="fr-FR" altLang="fr-FR"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Liste de travaux sur 10 ans, comportant</a:t>
            </a:r>
            <a:r>
              <a:rPr lang="fr-FR" altLang="fr-FR" i="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fr-FR" altLang="fr-FR"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fr-FR" altLang="fr-FR" sz="1600" dirty="0">
              <a:solidFill>
                <a:schemeClr val="accent5">
                  <a:lumMod val="50000"/>
                </a:schemeClr>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C1EB6699-847C-4B98-973B-3C7150B0D8F1}"/>
              </a:ext>
            </a:extLst>
          </p:cNvPr>
          <p:cNvSpPr txBox="1">
            <a:spLocks/>
          </p:cNvSpPr>
          <p:nvPr/>
        </p:nvSpPr>
        <p:spPr>
          <a:xfrm>
            <a:off x="346152" y="1030629"/>
            <a:ext cx="10882054" cy="598646"/>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600" b="1" u="sng" dirty="0">
                <a:solidFill>
                  <a:srgbClr val="002060"/>
                </a:solidFill>
              </a:rPr>
              <a:t>PPPT ou DTG?:</a:t>
            </a:r>
          </a:p>
          <a:p>
            <a:pPr algn="l"/>
            <a:endParaRPr lang="fr-CA" sz="2800" b="1" dirty="0">
              <a:solidFill>
                <a:srgbClr val="002060"/>
              </a:solidFill>
            </a:endParaRPr>
          </a:p>
        </p:txBody>
      </p:sp>
      <p:sp>
        <p:nvSpPr>
          <p:cNvPr id="8" name="Rectangle 7"/>
          <p:cNvSpPr/>
          <p:nvPr/>
        </p:nvSpPr>
        <p:spPr>
          <a:xfrm>
            <a:off x="0" y="275057"/>
            <a:ext cx="12192000" cy="707886"/>
          </a:xfrm>
          <a:prstGeom prst="rect">
            <a:avLst/>
          </a:prstGeom>
        </p:spPr>
        <p:txBody>
          <a:bodyPr wrap="square">
            <a:spAutoFit/>
          </a:bodyPr>
          <a:lstStyle/>
          <a:p>
            <a:r>
              <a:rPr lang="fr-CA" sz="4000" b="1" i="1" dirty="0">
                <a:solidFill>
                  <a:schemeClr val="accent6">
                    <a:lumMod val="75000"/>
                  </a:schemeClr>
                </a:solidFill>
              </a:rPr>
              <a:t>Depuis le 1</a:t>
            </a:r>
            <a:r>
              <a:rPr lang="fr-CA" sz="4000" b="1" i="1" baseline="30000" dirty="0">
                <a:solidFill>
                  <a:schemeClr val="accent6">
                    <a:lumMod val="75000"/>
                  </a:schemeClr>
                </a:solidFill>
              </a:rPr>
              <a:t>er</a:t>
            </a:r>
            <a:r>
              <a:rPr lang="fr-CA" sz="4000" b="1" i="1" dirty="0">
                <a:solidFill>
                  <a:schemeClr val="accent6">
                    <a:lumMod val="75000"/>
                  </a:schemeClr>
                </a:solidFill>
              </a:rPr>
              <a:t> janvier 2025 pour toutes les copropriétés</a:t>
            </a:r>
            <a:endParaRPr lang="fr-FR" sz="4000" dirty="0"/>
          </a:p>
        </p:txBody>
      </p:sp>
      <p:cxnSp>
        <p:nvCxnSpPr>
          <p:cNvPr id="24" name="Connecteur droit avec flèche 23"/>
          <p:cNvCxnSpPr/>
          <p:nvPr/>
        </p:nvCxnSpPr>
        <p:spPr>
          <a:xfrm flipH="1">
            <a:off x="2891833" y="3499734"/>
            <a:ext cx="1272857" cy="1721267"/>
          </a:xfrm>
          <a:prstGeom prst="straightConnector1">
            <a:avLst/>
          </a:prstGeom>
          <a:ln w="44450">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623962" y="3499735"/>
            <a:ext cx="1496448" cy="172126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707480" y="3102254"/>
            <a:ext cx="4583566" cy="2246769"/>
          </a:xfrm>
          <a:prstGeom prst="rect">
            <a:avLst/>
          </a:prstGeom>
          <a:noFill/>
        </p:spPr>
        <p:txBody>
          <a:bodyPr wrap="square" rtlCol="0">
            <a:spAutoFit/>
          </a:bodyPr>
          <a:lstStyle/>
          <a:p>
            <a:pPr marL="2171700" lvl="4" indent="-342900" eaLnBrk="0" fontAlgn="base" hangingPunct="0">
              <a:spcBef>
                <a:spcPct val="0"/>
              </a:spcBef>
              <a:spcAft>
                <a:spcPct val="0"/>
              </a:spcAft>
              <a:buFont typeface="Arial" panose="020B0604020202020204" pitchFamily="34" charset="0"/>
              <a:buChar char="•"/>
            </a:pPr>
            <a:r>
              <a:rPr lang="fr-FR" altLang="fr-FR" sz="2000" i="1" dirty="0">
                <a:solidFill>
                  <a:schemeClr val="accent5">
                    <a:lumMod val="50000"/>
                  </a:schemeClr>
                </a:solidFill>
                <a:ea typeface="Calibri" panose="020F0502020204030204" pitchFamily="34" charset="0"/>
                <a:cs typeface="Times New Roman" panose="02020603050405020304" pitchFamily="18" charset="0"/>
              </a:rPr>
              <a:t>Priorité des travaux</a:t>
            </a:r>
            <a:endParaRPr lang="fr-FR" altLang="fr-FR" sz="2000" dirty="0">
              <a:solidFill>
                <a:schemeClr val="accent5">
                  <a:lumMod val="50000"/>
                </a:schemeClr>
              </a:solidFill>
            </a:endParaRPr>
          </a:p>
          <a:p>
            <a:pPr marL="2171700" lvl="4" indent="-342900" eaLnBrk="0" fontAlgn="base" hangingPunct="0">
              <a:spcBef>
                <a:spcPct val="0"/>
              </a:spcBef>
              <a:spcAft>
                <a:spcPct val="0"/>
              </a:spcAft>
              <a:buFont typeface="Arial" panose="020B0604020202020204" pitchFamily="34" charset="0"/>
              <a:buChar char="•"/>
            </a:pPr>
            <a:r>
              <a:rPr lang="fr-FR" altLang="fr-FR" sz="2000" i="1" dirty="0">
                <a:solidFill>
                  <a:schemeClr val="accent5">
                    <a:lumMod val="50000"/>
                  </a:schemeClr>
                </a:solidFill>
                <a:ea typeface="Calibri" panose="020F0502020204030204" pitchFamily="34" charset="0"/>
                <a:cs typeface="Times New Roman" panose="02020603050405020304" pitchFamily="18" charset="0"/>
              </a:rPr>
              <a:t>Coûts estimatifs </a:t>
            </a:r>
            <a:endParaRPr lang="fr-FR" altLang="fr-FR" sz="2000" dirty="0">
              <a:solidFill>
                <a:schemeClr val="accent5">
                  <a:lumMod val="50000"/>
                </a:schemeClr>
              </a:solidFill>
            </a:endParaRPr>
          </a:p>
          <a:p>
            <a:pPr marL="2171700" lvl="4" indent="-342900" eaLnBrk="0" fontAlgn="base" hangingPunct="0">
              <a:spcBef>
                <a:spcPct val="0"/>
              </a:spcBef>
              <a:spcAft>
                <a:spcPct val="0"/>
              </a:spcAft>
              <a:buFont typeface="Arial" panose="020B0604020202020204" pitchFamily="34" charset="0"/>
              <a:buChar char="•"/>
            </a:pPr>
            <a:r>
              <a:rPr lang="fr-FR" altLang="fr-FR" sz="2000" i="1" dirty="0">
                <a:solidFill>
                  <a:schemeClr val="accent5">
                    <a:lumMod val="50000"/>
                  </a:schemeClr>
                </a:solidFill>
                <a:ea typeface="Calibri" panose="020F0502020204030204" pitchFamily="34" charset="0"/>
                <a:cs typeface="Times New Roman" panose="02020603050405020304" pitchFamily="18" charset="0"/>
              </a:rPr>
              <a:t>Gains énergétiques</a:t>
            </a:r>
            <a:endParaRPr lang="fr-FR" altLang="fr-FR" sz="2000" dirty="0">
              <a:solidFill>
                <a:schemeClr val="accent5">
                  <a:lumMod val="50000"/>
                </a:schemeClr>
              </a:solidFill>
            </a:endParaRPr>
          </a:p>
          <a:p>
            <a:pPr marL="2171700" lvl="4" indent="-342900" eaLnBrk="0" fontAlgn="base" hangingPunct="0">
              <a:spcBef>
                <a:spcPct val="0"/>
              </a:spcBef>
              <a:spcAft>
                <a:spcPct val="0"/>
              </a:spcAft>
              <a:buFont typeface="Arial" panose="020B0604020202020204" pitchFamily="34" charset="0"/>
              <a:buChar char="•"/>
            </a:pPr>
            <a:r>
              <a:rPr lang="fr-FR" altLang="fr-FR" sz="2000" i="1" dirty="0">
                <a:solidFill>
                  <a:schemeClr val="accent5">
                    <a:lumMod val="50000"/>
                  </a:schemeClr>
                </a:solidFill>
                <a:ea typeface="Calibri" panose="020F0502020204030204" pitchFamily="34" charset="0"/>
                <a:cs typeface="Times New Roman" panose="02020603050405020304" pitchFamily="18" charset="0"/>
              </a:rPr>
              <a:t>2 ou 3 Scénarios </a:t>
            </a:r>
            <a:endParaRPr lang="fr-FR" altLang="fr-FR" sz="2000" dirty="0">
              <a:solidFill>
                <a:schemeClr val="accent5">
                  <a:lumMod val="50000"/>
                </a:schemeClr>
              </a:solidFill>
            </a:endParaRPr>
          </a:p>
          <a:p>
            <a:pPr marL="2171700" lvl="4" indent="-342900" eaLnBrk="0" fontAlgn="base" hangingPunct="0">
              <a:spcBef>
                <a:spcPct val="0"/>
              </a:spcBef>
              <a:spcAft>
                <a:spcPct val="0"/>
              </a:spcAft>
              <a:buFont typeface="Arial" panose="020B0604020202020204" pitchFamily="34" charset="0"/>
              <a:buChar char="•"/>
            </a:pPr>
            <a:r>
              <a:rPr lang="fr-FR" altLang="fr-FR" sz="2000" i="1" dirty="0">
                <a:solidFill>
                  <a:schemeClr val="accent5">
                    <a:lumMod val="50000"/>
                  </a:schemeClr>
                </a:solidFill>
                <a:ea typeface="Calibri" panose="020F0502020204030204" pitchFamily="34" charset="0"/>
                <a:cs typeface="Times New Roman" panose="02020603050405020304" pitchFamily="18" charset="0"/>
              </a:rPr>
              <a:t>Phasages possibles</a:t>
            </a:r>
          </a:p>
          <a:p>
            <a:pPr marL="2171700" lvl="4" indent="-342900" eaLnBrk="0" fontAlgn="base" hangingPunct="0">
              <a:spcBef>
                <a:spcPct val="0"/>
              </a:spcBef>
              <a:spcAft>
                <a:spcPct val="0"/>
              </a:spcAft>
              <a:buFont typeface="Arial" panose="020B0604020202020204" pitchFamily="34" charset="0"/>
              <a:buChar char="•"/>
            </a:pPr>
            <a:r>
              <a:rPr lang="fr-FR" altLang="fr-FR" sz="2000" i="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Gains énergétiques</a:t>
            </a:r>
            <a:endParaRPr lang="fr-FR" altLang="fr-FR" sz="2000" i="1" dirty="0">
              <a:solidFill>
                <a:schemeClr val="accent5">
                  <a:lumMod val="50000"/>
                </a:schemeClr>
              </a:solidFill>
              <a:ea typeface="Calibri" panose="020F0502020204030204" pitchFamily="34" charset="0"/>
              <a:cs typeface="Times New Roman" panose="02020603050405020304" pitchFamily="18" charset="0"/>
            </a:endParaRPr>
          </a:p>
          <a:p>
            <a:pPr marL="2171700" lvl="4" indent="-342900" eaLnBrk="0" fontAlgn="base" hangingPunct="0">
              <a:spcBef>
                <a:spcPct val="0"/>
              </a:spcBef>
              <a:spcAft>
                <a:spcPct val="0"/>
              </a:spcAft>
              <a:buFont typeface="Arial" panose="020B0604020202020204" pitchFamily="34" charset="0"/>
              <a:buChar char="•"/>
            </a:pPr>
            <a:endParaRPr lang="fr-FR" altLang="fr-FR" sz="2000" dirty="0"/>
          </a:p>
        </p:txBody>
      </p:sp>
      <p:sp>
        <p:nvSpPr>
          <p:cNvPr id="31" name="ZoneTexte 30"/>
          <p:cNvSpPr txBox="1"/>
          <p:nvPr/>
        </p:nvSpPr>
        <p:spPr>
          <a:xfrm>
            <a:off x="567507" y="5221001"/>
            <a:ext cx="4546116" cy="1477328"/>
          </a:xfrm>
          <a:prstGeom prst="rect">
            <a:avLst/>
          </a:prstGeom>
          <a:noFill/>
        </p:spPr>
        <p:txBody>
          <a:bodyPr wrap="none" rtlCol="0">
            <a:spAutoFit/>
          </a:bodyPr>
          <a:lstStyle/>
          <a:p>
            <a:pPr algn="ctr"/>
            <a:r>
              <a:rPr lang="fr-FR" sz="3600" b="1" dirty="0">
                <a:solidFill>
                  <a:schemeClr val="accent5">
                    <a:lumMod val="50000"/>
                  </a:schemeClr>
                </a:solidFill>
              </a:rPr>
              <a:t>DTG</a:t>
            </a:r>
          </a:p>
          <a:p>
            <a:pPr algn="ctr"/>
            <a:r>
              <a:rPr lang="fr-FR" dirty="0">
                <a:solidFill>
                  <a:schemeClr val="accent5">
                    <a:lumMod val="50000"/>
                  </a:schemeClr>
                </a:solidFill>
              </a:rPr>
              <a:t>Diagnostic Technique Global</a:t>
            </a:r>
          </a:p>
          <a:p>
            <a:pPr algn="ctr"/>
            <a:r>
              <a:rPr lang="fr-FR" dirty="0">
                <a:solidFill>
                  <a:schemeClr val="accent5">
                    <a:lumMod val="50000"/>
                  </a:schemeClr>
                </a:solidFill>
              </a:rPr>
              <a:t>Architecte + Thermicien </a:t>
            </a:r>
          </a:p>
          <a:p>
            <a:pPr algn="ctr"/>
            <a:r>
              <a:rPr lang="fr-FR" i="1" dirty="0">
                <a:solidFill>
                  <a:schemeClr val="accent5">
                    <a:lumMod val="50000"/>
                  </a:schemeClr>
                </a:solidFill>
              </a:rPr>
              <a:t>(+ Ingénieur Financier dans certains territoires)</a:t>
            </a:r>
            <a:endParaRPr lang="fr-FR" dirty="0">
              <a:solidFill>
                <a:schemeClr val="accent5">
                  <a:lumMod val="50000"/>
                </a:schemeClr>
              </a:solidFill>
            </a:endParaRPr>
          </a:p>
        </p:txBody>
      </p:sp>
      <p:sp>
        <p:nvSpPr>
          <p:cNvPr id="32" name="ZoneTexte 31"/>
          <p:cNvSpPr txBox="1"/>
          <p:nvPr/>
        </p:nvSpPr>
        <p:spPr>
          <a:xfrm>
            <a:off x="5787179" y="5221001"/>
            <a:ext cx="4606133" cy="1477328"/>
          </a:xfrm>
          <a:prstGeom prst="rect">
            <a:avLst/>
          </a:prstGeom>
          <a:noFill/>
        </p:spPr>
        <p:txBody>
          <a:bodyPr wrap="none" rtlCol="0">
            <a:spAutoFit/>
          </a:bodyPr>
          <a:lstStyle/>
          <a:p>
            <a:pPr algn="ctr"/>
            <a:r>
              <a:rPr lang="fr-FR" sz="3600" b="1" dirty="0">
                <a:solidFill>
                  <a:schemeClr val="accent5">
                    <a:lumMod val="50000"/>
                  </a:schemeClr>
                </a:solidFill>
              </a:rPr>
              <a:t>Analyse Architecturale </a:t>
            </a:r>
          </a:p>
          <a:p>
            <a:pPr algn="ctr"/>
            <a:r>
              <a:rPr lang="fr-FR" sz="3600" b="1" dirty="0">
                <a:solidFill>
                  <a:schemeClr val="accent5">
                    <a:lumMod val="50000"/>
                  </a:schemeClr>
                </a:solidFill>
              </a:rPr>
              <a:t>+ DPE Collectif</a:t>
            </a:r>
            <a:endParaRPr lang="fr-FR" sz="3600" dirty="0">
              <a:solidFill>
                <a:schemeClr val="accent5">
                  <a:lumMod val="50000"/>
                </a:schemeClr>
              </a:solidFill>
            </a:endParaRPr>
          </a:p>
          <a:p>
            <a:pPr algn="ctr"/>
            <a:r>
              <a:rPr lang="fr-FR" dirty="0">
                <a:solidFill>
                  <a:schemeClr val="accent5">
                    <a:lumMod val="50000"/>
                  </a:schemeClr>
                </a:solidFill>
              </a:rPr>
              <a:t>Architecte + Diagnostiqueur</a:t>
            </a:r>
          </a:p>
        </p:txBody>
      </p:sp>
    </p:spTree>
    <p:extLst>
      <p:ext uri="{BB962C8B-B14F-4D97-AF65-F5344CB8AC3E}">
        <p14:creationId xmlns:p14="http://schemas.microsoft.com/office/powerpoint/2010/main" val="86297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989320" y="1619178"/>
            <a:ext cx="5334591" cy="3416319"/>
          </a:xfrm>
        </p:spPr>
        <p:txBody>
          <a:bodyPr>
            <a:normAutofit/>
          </a:bodyPr>
          <a:lstStyle/>
          <a:p>
            <a:r>
              <a:rPr lang="fr-FR" b="1" dirty="0">
                <a:solidFill>
                  <a:schemeClr val="accent5">
                    <a:lumMod val="50000"/>
                  </a:schemeClr>
                </a:solidFill>
              </a:rPr>
              <a:t>Analyse Architecturale </a:t>
            </a:r>
          </a:p>
          <a:p>
            <a:r>
              <a:rPr lang="fr-FR" b="1" dirty="0">
                <a:solidFill>
                  <a:schemeClr val="accent5">
                    <a:lumMod val="50000"/>
                  </a:schemeClr>
                </a:solidFill>
              </a:rPr>
              <a:t>+ DPE Collectif</a:t>
            </a:r>
            <a:endParaRPr lang="fr-FR" dirty="0">
              <a:solidFill>
                <a:schemeClr val="accent5">
                  <a:lumMod val="50000"/>
                </a:schemeClr>
              </a:solidFill>
            </a:endParaRPr>
          </a:p>
          <a:p>
            <a:r>
              <a:rPr lang="fr-FR" dirty="0">
                <a:solidFill>
                  <a:schemeClr val="accent5">
                    <a:lumMod val="50000"/>
                  </a:schemeClr>
                </a:solidFill>
              </a:rPr>
              <a:t>Architecte + Diagnostiqueur</a:t>
            </a:r>
          </a:p>
          <a:p>
            <a:r>
              <a:rPr lang="fr-FR" dirty="0">
                <a:solidFill>
                  <a:schemeClr val="accent5">
                    <a:lumMod val="50000"/>
                  </a:schemeClr>
                </a:solidFill>
              </a:rPr>
              <a:t>Rapport technique intégrant données du DPE avec état actuel et liste de travaux à faire sur 10 ans (PPT) + DPE collectif</a:t>
            </a:r>
          </a:p>
          <a:p>
            <a:r>
              <a:rPr lang="fr-FR" dirty="0">
                <a:solidFill>
                  <a:schemeClr val="accent5">
                    <a:lumMod val="50000"/>
                  </a:schemeClr>
                </a:solidFill>
              </a:rPr>
              <a:t>Coûte ±2500€ TTC architecte et ±800€TTC diagnostiqueur pour 30 lots</a:t>
            </a: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C1EB6699-847C-4B98-973B-3C7150B0D8F1}"/>
              </a:ext>
            </a:extLst>
          </p:cNvPr>
          <p:cNvSpPr txBox="1">
            <a:spLocks/>
          </p:cNvSpPr>
          <p:nvPr/>
        </p:nvSpPr>
        <p:spPr>
          <a:xfrm>
            <a:off x="408992" y="1398949"/>
            <a:ext cx="10882054" cy="5459051"/>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CA" b="1" dirty="0">
              <a:solidFill>
                <a:srgbClr val="002060"/>
              </a:solidFill>
            </a:endParaRPr>
          </a:p>
        </p:txBody>
      </p:sp>
      <p:sp>
        <p:nvSpPr>
          <p:cNvPr id="8" name="Rectangle 7"/>
          <p:cNvSpPr/>
          <p:nvPr/>
        </p:nvSpPr>
        <p:spPr>
          <a:xfrm>
            <a:off x="0" y="275057"/>
            <a:ext cx="12192000" cy="707886"/>
          </a:xfrm>
          <a:prstGeom prst="rect">
            <a:avLst/>
          </a:prstGeom>
        </p:spPr>
        <p:txBody>
          <a:bodyPr wrap="square">
            <a:spAutoFit/>
          </a:bodyPr>
          <a:lstStyle/>
          <a:p>
            <a:r>
              <a:rPr lang="fr-CA" sz="4000" b="1" i="1" dirty="0">
                <a:solidFill>
                  <a:schemeClr val="accent6">
                    <a:lumMod val="75000"/>
                  </a:schemeClr>
                </a:solidFill>
              </a:rPr>
              <a:t>Depuis le 1</a:t>
            </a:r>
            <a:r>
              <a:rPr lang="fr-CA" sz="4000" b="1" i="1" baseline="30000" dirty="0">
                <a:solidFill>
                  <a:schemeClr val="accent6">
                    <a:lumMod val="75000"/>
                  </a:schemeClr>
                </a:solidFill>
              </a:rPr>
              <a:t>er</a:t>
            </a:r>
            <a:r>
              <a:rPr lang="fr-CA" sz="4000" b="1" i="1" dirty="0">
                <a:solidFill>
                  <a:schemeClr val="accent6">
                    <a:lumMod val="75000"/>
                  </a:schemeClr>
                </a:solidFill>
              </a:rPr>
              <a:t> janvier 2025 pour toutes les copropriétés</a:t>
            </a:r>
            <a:endParaRPr lang="fr-FR" sz="4000" dirty="0"/>
          </a:p>
        </p:txBody>
      </p:sp>
      <p:sp>
        <p:nvSpPr>
          <p:cNvPr id="6" name="ZoneTexte 5"/>
          <p:cNvSpPr txBox="1"/>
          <p:nvPr/>
        </p:nvSpPr>
        <p:spPr>
          <a:xfrm>
            <a:off x="408992" y="1619178"/>
            <a:ext cx="4955488" cy="3416320"/>
          </a:xfrm>
          <a:prstGeom prst="rect">
            <a:avLst/>
          </a:prstGeom>
          <a:noFill/>
        </p:spPr>
        <p:txBody>
          <a:bodyPr wrap="square" rtlCol="0">
            <a:spAutoFit/>
          </a:bodyPr>
          <a:lstStyle/>
          <a:p>
            <a:pPr algn="ctr"/>
            <a:r>
              <a:rPr lang="fr-FR" sz="2400" b="1" dirty="0">
                <a:solidFill>
                  <a:schemeClr val="accent5">
                    <a:lumMod val="50000"/>
                  </a:schemeClr>
                </a:solidFill>
              </a:rPr>
              <a:t>DTG</a:t>
            </a:r>
            <a:endParaRPr lang="fr-FR" sz="2400" dirty="0">
              <a:solidFill>
                <a:schemeClr val="accent5">
                  <a:lumMod val="50000"/>
                </a:schemeClr>
              </a:solidFill>
            </a:endParaRPr>
          </a:p>
          <a:p>
            <a:pPr algn="ctr"/>
            <a:r>
              <a:rPr lang="fr-FR" sz="2400" b="1" dirty="0">
                <a:solidFill>
                  <a:schemeClr val="accent5">
                    <a:lumMod val="50000"/>
                  </a:schemeClr>
                </a:solidFill>
              </a:rPr>
              <a:t>Diagnostic Technique Global</a:t>
            </a:r>
          </a:p>
          <a:p>
            <a:pPr algn="ctr"/>
            <a:r>
              <a:rPr lang="fr-FR" sz="2400" dirty="0">
                <a:solidFill>
                  <a:schemeClr val="accent5">
                    <a:lumMod val="50000"/>
                  </a:schemeClr>
                </a:solidFill>
              </a:rPr>
              <a:t>Architecte + Thermicien </a:t>
            </a:r>
          </a:p>
          <a:p>
            <a:pPr algn="ctr"/>
            <a:r>
              <a:rPr lang="fr-FR" sz="2400" i="1" dirty="0">
                <a:solidFill>
                  <a:schemeClr val="accent5">
                    <a:lumMod val="50000"/>
                  </a:schemeClr>
                </a:solidFill>
              </a:rPr>
              <a:t>(+ Ingénieur Financier dans certains territoires)</a:t>
            </a:r>
            <a:endParaRPr lang="fr-FR" sz="2400" dirty="0">
              <a:solidFill>
                <a:schemeClr val="accent5">
                  <a:lumMod val="50000"/>
                </a:schemeClr>
              </a:solidFill>
            </a:endParaRPr>
          </a:p>
          <a:p>
            <a:pPr algn="ctr"/>
            <a:r>
              <a:rPr lang="fr-FR" sz="2400" dirty="0">
                <a:solidFill>
                  <a:schemeClr val="accent5">
                    <a:lumMod val="50000"/>
                  </a:schemeClr>
                </a:solidFill>
              </a:rPr>
              <a:t>Rapport avec état actuel et liste de travaux à faire sur 10 ans (PPT) + DPE collectif </a:t>
            </a:r>
          </a:p>
          <a:p>
            <a:pPr algn="ctr"/>
            <a:r>
              <a:rPr lang="fr-FR" sz="2400" dirty="0">
                <a:solidFill>
                  <a:schemeClr val="accent5">
                    <a:lumMod val="50000"/>
                  </a:schemeClr>
                </a:solidFill>
              </a:rPr>
              <a:t>Coûte ±8000€ TTC pour 30 lots</a:t>
            </a:r>
          </a:p>
        </p:txBody>
      </p:sp>
      <p:cxnSp>
        <p:nvCxnSpPr>
          <p:cNvPr id="13" name="Connecteur droit 12"/>
          <p:cNvCxnSpPr/>
          <p:nvPr/>
        </p:nvCxnSpPr>
        <p:spPr>
          <a:xfrm>
            <a:off x="5682379" y="1398949"/>
            <a:ext cx="17381" cy="428557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33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67753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8" name="Rectangle 7"/>
          <p:cNvSpPr/>
          <p:nvPr/>
        </p:nvSpPr>
        <p:spPr>
          <a:xfrm>
            <a:off x="0" y="275057"/>
            <a:ext cx="12192000" cy="707886"/>
          </a:xfrm>
          <a:prstGeom prst="rect">
            <a:avLst/>
          </a:prstGeom>
        </p:spPr>
        <p:txBody>
          <a:bodyPr wrap="square">
            <a:spAutoFit/>
          </a:bodyPr>
          <a:lstStyle/>
          <a:p>
            <a:r>
              <a:rPr lang="fr-CA" sz="4000" b="1" i="1" dirty="0">
                <a:solidFill>
                  <a:schemeClr val="accent6">
                    <a:lumMod val="75000"/>
                  </a:schemeClr>
                </a:solidFill>
              </a:rPr>
              <a:t>Depuis le 1</a:t>
            </a:r>
            <a:r>
              <a:rPr lang="fr-CA" sz="4000" b="1" i="1" baseline="30000" dirty="0">
                <a:solidFill>
                  <a:schemeClr val="accent6">
                    <a:lumMod val="75000"/>
                  </a:schemeClr>
                </a:solidFill>
              </a:rPr>
              <a:t>er</a:t>
            </a:r>
            <a:r>
              <a:rPr lang="fr-CA" sz="4000" b="1" i="1" dirty="0">
                <a:solidFill>
                  <a:schemeClr val="accent6">
                    <a:lumMod val="75000"/>
                  </a:schemeClr>
                </a:solidFill>
              </a:rPr>
              <a:t> janvier 2025 pour toutes les copropriétés</a:t>
            </a:r>
            <a:endParaRPr lang="fr-FR" sz="4000" dirty="0"/>
          </a:p>
        </p:txBody>
      </p:sp>
      <p:sp>
        <p:nvSpPr>
          <p:cNvPr id="6" name="ZoneTexte 5"/>
          <p:cNvSpPr txBox="1"/>
          <p:nvPr/>
        </p:nvSpPr>
        <p:spPr>
          <a:xfrm>
            <a:off x="629792" y="1629274"/>
            <a:ext cx="10932416" cy="1908215"/>
          </a:xfrm>
          <a:prstGeom prst="rect">
            <a:avLst/>
          </a:prstGeom>
          <a:noFill/>
        </p:spPr>
        <p:txBody>
          <a:bodyPr wrap="none" rtlCol="0">
            <a:spAutoFit/>
          </a:bodyPr>
          <a:lstStyle/>
          <a:p>
            <a:pPr algn="ctr"/>
            <a:r>
              <a:rPr lang="fr-FR" sz="2000" dirty="0">
                <a:solidFill>
                  <a:schemeClr val="accent5">
                    <a:lumMod val="50000"/>
                  </a:schemeClr>
                </a:solidFill>
              </a:rPr>
              <a:t>A Paris et en Métropole Grand Paris, le DTG est </a:t>
            </a:r>
            <a:r>
              <a:rPr lang="fr-FR" sz="2000" dirty="0" err="1">
                <a:solidFill>
                  <a:schemeClr val="accent5">
                    <a:lumMod val="50000"/>
                  </a:schemeClr>
                </a:solidFill>
              </a:rPr>
              <a:t>subventionnable</a:t>
            </a:r>
            <a:r>
              <a:rPr lang="fr-FR" sz="2000" dirty="0">
                <a:solidFill>
                  <a:schemeClr val="accent5">
                    <a:lumMod val="50000"/>
                  </a:schemeClr>
                </a:solidFill>
              </a:rPr>
              <a:t> par un </a:t>
            </a:r>
            <a:r>
              <a:rPr lang="fr-FR" sz="2000" u="sng" dirty="0">
                <a:solidFill>
                  <a:schemeClr val="accent5">
                    <a:lumMod val="50000"/>
                  </a:schemeClr>
                </a:solidFill>
              </a:rPr>
              <a:t>chèque audit de 5000€</a:t>
            </a:r>
            <a:r>
              <a:rPr lang="fr-FR" sz="2000" dirty="0">
                <a:solidFill>
                  <a:schemeClr val="accent5">
                    <a:lumMod val="50000"/>
                  </a:schemeClr>
                </a:solidFill>
              </a:rPr>
              <a:t>, </a:t>
            </a:r>
          </a:p>
          <a:p>
            <a:pPr algn="ctr"/>
            <a:r>
              <a:rPr lang="fr-FR" sz="2000" dirty="0">
                <a:solidFill>
                  <a:schemeClr val="accent5">
                    <a:lumMod val="50000"/>
                  </a:schemeClr>
                </a:solidFill>
              </a:rPr>
              <a:t>à condition de respecter :</a:t>
            </a:r>
          </a:p>
          <a:p>
            <a:pPr lvl="0" algn="ctr"/>
            <a:r>
              <a:rPr lang="fr-FR" sz="2000" dirty="0">
                <a:solidFill>
                  <a:schemeClr val="accent5">
                    <a:lumMod val="50000"/>
                  </a:schemeClr>
                </a:solidFill>
              </a:rPr>
              <a:t>L’</a:t>
            </a:r>
            <a:r>
              <a:rPr lang="fr-FR" sz="2000" b="1" dirty="0">
                <a:solidFill>
                  <a:schemeClr val="accent5">
                    <a:lumMod val="50000"/>
                  </a:schemeClr>
                </a:solidFill>
              </a:rPr>
              <a:t>inscription</a:t>
            </a:r>
            <a:r>
              <a:rPr lang="fr-FR" sz="2000" dirty="0">
                <a:solidFill>
                  <a:schemeClr val="accent5">
                    <a:lumMod val="50000"/>
                  </a:schemeClr>
                </a:solidFill>
              </a:rPr>
              <a:t> de la copropriété sur la plateforme Coach Copro</a:t>
            </a:r>
          </a:p>
          <a:p>
            <a:pPr lvl="0" algn="ctr"/>
            <a:r>
              <a:rPr lang="fr-FR" sz="2000" dirty="0">
                <a:solidFill>
                  <a:schemeClr val="accent5">
                    <a:lumMod val="50000"/>
                  </a:schemeClr>
                </a:solidFill>
              </a:rPr>
              <a:t>La présence des auditeurs dans </a:t>
            </a:r>
            <a:r>
              <a:rPr lang="fr-FR" sz="2000" b="1" dirty="0">
                <a:solidFill>
                  <a:schemeClr val="accent5">
                    <a:lumMod val="50000"/>
                  </a:schemeClr>
                </a:solidFill>
              </a:rPr>
              <a:t>l’annuaire Coach Copro</a:t>
            </a:r>
            <a:endParaRPr lang="fr-FR" sz="2000" dirty="0">
              <a:solidFill>
                <a:schemeClr val="accent5">
                  <a:lumMod val="50000"/>
                </a:schemeClr>
              </a:solidFill>
            </a:endParaRPr>
          </a:p>
          <a:p>
            <a:pPr lvl="0" algn="ctr"/>
            <a:r>
              <a:rPr lang="fr-FR" sz="2000" dirty="0">
                <a:solidFill>
                  <a:schemeClr val="accent5">
                    <a:lumMod val="50000"/>
                  </a:schemeClr>
                </a:solidFill>
              </a:rPr>
              <a:t>L’utilisation du </a:t>
            </a:r>
            <a:r>
              <a:rPr lang="fr-FR" sz="2000" b="1" dirty="0">
                <a:solidFill>
                  <a:schemeClr val="accent5">
                    <a:lumMod val="50000"/>
                  </a:schemeClr>
                </a:solidFill>
              </a:rPr>
              <a:t>Référentiel DTG</a:t>
            </a:r>
            <a:r>
              <a:rPr lang="fr-FR" sz="2000" dirty="0">
                <a:solidFill>
                  <a:schemeClr val="accent5">
                    <a:lumMod val="50000"/>
                  </a:schemeClr>
                </a:solidFill>
              </a:rPr>
              <a:t> ARC/APC, version 2023.</a:t>
            </a:r>
          </a:p>
          <a:p>
            <a:endParaRPr lang="fr-FR" dirty="0"/>
          </a:p>
        </p:txBody>
      </p:sp>
      <p:sp>
        <p:nvSpPr>
          <p:cNvPr id="9" name="ZoneTexte 8"/>
          <p:cNvSpPr txBox="1"/>
          <p:nvPr/>
        </p:nvSpPr>
        <p:spPr>
          <a:xfrm>
            <a:off x="411882" y="4421873"/>
            <a:ext cx="5257398" cy="1292662"/>
          </a:xfrm>
          <a:prstGeom prst="rect">
            <a:avLst/>
          </a:prstGeom>
          <a:noFill/>
        </p:spPr>
        <p:txBody>
          <a:bodyPr wrap="square" rtlCol="0">
            <a:spAutoFit/>
          </a:bodyPr>
          <a:lstStyle/>
          <a:p>
            <a:pPr algn="ctr"/>
            <a:r>
              <a:rPr lang="fr-CA" sz="2400" b="1" dirty="0">
                <a:solidFill>
                  <a:schemeClr val="accent5">
                    <a:lumMod val="50000"/>
                  </a:schemeClr>
                </a:solidFill>
              </a:rPr>
              <a:t>ARC Services propose le BIB + </a:t>
            </a:r>
          </a:p>
          <a:p>
            <a:pPr algn="ctr"/>
            <a:r>
              <a:rPr lang="fr-CA" dirty="0">
                <a:solidFill>
                  <a:schemeClr val="accent5">
                    <a:lumMod val="50000"/>
                  </a:schemeClr>
                </a:solidFill>
              </a:rPr>
              <a:t>aux copropriétés adhérentes de moins de 10 lots.</a:t>
            </a:r>
          </a:p>
          <a:p>
            <a:pPr algn="ctr"/>
            <a:r>
              <a:rPr lang="fr-CA" dirty="0">
                <a:solidFill>
                  <a:schemeClr val="accent5">
                    <a:lumMod val="50000"/>
                  </a:schemeClr>
                </a:solidFill>
              </a:rPr>
              <a:t>Coût 3800€ TTC incluant le PPPT et le DPE Collectif</a:t>
            </a:r>
          </a:p>
          <a:p>
            <a:endParaRPr lang="fr-FR" dirty="0"/>
          </a:p>
        </p:txBody>
      </p:sp>
      <p:pic>
        <p:nvPicPr>
          <p:cNvPr id="12" name="Image 11"/>
          <p:cNvPicPr>
            <a:picLocks noChangeAspect="1"/>
          </p:cNvPicPr>
          <p:nvPr/>
        </p:nvPicPr>
        <p:blipFill>
          <a:blip r:embed="rId3"/>
          <a:stretch>
            <a:fillRect/>
          </a:stretch>
        </p:blipFill>
        <p:spPr>
          <a:xfrm>
            <a:off x="6782878" y="4183820"/>
            <a:ext cx="3610591" cy="2389650"/>
          </a:xfrm>
          <a:prstGeom prst="rect">
            <a:avLst/>
          </a:prstGeom>
        </p:spPr>
      </p:pic>
    </p:spTree>
    <p:extLst>
      <p:ext uri="{BB962C8B-B14F-4D97-AF65-F5344CB8AC3E}">
        <p14:creationId xmlns:p14="http://schemas.microsoft.com/office/powerpoint/2010/main" val="231496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9193" y="422164"/>
            <a:ext cx="9937103" cy="1581118"/>
          </a:xfrm>
        </p:spPr>
        <p:txBody>
          <a:bodyPr>
            <a:normAutofit fontScale="90000"/>
          </a:bodyPr>
          <a:lstStyle/>
          <a:p>
            <a:r>
              <a:rPr lang="fr-CA" b="1" dirty="0">
                <a:solidFill>
                  <a:srgbClr val="0070C0"/>
                </a:solidFill>
              </a:rPr>
              <a:t>MERCI POUR VOTRE ATTENTION!</a:t>
            </a:r>
            <a:endParaRPr lang="fr-FR" b="1" dirty="0">
              <a:solidFill>
                <a:srgbClr val="0070C0"/>
              </a:solidFill>
            </a:endParaRPr>
          </a:p>
        </p:txBody>
      </p:sp>
      <p:pic>
        <p:nvPicPr>
          <p:cNvPr id="5" name="Image 4"/>
          <p:cNvPicPr>
            <a:picLocks noChangeAspect="1"/>
          </p:cNvPicPr>
          <p:nvPr/>
        </p:nvPicPr>
        <p:blipFill>
          <a:blip r:embed="rId2"/>
          <a:stretch>
            <a:fillRect/>
          </a:stretch>
        </p:blipFill>
        <p:spPr>
          <a:xfrm>
            <a:off x="11374016" y="6041065"/>
            <a:ext cx="835224" cy="816935"/>
          </a:xfrm>
          <a:prstGeom prst="rect">
            <a:avLst/>
          </a:prstGeom>
          <a:solidFill>
            <a:schemeClr val="accent1"/>
          </a:solidFill>
        </p:spPr>
      </p:pic>
      <p:sp>
        <p:nvSpPr>
          <p:cNvPr id="7" name="Sous-titre 2">
            <a:extLst>
              <a:ext uri="{FF2B5EF4-FFF2-40B4-BE49-F238E27FC236}">
                <a16:creationId xmlns:a16="http://schemas.microsoft.com/office/drawing/2014/main" id="{476FFD8F-7EB0-4F69-B600-FC85E212C6D2}"/>
              </a:ext>
            </a:extLst>
          </p:cNvPr>
          <p:cNvSpPr>
            <a:spLocks noGrp="1"/>
          </p:cNvSpPr>
          <p:nvPr>
            <p:ph type="subTitle" idx="1"/>
          </p:nvPr>
        </p:nvSpPr>
        <p:spPr>
          <a:xfrm>
            <a:off x="729964" y="2003282"/>
            <a:ext cx="10655559" cy="5060303"/>
          </a:xfrm>
        </p:spPr>
        <p:txBody>
          <a:bodyPr>
            <a:normAutofit lnSpcReduction="10000"/>
          </a:bodyPr>
          <a:lstStyle/>
          <a:p>
            <a:pPr algn="l"/>
            <a:endParaRPr lang="fr-CA" sz="900" b="1" dirty="0">
              <a:solidFill>
                <a:srgbClr val="002060"/>
              </a:solidFill>
            </a:endParaRPr>
          </a:p>
          <a:p>
            <a:pPr algn="l"/>
            <a:r>
              <a:rPr lang="fr-CA" sz="2800" b="1" dirty="0">
                <a:solidFill>
                  <a:srgbClr val="002060"/>
                </a:solidFill>
              </a:rPr>
              <a:t>RENDEZ-VOUS DANS NOTRE ESPACE LIBRAIRIE POUR DECOUVRIR NOS NOUVEAUX OUVRAGES:</a:t>
            </a: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r>
              <a:rPr lang="fr-CA" b="1" dirty="0">
                <a:solidFill>
                  <a:srgbClr val="002060"/>
                </a:solidFill>
              </a:rPr>
              <a:t>POUR PLUS D’INFORMATIONS SUR VOS DROITS ET SUR NOS ACTIONS, VISITEZ NOTRE SITE INTERNET: </a:t>
            </a:r>
            <a:r>
              <a:rPr lang="fr-CA" sz="3600" b="1" dirty="0">
                <a:solidFill>
                  <a:srgbClr val="002060"/>
                </a:solidFill>
              </a:rPr>
              <a:t>www.arc-copro.fr</a:t>
            </a:r>
          </a:p>
        </p:txBody>
      </p:sp>
      <p:pic>
        <p:nvPicPr>
          <p:cNvPr id="8" name="Image 7">
            <a:extLst>
              <a:ext uri="{FF2B5EF4-FFF2-40B4-BE49-F238E27FC236}">
                <a16:creationId xmlns:a16="http://schemas.microsoft.com/office/drawing/2014/main" id="{F1F97F81-6E4C-437E-BAEF-0EC170E3E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85" y="3052555"/>
            <a:ext cx="1840934" cy="2609525"/>
          </a:xfrm>
          <a:prstGeom prst="rect">
            <a:avLst/>
          </a:prstGeom>
        </p:spPr>
      </p:pic>
      <p:pic>
        <p:nvPicPr>
          <p:cNvPr id="9" name="Image 8">
            <a:extLst>
              <a:ext uri="{FF2B5EF4-FFF2-40B4-BE49-F238E27FC236}">
                <a16:creationId xmlns:a16="http://schemas.microsoft.com/office/drawing/2014/main" id="{260CB06B-D995-4AD7-9BAA-17CC002B6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019" y="3052554"/>
            <a:ext cx="1904762" cy="2609524"/>
          </a:xfrm>
          <a:prstGeom prst="rect">
            <a:avLst/>
          </a:prstGeom>
        </p:spPr>
      </p:pic>
      <p:pic>
        <p:nvPicPr>
          <p:cNvPr id="10" name="Image 9">
            <a:extLst>
              <a:ext uri="{FF2B5EF4-FFF2-40B4-BE49-F238E27FC236}">
                <a16:creationId xmlns:a16="http://schemas.microsoft.com/office/drawing/2014/main" id="{DA20BA55-04DD-4F94-B314-4956B14B4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9126" y="3052552"/>
            <a:ext cx="1840935" cy="2609526"/>
          </a:xfrm>
          <a:prstGeom prst="rect">
            <a:avLst/>
          </a:prstGeom>
        </p:spPr>
      </p:pic>
      <p:pic>
        <p:nvPicPr>
          <p:cNvPr id="11" name="Image 10">
            <a:extLst>
              <a:ext uri="{FF2B5EF4-FFF2-40B4-BE49-F238E27FC236}">
                <a16:creationId xmlns:a16="http://schemas.microsoft.com/office/drawing/2014/main" id="{181B384C-F9A5-40C4-A067-30ED58B279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5781" y="3052552"/>
            <a:ext cx="1719622" cy="2609526"/>
          </a:xfrm>
          <a:prstGeom prst="rect">
            <a:avLst/>
          </a:prstGeom>
        </p:spPr>
      </p:pic>
      <p:pic>
        <p:nvPicPr>
          <p:cNvPr id="12" name="Image 11">
            <a:extLst>
              <a:ext uri="{FF2B5EF4-FFF2-40B4-BE49-F238E27FC236}">
                <a16:creationId xmlns:a16="http://schemas.microsoft.com/office/drawing/2014/main" id="{68884A58-7C3A-43D5-A6B9-584BAFB988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2305" y="3070856"/>
            <a:ext cx="1850006" cy="2609526"/>
          </a:xfrm>
          <a:prstGeom prst="rect">
            <a:avLst/>
          </a:prstGeom>
        </p:spPr>
      </p:pic>
    </p:spTree>
    <p:extLst>
      <p:ext uri="{BB962C8B-B14F-4D97-AF65-F5344CB8AC3E}">
        <p14:creationId xmlns:p14="http://schemas.microsoft.com/office/powerpoint/2010/main" val="224187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58966"/>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D225CF31-D9F7-4C25-A21B-27CDB8D0CF3A}"/>
              </a:ext>
            </a:extLst>
          </p:cNvPr>
          <p:cNvSpPr txBox="1">
            <a:spLocks/>
          </p:cNvSpPr>
          <p:nvPr/>
        </p:nvSpPr>
        <p:spPr>
          <a:xfrm>
            <a:off x="576197" y="365125"/>
            <a:ext cx="11319469" cy="1325563"/>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br>
              <a:rPr lang="fr-CA" sz="3600" b="1" i="1" dirty="0">
                <a:solidFill>
                  <a:schemeClr val="accent6">
                    <a:lumMod val="75000"/>
                  </a:schemeClr>
                </a:solidFill>
              </a:rPr>
            </a:br>
            <a:r>
              <a:rPr lang="fr-CA" sz="4000" b="1" i="1" dirty="0">
                <a:solidFill>
                  <a:schemeClr val="accent6">
                    <a:lumMod val="75000"/>
                  </a:schemeClr>
                </a:solidFill>
                <a:latin typeface="+mn-lt"/>
                <a:ea typeface="+mn-ea"/>
                <a:cs typeface="+mn-cs"/>
              </a:rPr>
              <a:t>Devenir syndic non professionnel de sa copropriété</a:t>
            </a:r>
            <a:br>
              <a:rPr lang="fr-CA" sz="3200" b="1" i="1" dirty="0">
                <a:solidFill>
                  <a:schemeClr val="accent6">
                    <a:lumMod val="75000"/>
                  </a:schemeClr>
                </a:solidFill>
                <a:latin typeface="+mn-lt"/>
                <a:ea typeface="+mn-ea"/>
                <a:cs typeface="+mn-cs"/>
              </a:rPr>
            </a:br>
            <a:endParaRPr lang="fr-FR" sz="3200" b="1" i="1" dirty="0">
              <a:solidFill>
                <a:schemeClr val="accent6">
                  <a:lumMod val="75000"/>
                </a:schemeClr>
              </a:solidFill>
              <a:latin typeface="+mn-lt"/>
              <a:ea typeface="+mn-ea"/>
              <a:cs typeface="+mn-cs"/>
            </a:endParaRPr>
          </a:p>
        </p:txBody>
      </p:sp>
      <p:sp>
        <p:nvSpPr>
          <p:cNvPr id="7" name="Espace réservé du contenu 2">
            <a:extLst>
              <a:ext uri="{FF2B5EF4-FFF2-40B4-BE49-F238E27FC236}">
                <a16:creationId xmlns:a16="http://schemas.microsoft.com/office/drawing/2014/main" id="{7D320212-61E9-49B2-AB99-36A50F0F603A}"/>
              </a:ext>
            </a:extLst>
          </p:cNvPr>
          <p:cNvSpPr txBox="1">
            <a:spLocks/>
          </p:cNvSpPr>
          <p:nvPr/>
        </p:nvSpPr>
        <p:spPr>
          <a:xfrm>
            <a:off x="787539" y="2019873"/>
            <a:ext cx="10616921" cy="3987736"/>
          </a:xfrm>
          <a:prstGeom prst="rect">
            <a:avLst/>
          </a:prstGeom>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CA" b="1">
                <a:solidFill>
                  <a:srgbClr val="002060"/>
                </a:solidFill>
                <a:effectLst>
                  <a:outerShdw blurRad="38100" dist="38100" dir="2700000" algn="tl">
                    <a:srgbClr val="000000">
                      <a:alpha val="43137"/>
                    </a:srgbClr>
                  </a:outerShdw>
                </a:effectLst>
              </a:rPr>
              <a:t>C’est l’article 17-2 qui autorise un copropriétaire à gérer sa copropriété en tant que syndic non professionnel, bénévole ou non.</a:t>
            </a:r>
          </a:p>
          <a:p>
            <a:pPr algn="just"/>
            <a:endParaRPr lang="fr-FR" b="1">
              <a:solidFill>
                <a:srgbClr val="002060"/>
              </a:solidFill>
              <a:effectLst>
                <a:outerShdw blurRad="38100" dist="38100" dir="2700000" algn="tl">
                  <a:srgbClr val="000000">
                    <a:alpha val="43137"/>
                  </a:srgbClr>
                </a:outerShdw>
              </a:effectLst>
            </a:endParaRPr>
          </a:p>
          <a:p>
            <a:pPr algn="just"/>
            <a:r>
              <a:rPr lang="fr-FR" b="1">
                <a:solidFill>
                  <a:srgbClr val="002060"/>
                </a:solidFill>
                <a:effectLst>
                  <a:outerShdw blurRad="38100" dist="38100" dir="2700000" algn="tl">
                    <a:srgbClr val="000000">
                      <a:alpha val="43137"/>
                    </a:srgbClr>
                  </a:outerShdw>
                </a:effectLst>
              </a:rPr>
              <a:t>Article 17-2 de la loi du 10 juillet 1965</a:t>
            </a:r>
          </a:p>
          <a:p>
            <a:pPr algn="just"/>
            <a:r>
              <a:rPr lang="fr-FR">
                <a:solidFill>
                  <a:srgbClr val="002060"/>
                </a:solidFill>
              </a:rPr>
              <a:t>Seul un copropriétaire d'un ou plusieurs lots dans la copropriété qu'il est amené à gérer peut être syndic non professionnel.</a:t>
            </a:r>
          </a:p>
          <a:p>
            <a:pPr algn="just"/>
            <a:r>
              <a:rPr lang="fr-FR">
                <a:solidFill>
                  <a:srgbClr val="002060"/>
                </a:solidFill>
              </a:rPr>
              <a:t>Si cette condition disparaît, le mandat devient caduc à l'expiration d'un délai de trois mois suivant l'événement. Durant ce délai, le syndic convoque une assemblée générale et inscrit à l'ordre du jour la question de la désignation d'un nouveau syndic.</a:t>
            </a:r>
          </a:p>
          <a:p>
            <a:pPr marL="457200" lvl="1" algn="just"/>
            <a:endParaRPr lang="fr-CA" b="1">
              <a:ea typeface="Batang" panose="02030600000101010101"/>
            </a:endParaRPr>
          </a:p>
          <a:p>
            <a:pPr marL="457200" lvl="1" algn="just"/>
            <a:endParaRPr lang="fr-CA" b="1" dirty="0">
              <a:ea typeface="Batang" panose="02030600000101010101"/>
            </a:endParaRPr>
          </a:p>
        </p:txBody>
      </p:sp>
      <p:sp>
        <p:nvSpPr>
          <p:cNvPr id="8" name="Espace réservé du numéro de diapositive 3">
            <a:extLst>
              <a:ext uri="{FF2B5EF4-FFF2-40B4-BE49-F238E27FC236}">
                <a16:creationId xmlns:a16="http://schemas.microsoft.com/office/drawing/2014/main" id="{9D08FB15-96D4-4D2E-9A1C-B7CD2A05F554}"/>
              </a:ext>
            </a:extLst>
          </p:cNvPr>
          <p:cNvSpPr>
            <a:spLocks noGrp="1"/>
          </p:cNvSpPr>
          <p:nvPr>
            <p:ph type="sldNum" sz="quarter" idx="12"/>
          </p:nvPr>
        </p:nvSpPr>
        <p:spPr>
          <a:xfrm>
            <a:off x="8610600" y="6356350"/>
            <a:ext cx="2743200" cy="365125"/>
          </a:xfrm>
        </p:spPr>
        <p:txBody>
          <a:bodyPr/>
          <a:lstStyle/>
          <a:p>
            <a:fld id="{407ACB08-5963-44D4-82C1-81A8622C8CA0}" type="slidenum">
              <a:rPr lang="fr-FR" smtClean="0">
                <a:solidFill>
                  <a:prstClr val="black">
                    <a:tint val="75000"/>
                  </a:prstClr>
                </a:solidFill>
              </a:rPr>
              <a:pPr/>
              <a:t>3</a:t>
            </a:fld>
            <a:endParaRPr lang="fr-FR">
              <a:solidFill>
                <a:prstClr val="black">
                  <a:tint val="75000"/>
                </a:prstClr>
              </a:solidFill>
            </a:endParaRPr>
          </a:p>
        </p:txBody>
      </p:sp>
    </p:spTree>
    <p:extLst>
      <p:ext uri="{BB962C8B-B14F-4D97-AF65-F5344CB8AC3E}">
        <p14:creationId xmlns:p14="http://schemas.microsoft.com/office/powerpoint/2010/main" val="176418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98CF9434-5696-4D8C-8E13-D24653CFC529}"/>
              </a:ext>
            </a:extLst>
          </p:cNvPr>
          <p:cNvSpPr txBox="1">
            <a:spLocks/>
          </p:cNvSpPr>
          <p:nvPr/>
        </p:nvSpPr>
        <p:spPr>
          <a:xfrm>
            <a:off x="758312" y="579210"/>
            <a:ext cx="11057467" cy="816936"/>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fr-CA" sz="4000" b="1" i="1" dirty="0">
                <a:solidFill>
                  <a:schemeClr val="accent6">
                    <a:lumMod val="75000"/>
                  </a:schemeClr>
                </a:solidFill>
                <a:latin typeface="+mn-lt"/>
                <a:ea typeface="+mn-ea"/>
                <a:cs typeface="+mn-cs"/>
              </a:rPr>
              <a:t>Devenir syndic non professionnel de sa copropriété</a:t>
            </a:r>
            <a:endParaRPr lang="fr-FR" sz="4000" b="1" i="1" dirty="0">
              <a:solidFill>
                <a:schemeClr val="accent6">
                  <a:lumMod val="75000"/>
                </a:schemeClr>
              </a:solidFill>
              <a:latin typeface="+mn-lt"/>
              <a:ea typeface="+mn-ea"/>
              <a:cs typeface="+mn-cs"/>
            </a:endParaRPr>
          </a:p>
        </p:txBody>
      </p:sp>
      <p:sp>
        <p:nvSpPr>
          <p:cNvPr id="7" name="Espace réservé du contenu 2">
            <a:extLst>
              <a:ext uri="{FF2B5EF4-FFF2-40B4-BE49-F238E27FC236}">
                <a16:creationId xmlns:a16="http://schemas.microsoft.com/office/drawing/2014/main" id="{2690E39A-4F4C-4DEB-9AC6-73B89FFC88E7}"/>
              </a:ext>
            </a:extLst>
          </p:cNvPr>
          <p:cNvSpPr txBox="1">
            <a:spLocks/>
          </p:cNvSpPr>
          <p:nvPr/>
        </p:nvSpPr>
        <p:spPr>
          <a:xfrm>
            <a:off x="787539" y="2019873"/>
            <a:ext cx="10616921" cy="3987736"/>
          </a:xfrm>
          <a:prstGeom prst="rect">
            <a:avLst/>
          </a:prstGeom>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fr-FR" b="1">
              <a:solidFill>
                <a:srgbClr val="002060"/>
              </a:solidFill>
              <a:effectLst>
                <a:outerShdw blurRad="38100" dist="38100" dir="2700000" algn="tl">
                  <a:srgbClr val="000000">
                    <a:alpha val="43137"/>
                  </a:srgbClr>
                </a:outerShdw>
              </a:effectLst>
            </a:endParaRPr>
          </a:p>
          <a:p>
            <a:pPr algn="just"/>
            <a:r>
              <a:rPr lang="fr-FR" b="1">
                <a:solidFill>
                  <a:srgbClr val="002060"/>
                </a:solidFill>
                <a:effectLst>
                  <a:outerShdw blurRad="38100" dist="38100" dir="2700000" algn="tl">
                    <a:srgbClr val="000000">
                      <a:alpha val="43137"/>
                    </a:srgbClr>
                  </a:outerShdw>
                </a:effectLst>
              </a:rPr>
              <a:t>Tous les copropriétaires qui sont syndics de leur copropriété sont des syndics « non professionnels ».</a:t>
            </a:r>
          </a:p>
          <a:p>
            <a:pPr algn="just"/>
            <a:endParaRPr lang="fr-FR" b="1">
              <a:solidFill>
                <a:srgbClr val="002060"/>
              </a:solidFill>
              <a:effectLst>
                <a:outerShdw blurRad="38100" dist="38100" dir="2700000" algn="tl">
                  <a:srgbClr val="000000">
                    <a:alpha val="43137"/>
                  </a:srgbClr>
                </a:outerShdw>
              </a:effectLst>
            </a:endParaRPr>
          </a:p>
          <a:p>
            <a:pPr algn="just"/>
            <a:r>
              <a:rPr lang="fr-FR" b="1">
                <a:solidFill>
                  <a:srgbClr val="002060"/>
                </a:solidFill>
                <a:effectLst>
                  <a:outerShdw blurRad="38100" dist="38100" dir="2700000" algn="tl">
                    <a:srgbClr val="000000">
                      <a:alpha val="43137"/>
                    </a:srgbClr>
                  </a:outerShdw>
                </a:effectLst>
              </a:rPr>
              <a:t>Les syndics bénévoles ne perçoivent aucune rémunération ni indemnité</a:t>
            </a:r>
          </a:p>
          <a:p>
            <a:pPr algn="just"/>
            <a:endParaRPr lang="fr-FR" b="1">
              <a:solidFill>
                <a:srgbClr val="002060"/>
              </a:solidFill>
              <a:effectLst>
                <a:outerShdw blurRad="38100" dist="38100" dir="2700000" algn="tl">
                  <a:srgbClr val="000000">
                    <a:alpha val="43137"/>
                  </a:srgbClr>
                </a:outerShdw>
              </a:effectLst>
            </a:endParaRPr>
          </a:p>
          <a:p>
            <a:pPr algn="just"/>
            <a:r>
              <a:rPr lang="fr-FR" b="1">
                <a:solidFill>
                  <a:srgbClr val="002060"/>
                </a:solidFill>
                <a:effectLst>
                  <a:outerShdw blurRad="38100" dist="38100" dir="2700000" algn="tl">
                    <a:srgbClr val="000000">
                      <a:alpha val="43137"/>
                    </a:srgbClr>
                  </a:outerShdw>
                </a:effectLst>
              </a:rPr>
              <a:t>Dans les copropriétés qui ont adopté la forme coopérative de gestion, le syndic est dénommé « Président-syndic » ou « Syndic coopératif »</a:t>
            </a:r>
            <a:endParaRPr lang="fr-CA" b="1">
              <a:ea typeface="Batang" panose="02030600000101010101"/>
            </a:endParaRPr>
          </a:p>
          <a:p>
            <a:pPr marL="457200" lvl="1" algn="just"/>
            <a:endParaRPr lang="fr-CA" b="1" dirty="0">
              <a:ea typeface="Batang" panose="02030600000101010101"/>
            </a:endParaRPr>
          </a:p>
        </p:txBody>
      </p:sp>
      <p:sp>
        <p:nvSpPr>
          <p:cNvPr id="8" name="Espace réservé du numéro de diapositive 3">
            <a:extLst>
              <a:ext uri="{FF2B5EF4-FFF2-40B4-BE49-F238E27FC236}">
                <a16:creationId xmlns:a16="http://schemas.microsoft.com/office/drawing/2014/main" id="{EE01B359-461D-4A51-B5B3-6D116A66BE5D}"/>
              </a:ext>
            </a:extLst>
          </p:cNvPr>
          <p:cNvSpPr>
            <a:spLocks noGrp="1"/>
          </p:cNvSpPr>
          <p:nvPr>
            <p:ph type="sldNum" sz="quarter" idx="12"/>
          </p:nvPr>
        </p:nvSpPr>
        <p:spPr>
          <a:xfrm>
            <a:off x="8610600" y="6356350"/>
            <a:ext cx="2743200" cy="365125"/>
          </a:xfrm>
        </p:spPr>
        <p:txBody>
          <a:bodyPr/>
          <a:lstStyle/>
          <a:p>
            <a:fld id="{407ACB08-5963-44D4-82C1-81A8622C8CA0}" type="slidenum">
              <a:rPr lang="fr-FR" smtClean="0">
                <a:solidFill>
                  <a:prstClr val="black">
                    <a:tint val="75000"/>
                  </a:prstClr>
                </a:solidFill>
              </a:rPr>
              <a:pPr/>
              <a:t>4</a:t>
            </a:fld>
            <a:endParaRPr lang="fr-FR">
              <a:solidFill>
                <a:prstClr val="black">
                  <a:tint val="75000"/>
                </a:prstClr>
              </a:solidFill>
            </a:endParaRPr>
          </a:p>
        </p:txBody>
      </p:sp>
    </p:spTree>
    <p:extLst>
      <p:ext uri="{BB962C8B-B14F-4D97-AF65-F5344CB8AC3E}">
        <p14:creationId xmlns:p14="http://schemas.microsoft.com/office/powerpoint/2010/main" val="58449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5CDE2A00-6AD9-42A4-AF0A-DADF7DDFEB86}"/>
              </a:ext>
            </a:extLst>
          </p:cNvPr>
          <p:cNvSpPr txBox="1">
            <a:spLocks/>
          </p:cNvSpPr>
          <p:nvPr/>
        </p:nvSpPr>
        <p:spPr>
          <a:xfrm>
            <a:off x="630775" y="2292318"/>
            <a:ext cx="11193795" cy="4187322"/>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2800" b="1">
                <a:solidFill>
                  <a:srgbClr val="002060"/>
                </a:solidFill>
                <a:effectLst>
                  <a:outerShdw blurRad="38100" dist="38100" dir="2700000" algn="tl">
                    <a:srgbClr val="000000">
                      <a:alpha val="43137"/>
                    </a:srgbClr>
                  </a:outerShdw>
                </a:effectLst>
              </a:rPr>
              <a:t>Interroger la situation de sa copropriété</a:t>
            </a:r>
          </a:p>
          <a:p>
            <a:pPr algn="l"/>
            <a:r>
              <a:rPr lang="fr-CA" sz="800" b="1">
                <a:solidFill>
                  <a:srgbClr val="002060"/>
                </a:solidFill>
              </a:rPr>
              <a:t>	</a:t>
            </a:r>
            <a:endParaRPr lang="fr-FR" sz="800" b="1">
              <a:solidFill>
                <a:srgbClr val="002060"/>
              </a:solidFill>
            </a:endParaRPr>
          </a:p>
          <a:p>
            <a:pPr algn="l">
              <a:spcBef>
                <a:spcPts val="1800"/>
              </a:spcBef>
            </a:pPr>
            <a:r>
              <a:rPr lang="fr-FR" sz="1900" b="1">
                <a:solidFill>
                  <a:srgbClr val="002060"/>
                </a:solidFill>
              </a:rPr>
              <a:t>• </a:t>
            </a:r>
            <a:r>
              <a:rPr lang="fr-FR" b="1">
                <a:solidFill>
                  <a:srgbClr val="002060"/>
                </a:solidFill>
              </a:rPr>
              <a:t>quelle est la taille et la complexité de ma copropriétés (équipements, personnels) ?</a:t>
            </a:r>
          </a:p>
          <a:p>
            <a:pPr algn="l">
              <a:spcBef>
                <a:spcPts val="1800"/>
              </a:spcBef>
            </a:pPr>
            <a:r>
              <a:rPr lang="fr-FR" b="1">
                <a:solidFill>
                  <a:srgbClr val="002060"/>
                </a:solidFill>
              </a:rPr>
              <a:t>• quelle est la situation financière actuelle de la copropriété ? N’est-elle pas trop déséquilibrée ?</a:t>
            </a:r>
          </a:p>
          <a:p>
            <a:pPr algn="l">
              <a:spcBef>
                <a:spcPts val="1800"/>
              </a:spcBef>
            </a:pPr>
            <a:r>
              <a:rPr lang="fr-FR" b="1">
                <a:solidFill>
                  <a:srgbClr val="002060"/>
                </a:solidFill>
              </a:rPr>
              <a:t>• existe-t-il des impayés importants, sont-ils habituels ?</a:t>
            </a:r>
          </a:p>
          <a:p>
            <a:pPr algn="l">
              <a:spcBef>
                <a:spcPts val="1800"/>
              </a:spcBef>
            </a:pPr>
            <a:r>
              <a:rPr lang="fr-FR" b="1">
                <a:solidFill>
                  <a:srgbClr val="002060"/>
                </a:solidFill>
              </a:rPr>
              <a:t>• y a-t-il un ou plusieurs copropriétaires de mauvaise foi et/ou procéduriers ?</a:t>
            </a:r>
          </a:p>
          <a:p>
            <a:pPr algn="l">
              <a:spcBef>
                <a:spcPts val="1800"/>
              </a:spcBef>
            </a:pPr>
            <a:r>
              <a:rPr lang="fr-FR" b="1">
                <a:solidFill>
                  <a:srgbClr val="002060"/>
                </a:solidFill>
              </a:rPr>
              <a:t>• y a-t-il des travaux importants ou des procédures en cours ?</a:t>
            </a:r>
          </a:p>
          <a:p>
            <a:pPr algn="l"/>
            <a:endParaRPr lang="fr-FR" sz="1900" b="1">
              <a:solidFill>
                <a:srgbClr val="002060"/>
              </a:solidFill>
            </a:endParaRPr>
          </a:p>
          <a:p>
            <a:pPr algn="l"/>
            <a:endParaRPr lang="fr-FR" sz="1900" b="1">
              <a:solidFill>
                <a:srgbClr val="002060"/>
              </a:solidFill>
            </a:endParaRPr>
          </a:p>
          <a:p>
            <a:pPr algn="l"/>
            <a:endParaRPr lang="fr-CA" sz="1900" b="1">
              <a:solidFill>
                <a:srgbClr val="002060"/>
              </a:solidFill>
            </a:endParaRPr>
          </a:p>
          <a:p>
            <a:pPr algn="l"/>
            <a:endParaRPr lang="fr-FR" b="1" dirty="0">
              <a:solidFill>
                <a:srgbClr val="002060"/>
              </a:solidFill>
            </a:endParaRPr>
          </a:p>
        </p:txBody>
      </p:sp>
      <p:sp>
        <p:nvSpPr>
          <p:cNvPr id="8" name="Titre 1">
            <a:extLst>
              <a:ext uri="{FF2B5EF4-FFF2-40B4-BE49-F238E27FC236}">
                <a16:creationId xmlns:a16="http://schemas.microsoft.com/office/drawing/2014/main" id="{02264772-B44F-4E4C-B268-68E021453ABC}"/>
              </a:ext>
            </a:extLst>
          </p:cNvPr>
          <p:cNvSpPr txBox="1">
            <a:spLocks/>
          </p:cNvSpPr>
          <p:nvPr/>
        </p:nvSpPr>
        <p:spPr>
          <a:xfrm>
            <a:off x="758312" y="522348"/>
            <a:ext cx="11057467" cy="660856"/>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fr-CA" sz="4000" b="1" i="1" dirty="0">
                <a:solidFill>
                  <a:schemeClr val="accent6">
                    <a:lumMod val="75000"/>
                  </a:schemeClr>
                </a:solidFill>
                <a:latin typeface="+mn-lt"/>
                <a:ea typeface="+mn-ea"/>
                <a:cs typeface="+mn-cs"/>
              </a:rPr>
              <a:t>Préparer son projet</a:t>
            </a:r>
            <a:endParaRPr lang="fr-FR" sz="4000" b="1" i="1"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94257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95F6D100-7EF3-4F91-B276-8C54E72CEC95}"/>
              </a:ext>
            </a:extLst>
          </p:cNvPr>
          <p:cNvSpPr txBox="1">
            <a:spLocks/>
          </p:cNvSpPr>
          <p:nvPr/>
        </p:nvSpPr>
        <p:spPr>
          <a:xfrm>
            <a:off x="837329" y="1845293"/>
            <a:ext cx="10655559" cy="4187322"/>
          </a:xfrm>
          <a:prstGeom prst="rect">
            <a:avLst/>
          </a:prstGeom>
        </p:spPr>
        <p:txBody>
          <a:bodyPr vert="horz" lIns="91440" tIns="45720" rIns="91440" bIns="45720" rtlCol="0">
            <a:normAutofit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3000" b="1">
                <a:solidFill>
                  <a:srgbClr val="002060"/>
                </a:solidFill>
                <a:effectLst>
                  <a:outerShdw blurRad="38100" dist="38100" dir="2700000" algn="tl">
                    <a:srgbClr val="000000">
                      <a:alpha val="43137"/>
                    </a:srgbClr>
                  </a:outerShdw>
                </a:effectLst>
              </a:rPr>
              <a:t>Qualités et compétences du syndic</a:t>
            </a:r>
          </a:p>
          <a:p>
            <a:pPr algn="l"/>
            <a:endParaRPr lang="fr-CA" b="1">
              <a:solidFill>
                <a:srgbClr val="002060"/>
              </a:solidFill>
            </a:endParaRPr>
          </a:p>
          <a:p>
            <a:pPr algn="just"/>
            <a:r>
              <a:rPr lang="fr-FR">
                <a:solidFill>
                  <a:srgbClr val="002060"/>
                </a:solidFill>
              </a:rPr>
              <a:t>•</a:t>
            </a:r>
            <a:r>
              <a:rPr lang="fr-FR"/>
              <a:t> </a:t>
            </a:r>
            <a:r>
              <a:rPr lang="fr-FR" b="1">
                <a:solidFill>
                  <a:srgbClr val="002060"/>
                </a:solidFill>
              </a:rPr>
              <a:t>il doit assimiler les techniques de la gestion de la copropriété et les bases de la comptabilité ;</a:t>
            </a:r>
          </a:p>
          <a:p>
            <a:pPr algn="l"/>
            <a:r>
              <a:rPr lang="fr-FR" b="1">
                <a:solidFill>
                  <a:srgbClr val="002060"/>
                </a:solidFill>
              </a:rPr>
              <a:t>• il possède un minimum de savoir-faire informatique </a:t>
            </a:r>
          </a:p>
          <a:p>
            <a:pPr algn="l"/>
            <a:r>
              <a:rPr lang="fr-FR" b="1">
                <a:solidFill>
                  <a:srgbClr val="002060"/>
                </a:solidFill>
              </a:rPr>
              <a:t>• il est disponible, organisé, et patient ;</a:t>
            </a:r>
          </a:p>
          <a:p>
            <a:pPr algn="l"/>
            <a:r>
              <a:rPr lang="fr-FR" b="1">
                <a:solidFill>
                  <a:srgbClr val="002060"/>
                </a:solidFill>
              </a:rPr>
              <a:t>• il est à l’écoute et attentif au bon fonctionnement de la copropriété ;</a:t>
            </a:r>
          </a:p>
          <a:p>
            <a:pPr algn="l"/>
            <a:r>
              <a:rPr lang="fr-FR" b="1">
                <a:solidFill>
                  <a:srgbClr val="002060"/>
                </a:solidFill>
              </a:rPr>
              <a:t>• il est diplomate et travaille dans l’intérêt commun des copropriétaires.</a:t>
            </a:r>
          </a:p>
          <a:p>
            <a:pPr algn="l"/>
            <a:endParaRPr lang="fr-FR" sz="1800" b="1">
              <a:solidFill>
                <a:srgbClr val="002060"/>
              </a:solidFill>
            </a:endParaRPr>
          </a:p>
          <a:p>
            <a:r>
              <a:rPr lang="fr-CA" b="1">
                <a:solidFill>
                  <a:srgbClr val="002060"/>
                </a:solidFill>
              </a:rPr>
              <a:t>	</a:t>
            </a:r>
          </a:p>
          <a:p>
            <a:pPr algn="l"/>
            <a:endParaRPr lang="fr-CA" b="1">
              <a:solidFill>
                <a:srgbClr val="002060"/>
              </a:solidFill>
            </a:endParaRPr>
          </a:p>
          <a:p>
            <a:pPr algn="l"/>
            <a:endParaRPr lang="fr-FR" b="1" dirty="0">
              <a:solidFill>
                <a:srgbClr val="002060"/>
              </a:solidFill>
            </a:endParaRPr>
          </a:p>
        </p:txBody>
      </p:sp>
      <p:sp>
        <p:nvSpPr>
          <p:cNvPr id="9" name="Titre 1">
            <a:extLst>
              <a:ext uri="{FF2B5EF4-FFF2-40B4-BE49-F238E27FC236}">
                <a16:creationId xmlns:a16="http://schemas.microsoft.com/office/drawing/2014/main" id="{D0D05978-8BE5-43E5-996A-1B25C0C163D5}"/>
              </a:ext>
            </a:extLst>
          </p:cNvPr>
          <p:cNvSpPr txBox="1">
            <a:spLocks/>
          </p:cNvSpPr>
          <p:nvPr/>
        </p:nvSpPr>
        <p:spPr>
          <a:xfrm>
            <a:off x="758312" y="572452"/>
            <a:ext cx="11057467" cy="660856"/>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fr-CA" sz="4000" b="1" i="1" dirty="0">
                <a:solidFill>
                  <a:schemeClr val="accent6">
                    <a:lumMod val="75000"/>
                  </a:schemeClr>
                </a:solidFill>
                <a:latin typeface="+mn-lt"/>
                <a:ea typeface="+mn-ea"/>
                <a:cs typeface="+mn-cs"/>
              </a:rPr>
              <a:t>Préparer son projet</a:t>
            </a:r>
            <a:endParaRPr lang="fr-FR" sz="4000" b="1" i="1"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85578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8BDFCF4F-98EC-4A09-8BB5-76E2C30BD8A3}"/>
              </a:ext>
            </a:extLst>
          </p:cNvPr>
          <p:cNvSpPr txBox="1">
            <a:spLocks/>
          </p:cNvSpPr>
          <p:nvPr/>
        </p:nvSpPr>
        <p:spPr>
          <a:xfrm>
            <a:off x="837329" y="1845293"/>
            <a:ext cx="10655559" cy="4187322"/>
          </a:xfrm>
          <a:prstGeom prst="rect">
            <a:avLst/>
          </a:prstGeom>
        </p:spPr>
        <p:txBody>
          <a:bodyPr vert="horz" lIns="91440" tIns="45720" rIns="91440" bIns="45720" rtlCol="0">
            <a:normAutofit fontScale="62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4400" b="1">
                <a:solidFill>
                  <a:srgbClr val="002060"/>
                </a:solidFill>
                <a:effectLst>
                  <a:outerShdw blurRad="38100" dist="38100" dir="2700000" algn="tl">
                    <a:srgbClr val="000000">
                      <a:alpha val="43137"/>
                    </a:srgbClr>
                  </a:outerShdw>
                </a:effectLst>
              </a:rPr>
              <a:t>Les atouts de la gestion directe</a:t>
            </a:r>
          </a:p>
          <a:p>
            <a:pPr algn="l"/>
            <a:endParaRPr lang="fr-CA" sz="4400" b="1">
              <a:solidFill>
                <a:srgbClr val="002060"/>
              </a:solidFill>
            </a:endParaRPr>
          </a:p>
          <a:p>
            <a:pPr algn="l"/>
            <a:r>
              <a:rPr lang="fr-CA" sz="4000" b="1">
                <a:solidFill>
                  <a:srgbClr val="002060"/>
                </a:solidFill>
              </a:rPr>
              <a:t>Le syndic non professionnel est un copropriétaire:</a:t>
            </a:r>
          </a:p>
          <a:p>
            <a:pPr marL="457200" indent="-457200" algn="l">
              <a:buFont typeface="Wingdings" panose="05000000000000000000" pitchFamily="2" charset="2"/>
              <a:buChar char="Ø"/>
            </a:pPr>
            <a:r>
              <a:rPr lang="fr-CA" sz="3200" b="1">
                <a:solidFill>
                  <a:srgbClr val="002060"/>
                </a:solidFill>
              </a:rPr>
              <a:t>Il connait son immeuble, ses équipements, l’historique des travaux et de l’entretien.</a:t>
            </a:r>
          </a:p>
          <a:p>
            <a:pPr marL="457200" indent="-457200" algn="l">
              <a:buFont typeface="Wingdings" panose="05000000000000000000" pitchFamily="2" charset="2"/>
              <a:buChar char="Ø"/>
            </a:pPr>
            <a:r>
              <a:rPr lang="fr-CA" sz="3200" b="1">
                <a:solidFill>
                  <a:srgbClr val="002060"/>
                </a:solidFill>
              </a:rPr>
              <a:t>Il est proche des copropriétaires et habitants et prend donc mieux en compte leurs attentes et priorités.</a:t>
            </a:r>
          </a:p>
          <a:p>
            <a:pPr algn="l"/>
            <a:endParaRPr lang="fr-CA" sz="3200" b="1">
              <a:solidFill>
                <a:srgbClr val="002060"/>
              </a:solidFill>
            </a:endParaRPr>
          </a:p>
          <a:p>
            <a:pPr algn="just"/>
            <a:r>
              <a:rPr lang="fr-CA" sz="3200" b="1">
                <a:solidFill>
                  <a:srgbClr val="002060"/>
                </a:solidFill>
              </a:rPr>
              <a:t>Outre l’économie potentielle sur le montant des honoraires du syndic, il organise les mises en concurrence des contrats et prévoit les travaux en fonction de sa connaissance à la fois des besoins du bâtiment et des attentes de la copropriétés. </a:t>
            </a:r>
          </a:p>
          <a:p>
            <a:pPr algn="just"/>
            <a:r>
              <a:rPr lang="fr-CA" sz="3200" b="1">
                <a:solidFill>
                  <a:srgbClr val="002060"/>
                </a:solidFill>
              </a:rPr>
              <a:t>Il optimise les charges courantes et adapte le financement des travaux aux capacités de la copropriété. </a:t>
            </a:r>
          </a:p>
          <a:p>
            <a:r>
              <a:rPr lang="fr-CA" b="1">
                <a:solidFill>
                  <a:srgbClr val="002060"/>
                </a:solidFill>
              </a:rPr>
              <a:t>	</a:t>
            </a:r>
          </a:p>
          <a:p>
            <a:pPr algn="l"/>
            <a:endParaRPr lang="fr-CA" b="1">
              <a:solidFill>
                <a:srgbClr val="002060"/>
              </a:solidFill>
            </a:endParaRPr>
          </a:p>
          <a:p>
            <a:pPr algn="l"/>
            <a:endParaRPr lang="fr-FR" b="1" dirty="0">
              <a:solidFill>
                <a:srgbClr val="002060"/>
              </a:solidFill>
            </a:endParaRPr>
          </a:p>
        </p:txBody>
      </p:sp>
      <p:sp>
        <p:nvSpPr>
          <p:cNvPr id="9" name="Titre 1">
            <a:extLst>
              <a:ext uri="{FF2B5EF4-FFF2-40B4-BE49-F238E27FC236}">
                <a16:creationId xmlns:a16="http://schemas.microsoft.com/office/drawing/2014/main" id="{AD85D6D1-C8D1-4407-A58A-A5A57AA8EE30}"/>
              </a:ext>
            </a:extLst>
          </p:cNvPr>
          <p:cNvSpPr txBox="1">
            <a:spLocks/>
          </p:cNvSpPr>
          <p:nvPr/>
        </p:nvSpPr>
        <p:spPr>
          <a:xfrm>
            <a:off x="758312" y="584978"/>
            <a:ext cx="11057467" cy="660856"/>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fr-CA" sz="4000" b="1" i="1" dirty="0">
                <a:solidFill>
                  <a:schemeClr val="accent6">
                    <a:lumMod val="75000"/>
                  </a:schemeClr>
                </a:solidFill>
                <a:latin typeface="+mn-lt"/>
                <a:ea typeface="+mn-ea"/>
                <a:cs typeface="+mn-cs"/>
              </a:rPr>
              <a:t>Préparer son projet</a:t>
            </a:r>
            <a:endParaRPr lang="fr-FR" sz="4000" b="1" i="1"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30548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7" name="Sous-titre 2">
            <a:extLst>
              <a:ext uri="{FF2B5EF4-FFF2-40B4-BE49-F238E27FC236}">
                <a16:creationId xmlns:a16="http://schemas.microsoft.com/office/drawing/2014/main" id="{B3C55BFE-8E2D-4115-9DF3-452AC34F159D}"/>
              </a:ext>
            </a:extLst>
          </p:cNvPr>
          <p:cNvSpPr txBox="1">
            <a:spLocks/>
          </p:cNvSpPr>
          <p:nvPr/>
        </p:nvSpPr>
        <p:spPr>
          <a:xfrm>
            <a:off x="725643" y="1698654"/>
            <a:ext cx="10655559" cy="3650083"/>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b="1" dirty="0">
                <a:solidFill>
                  <a:srgbClr val="002060"/>
                </a:solidFill>
              </a:rPr>
              <a:t>         </a:t>
            </a:r>
            <a:r>
              <a:rPr lang="fr-CA" b="1" dirty="0">
                <a:solidFill>
                  <a:srgbClr val="002060"/>
                </a:solidFill>
                <a:effectLst>
                  <a:outerShdw blurRad="38100" dist="38100" dir="2700000" algn="tl">
                    <a:srgbClr val="000000">
                      <a:alpha val="43137"/>
                    </a:srgbClr>
                  </a:outerShdw>
                </a:effectLst>
              </a:rPr>
              <a:t>Syndic Non-Professionnel                  ou                     Syndicat Coopératif</a:t>
            </a:r>
          </a:p>
          <a:p>
            <a:pPr algn="l"/>
            <a:r>
              <a:rPr lang="fr-CA" b="1" dirty="0">
                <a:solidFill>
                  <a:srgbClr val="002060"/>
                </a:solidFill>
              </a:rPr>
              <a:t>	</a:t>
            </a:r>
          </a:p>
          <a:p>
            <a:pPr algn="l"/>
            <a:endParaRPr lang="fr-FR" b="1" dirty="0">
              <a:solidFill>
                <a:srgbClr val="002060"/>
              </a:solidFill>
            </a:endParaRPr>
          </a:p>
        </p:txBody>
      </p:sp>
      <p:sp>
        <p:nvSpPr>
          <p:cNvPr id="8" name="ZoneTexte 7">
            <a:extLst>
              <a:ext uri="{FF2B5EF4-FFF2-40B4-BE49-F238E27FC236}">
                <a16:creationId xmlns:a16="http://schemas.microsoft.com/office/drawing/2014/main" id="{DD7B2920-0234-4B90-A2D4-24F23D0A28C2}"/>
              </a:ext>
            </a:extLst>
          </p:cNvPr>
          <p:cNvSpPr txBox="1"/>
          <p:nvPr/>
        </p:nvSpPr>
        <p:spPr>
          <a:xfrm>
            <a:off x="725643" y="2539316"/>
            <a:ext cx="4881536" cy="3785652"/>
          </a:xfrm>
          <a:prstGeom prst="rect">
            <a:avLst/>
          </a:prstGeom>
          <a:noFill/>
          <a:ln>
            <a:solidFill>
              <a:srgbClr val="002060"/>
            </a:solidFill>
          </a:ln>
        </p:spPr>
        <p:txBody>
          <a:bodyPr wrap="square" rtlCol="0">
            <a:spAutoFit/>
          </a:bodyPr>
          <a:lstStyle/>
          <a:p>
            <a:r>
              <a:rPr lang="fr-FR" sz="2000" b="1" u="sng" dirty="0">
                <a:solidFill>
                  <a:srgbClr val="002060"/>
                </a:solidFill>
              </a:rPr>
              <a:t>L’ASSEMBLEE GENERALE:</a:t>
            </a:r>
          </a:p>
          <a:p>
            <a:r>
              <a:rPr lang="fr-FR" sz="2000" b="1" dirty="0">
                <a:solidFill>
                  <a:srgbClr val="002060"/>
                </a:solidFill>
              </a:rPr>
              <a:t>-désigne le syndic</a:t>
            </a:r>
          </a:p>
          <a:p>
            <a:r>
              <a:rPr lang="fr-FR" sz="2000" b="1" dirty="0">
                <a:solidFill>
                  <a:srgbClr val="002060"/>
                </a:solidFill>
              </a:rPr>
              <a:t>-approuve le contrat type (obligatoire en cas de rémunération)</a:t>
            </a:r>
          </a:p>
          <a:p>
            <a:r>
              <a:rPr lang="fr-FR" sz="2000" b="1" dirty="0">
                <a:solidFill>
                  <a:srgbClr val="002060"/>
                </a:solidFill>
              </a:rPr>
              <a:t>-élit les membres du conseil syndical</a:t>
            </a:r>
          </a:p>
          <a:p>
            <a:endParaRPr lang="fr-FR" sz="2000" b="1" dirty="0">
              <a:solidFill>
                <a:srgbClr val="002060"/>
              </a:solidFill>
            </a:endParaRPr>
          </a:p>
          <a:p>
            <a:r>
              <a:rPr lang="fr-FR" sz="2000" b="1" dirty="0">
                <a:solidFill>
                  <a:srgbClr val="002060"/>
                </a:solidFill>
              </a:rPr>
              <a:t>Le syndic exerce son mandat pour la durée fixée dans le contrat, les conditions de rupture ne prévoit plus la démission</a:t>
            </a:r>
          </a:p>
          <a:p>
            <a:endParaRPr lang="fr-FR" sz="2000" b="1" dirty="0">
              <a:solidFill>
                <a:srgbClr val="002060"/>
              </a:solidFill>
            </a:endParaRPr>
          </a:p>
          <a:p>
            <a:r>
              <a:rPr lang="fr-FR" sz="2000" b="1" dirty="0">
                <a:solidFill>
                  <a:srgbClr val="002060"/>
                </a:solidFill>
              </a:rPr>
              <a:t>Le conseil syndical assiste et contrôle </a:t>
            </a:r>
            <a:r>
              <a:rPr lang="fr-FR" sz="2000" b="1">
                <a:solidFill>
                  <a:srgbClr val="002060"/>
                </a:solidFill>
              </a:rPr>
              <a:t>le syndic.</a:t>
            </a:r>
            <a:endParaRPr lang="fr-FR" sz="2000" b="1" dirty="0">
              <a:solidFill>
                <a:srgbClr val="002060"/>
              </a:solidFill>
            </a:endParaRPr>
          </a:p>
        </p:txBody>
      </p:sp>
      <p:sp>
        <p:nvSpPr>
          <p:cNvPr id="9" name="ZoneTexte 8">
            <a:extLst>
              <a:ext uri="{FF2B5EF4-FFF2-40B4-BE49-F238E27FC236}">
                <a16:creationId xmlns:a16="http://schemas.microsoft.com/office/drawing/2014/main" id="{F40A422D-5D42-4D1E-A506-2CB047CD07ED}"/>
              </a:ext>
            </a:extLst>
          </p:cNvPr>
          <p:cNvSpPr txBox="1"/>
          <p:nvPr/>
        </p:nvSpPr>
        <p:spPr>
          <a:xfrm>
            <a:off x="6520958" y="2518313"/>
            <a:ext cx="4860244" cy="3785652"/>
          </a:xfrm>
          <a:prstGeom prst="rect">
            <a:avLst/>
          </a:prstGeom>
          <a:noFill/>
          <a:ln>
            <a:solidFill>
              <a:srgbClr val="002060"/>
            </a:solidFill>
          </a:ln>
        </p:spPr>
        <p:txBody>
          <a:bodyPr wrap="square" rtlCol="0">
            <a:spAutoFit/>
          </a:bodyPr>
          <a:lstStyle/>
          <a:p>
            <a:r>
              <a:rPr lang="fr-FR" sz="2000" b="1" dirty="0">
                <a:solidFill>
                  <a:srgbClr val="002060"/>
                </a:solidFill>
              </a:rPr>
              <a:t>L’assemblée générale:</a:t>
            </a:r>
          </a:p>
          <a:p>
            <a:r>
              <a:rPr lang="fr-FR" sz="2000" b="1" dirty="0">
                <a:solidFill>
                  <a:srgbClr val="002060"/>
                </a:solidFill>
              </a:rPr>
              <a:t>-adopte la forme coopérative de gestion</a:t>
            </a:r>
          </a:p>
          <a:p>
            <a:r>
              <a:rPr lang="fr-FR" sz="2000" b="1" dirty="0">
                <a:solidFill>
                  <a:srgbClr val="002060"/>
                </a:solidFill>
              </a:rPr>
              <a:t>-élit les membres du conseil syndical</a:t>
            </a:r>
          </a:p>
          <a:p>
            <a:r>
              <a:rPr lang="fr-FR" sz="2000" b="1" dirty="0">
                <a:solidFill>
                  <a:srgbClr val="002060"/>
                </a:solidFill>
              </a:rPr>
              <a:t>-désigne au contrôleur des comptes (copropriétaire ou professionnel qualifié)</a:t>
            </a:r>
          </a:p>
          <a:p>
            <a:endParaRPr lang="fr-FR" sz="2000" b="1" dirty="0">
              <a:solidFill>
                <a:srgbClr val="002060"/>
              </a:solidFill>
            </a:endParaRPr>
          </a:p>
          <a:p>
            <a:r>
              <a:rPr lang="fr-FR" sz="2000" b="1" u="sng" dirty="0">
                <a:solidFill>
                  <a:srgbClr val="002060"/>
                </a:solidFill>
              </a:rPr>
              <a:t>Le CONSEIL SYNDICAL:</a:t>
            </a:r>
          </a:p>
          <a:p>
            <a:r>
              <a:rPr lang="fr-FR" sz="2000" b="1" dirty="0">
                <a:solidFill>
                  <a:srgbClr val="002060"/>
                </a:solidFill>
              </a:rPr>
              <a:t>-élit un Président parmi des membres qui assure toutes les fonctions du syndic</a:t>
            </a:r>
          </a:p>
          <a:p>
            <a:r>
              <a:rPr lang="fr-FR" sz="2000" b="1" dirty="0">
                <a:solidFill>
                  <a:srgbClr val="002060"/>
                </a:solidFill>
              </a:rPr>
              <a:t>-peut le révoquer par un vote et désigner un nouveau président sans que l’AG ait à statuer.</a:t>
            </a:r>
          </a:p>
        </p:txBody>
      </p:sp>
      <p:sp>
        <p:nvSpPr>
          <p:cNvPr id="11" name="Titre 1">
            <a:extLst>
              <a:ext uri="{FF2B5EF4-FFF2-40B4-BE49-F238E27FC236}">
                <a16:creationId xmlns:a16="http://schemas.microsoft.com/office/drawing/2014/main" id="{A3CE5E90-B26B-4504-9AD0-9A6278629D7F}"/>
              </a:ext>
            </a:extLst>
          </p:cNvPr>
          <p:cNvSpPr txBox="1">
            <a:spLocks/>
          </p:cNvSpPr>
          <p:nvPr/>
        </p:nvSpPr>
        <p:spPr>
          <a:xfrm>
            <a:off x="758312" y="530484"/>
            <a:ext cx="11057467" cy="652720"/>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r>
              <a:rPr lang="fr-CA" sz="4000" b="1" i="1" dirty="0">
                <a:solidFill>
                  <a:schemeClr val="accent6">
                    <a:lumMod val="75000"/>
                  </a:schemeClr>
                </a:solidFill>
                <a:latin typeface="+mn-lt"/>
                <a:ea typeface="+mn-ea"/>
                <a:cs typeface="+mn-cs"/>
              </a:rPr>
              <a:t>Préparer son projet</a:t>
            </a:r>
            <a:endParaRPr lang="fr-FR" sz="4000" b="1" i="1"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26274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1882" y="921388"/>
            <a:ext cx="10879164" cy="5201322"/>
          </a:xfrm>
        </p:spPr>
        <p:txBody>
          <a:bodyPr>
            <a:normAutofit/>
          </a:bodyPr>
          <a:lstStyle/>
          <a:p>
            <a:endParaRPr lang="fr-CA" sz="3600" b="1" dirty="0">
              <a:solidFill>
                <a:srgbClr val="002060"/>
              </a:solidFill>
            </a:endParaRPr>
          </a:p>
          <a:p>
            <a:pPr lvl="0" algn="l">
              <a:lnSpc>
                <a:spcPct val="100000"/>
              </a:lnSpc>
            </a:pPr>
            <a:endParaRPr lang="fr-CA" b="1" i="1" dirty="0">
              <a:solidFill>
                <a:srgbClr val="ED7D31">
                  <a:lumMod val="75000"/>
                </a:srgbClr>
              </a:solidFill>
              <a:effectLst>
                <a:outerShdw blurRad="38100" dist="38100" dir="2700000" algn="tl">
                  <a:srgbClr val="000000">
                    <a:alpha val="43137"/>
                  </a:srgbClr>
                </a:outerShdw>
              </a:effectLst>
            </a:endParaRPr>
          </a:p>
          <a:p>
            <a:pPr algn="l">
              <a:lnSpc>
                <a:spcPct val="100000"/>
              </a:lnSpc>
            </a:pPr>
            <a:endParaRPr lang="fr-CA" sz="4000" b="1" dirty="0">
              <a:solidFill>
                <a:srgbClr val="002060"/>
              </a:solidFill>
            </a:endParaRPr>
          </a:p>
        </p:txBody>
      </p:sp>
      <p:pic>
        <p:nvPicPr>
          <p:cNvPr id="2" name="Image 1"/>
          <p:cNvPicPr>
            <a:picLocks noChangeAspect="1"/>
          </p:cNvPicPr>
          <p:nvPr/>
        </p:nvPicPr>
        <p:blipFill>
          <a:blip r:embed="rId2"/>
          <a:stretch>
            <a:fillRect/>
          </a:stretch>
        </p:blipFill>
        <p:spPr>
          <a:xfrm>
            <a:off x="11356776" y="6041065"/>
            <a:ext cx="835224" cy="816935"/>
          </a:xfrm>
          <a:prstGeom prst="rect">
            <a:avLst/>
          </a:prstGeom>
        </p:spPr>
      </p:pic>
      <p:sp>
        <p:nvSpPr>
          <p:cNvPr id="5" name="Titre 1">
            <a:extLst>
              <a:ext uri="{FF2B5EF4-FFF2-40B4-BE49-F238E27FC236}">
                <a16:creationId xmlns:a16="http://schemas.microsoft.com/office/drawing/2014/main" id="{5F1C0D9A-03F6-4A6E-849C-7A142CAFF04A}"/>
              </a:ext>
            </a:extLst>
          </p:cNvPr>
          <p:cNvSpPr>
            <a:spLocks noGrp="1"/>
          </p:cNvSpPr>
          <p:nvPr>
            <p:ph type="ctrTitle"/>
          </p:nvPr>
        </p:nvSpPr>
        <p:spPr>
          <a:xfrm>
            <a:off x="1127448" y="516146"/>
            <a:ext cx="9937103" cy="764014"/>
          </a:xfrm>
        </p:spPr>
        <p:txBody>
          <a:bodyPr>
            <a:normAutofit/>
          </a:bodyPr>
          <a:lstStyle/>
          <a:p>
            <a:r>
              <a:rPr lang="fr-CA" sz="4000" b="1" i="1" dirty="0">
                <a:solidFill>
                  <a:schemeClr val="accent6">
                    <a:lumMod val="75000"/>
                  </a:schemeClr>
                </a:solidFill>
                <a:latin typeface="+mn-lt"/>
              </a:rPr>
              <a:t>Désignation du syndic non professionnel</a:t>
            </a:r>
            <a:endParaRPr lang="fr-FR" sz="4000" b="1" dirty="0">
              <a:solidFill>
                <a:schemeClr val="accent6">
                  <a:lumMod val="75000"/>
                </a:schemeClr>
              </a:solidFill>
              <a:latin typeface="+mn-lt"/>
            </a:endParaRPr>
          </a:p>
        </p:txBody>
      </p:sp>
      <p:sp>
        <p:nvSpPr>
          <p:cNvPr id="7" name="Sous-titre 2">
            <a:extLst>
              <a:ext uri="{FF2B5EF4-FFF2-40B4-BE49-F238E27FC236}">
                <a16:creationId xmlns:a16="http://schemas.microsoft.com/office/drawing/2014/main" id="{557A52C8-615C-4670-B7B6-F44DC892DC9D}"/>
              </a:ext>
            </a:extLst>
          </p:cNvPr>
          <p:cNvSpPr txBox="1">
            <a:spLocks/>
          </p:cNvSpPr>
          <p:nvPr/>
        </p:nvSpPr>
        <p:spPr>
          <a:xfrm>
            <a:off x="768219" y="1605892"/>
            <a:ext cx="10655559" cy="4749188"/>
          </a:xfrm>
          <a:prstGeom prst="rect">
            <a:avLst/>
          </a:prstGeom>
        </p:spPr>
        <p:txBody>
          <a:bodyPr vert="horz" lIns="91440" tIns="45720" rIns="91440" bIns="45720" rtlCol="0">
            <a:normAutofit fontScale="925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fr-CA" sz="3300" b="1" dirty="0">
                <a:solidFill>
                  <a:srgbClr val="002060"/>
                </a:solidFill>
              </a:rPr>
              <a:t>Désignation</a:t>
            </a:r>
            <a:r>
              <a:rPr lang="fr-CA" sz="3300" b="1" dirty="0">
                <a:solidFill>
                  <a:srgbClr val="002060"/>
                </a:solidFill>
                <a:effectLst>
                  <a:outerShdw blurRad="38100" dist="38100" dir="2700000" algn="tl">
                    <a:srgbClr val="000000">
                      <a:alpha val="43137"/>
                    </a:srgbClr>
                  </a:outerShdw>
                </a:effectLst>
              </a:rPr>
              <a:t> du syndic:</a:t>
            </a:r>
          </a:p>
          <a:p>
            <a:pPr marL="342900" indent="-342900" algn="l">
              <a:spcBef>
                <a:spcPts val="600"/>
              </a:spcBef>
              <a:spcAft>
                <a:spcPts val="1200"/>
              </a:spcAft>
              <a:buFont typeface="Arial" panose="020B0604020202020204" pitchFamily="34" charset="0"/>
              <a:buChar char="•"/>
            </a:pPr>
            <a:r>
              <a:rPr lang="fr-CA" sz="2600" b="1" dirty="0">
                <a:solidFill>
                  <a:srgbClr val="002060"/>
                </a:solidFill>
              </a:rPr>
              <a:t>En cas d’absence de syndic:</a:t>
            </a:r>
          </a:p>
          <a:p>
            <a:pPr algn="just">
              <a:spcBef>
                <a:spcPts val="600"/>
              </a:spcBef>
              <a:spcAft>
                <a:spcPts val="2400"/>
              </a:spcAft>
            </a:pPr>
            <a:r>
              <a:rPr lang="fr-CA" sz="2600" b="1" dirty="0">
                <a:solidFill>
                  <a:srgbClr val="002060"/>
                </a:solidFill>
              </a:rPr>
              <a:t>Convocation d’une assemblée générale par un copropriétaire qui ne décidera que de la désignation du syndic.</a:t>
            </a:r>
          </a:p>
          <a:p>
            <a:pPr marL="342900" indent="-342900" algn="l">
              <a:spcBef>
                <a:spcPts val="600"/>
              </a:spcBef>
              <a:spcAft>
                <a:spcPts val="1200"/>
              </a:spcAft>
              <a:buFont typeface="Arial" panose="020B0604020202020204" pitchFamily="34" charset="0"/>
              <a:buChar char="•"/>
            </a:pPr>
            <a:r>
              <a:rPr lang="fr-CA" sz="2600" b="1" dirty="0">
                <a:solidFill>
                  <a:srgbClr val="002060"/>
                </a:solidFill>
              </a:rPr>
              <a:t>En cas de syndic en cours de mandat:</a:t>
            </a:r>
          </a:p>
          <a:p>
            <a:pPr algn="just"/>
            <a:r>
              <a:rPr lang="fr-CA" sz="2600" b="1" dirty="0">
                <a:solidFill>
                  <a:srgbClr val="002060"/>
                </a:solidFill>
              </a:rPr>
              <a:t>Notifier demande de la mise à l’ordre du jour de la prochaine assemblée générale avant la rédaction de la convocation, de l’élection du syndic et joindre un projet de contrat type (sauf si le SNP ne perçoit aucune rémunération). </a:t>
            </a:r>
          </a:p>
          <a:p>
            <a:pPr algn="just"/>
            <a:r>
              <a:rPr lang="fr-CA" sz="2600" b="1" dirty="0">
                <a:solidFill>
                  <a:srgbClr val="002060"/>
                </a:solidFill>
              </a:rPr>
              <a:t>Compléter l’ordre du jour avec l’autorisation pour le nouveau syndic d’ouvrir un compte bancaire séparé et le changement de représentant légal auprès des organismes bancaires.</a:t>
            </a:r>
          </a:p>
          <a:p>
            <a:pPr marL="342900" indent="-342900" algn="l">
              <a:buFont typeface="Arial" panose="020B0604020202020204" pitchFamily="34" charset="0"/>
              <a:buChar char="•"/>
            </a:pPr>
            <a:endParaRPr lang="fr-CA" b="1" dirty="0">
              <a:solidFill>
                <a:srgbClr val="002060"/>
              </a:solidFill>
            </a:endParaRPr>
          </a:p>
          <a:p>
            <a:pPr algn="l"/>
            <a:endParaRPr lang="fr-CA" b="1" dirty="0">
              <a:solidFill>
                <a:srgbClr val="002060"/>
              </a:solidFill>
            </a:endParaRPr>
          </a:p>
          <a:p>
            <a:pPr algn="l"/>
            <a:endParaRPr lang="fr-CA" b="1" dirty="0">
              <a:solidFill>
                <a:srgbClr val="002060"/>
              </a:solidFill>
            </a:endParaRPr>
          </a:p>
          <a:p>
            <a:pPr algn="l"/>
            <a:endParaRPr lang="fr-FR" b="1" dirty="0">
              <a:solidFill>
                <a:srgbClr val="002060"/>
              </a:solidFill>
            </a:endParaRPr>
          </a:p>
        </p:txBody>
      </p:sp>
    </p:spTree>
    <p:extLst>
      <p:ext uri="{BB962C8B-B14F-4D97-AF65-F5344CB8AC3E}">
        <p14:creationId xmlns:p14="http://schemas.microsoft.com/office/powerpoint/2010/main" val="11271169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2344</TotalTime>
  <Words>2573</Words>
  <Application>Microsoft Office PowerPoint</Application>
  <PresentationFormat>Grand écran</PresentationFormat>
  <Paragraphs>318</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Batang</vt:lpstr>
      <vt:lpstr>Arial</vt:lpstr>
      <vt:lpstr>Calibri</vt:lpstr>
      <vt:lpstr>Calibri Light</vt:lpstr>
      <vt:lpstr>Wingdings</vt:lpstr>
      <vt:lpstr>Thème Office</vt:lpstr>
      <vt:lpstr>MISE EN PLACE DE LA GESTION DIRECTE PAR UN SYNDIC NON PROFESSIONNEL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Désignation du syndic non professionnel</vt:lpstr>
      <vt:lpstr>Désignation du syndic non professionnel</vt:lpstr>
      <vt:lpstr>Transition et prise de fonction</vt:lpstr>
      <vt:lpstr>Présentation PowerPoint</vt:lpstr>
      <vt:lpstr>Transition et prise de fonction</vt:lpstr>
      <vt:lpstr> Les missions du syndic</vt:lpstr>
      <vt:lpstr> Organiser la gestion courante</vt:lpstr>
      <vt:lpstr> Assemblée générale annuelle</vt:lpstr>
      <vt:lpstr> Assemblée générale annuelle</vt:lpstr>
      <vt:lpstr> Assemblée générale annuelle</vt:lpstr>
      <vt:lpstr> Après l’assemblée générale annuelle</vt:lpstr>
      <vt:lpstr> Gérer les imprévus, gérer son temps</vt:lpstr>
      <vt:lpstr> Construire des projets partagés</vt:lpstr>
      <vt:lpstr> En conclusion</vt:lpstr>
      <vt:lpstr> Depuis le 1er janvier 2025 pour toutes les copropriétés</vt:lpstr>
      <vt:lpstr>Présentation PowerPoint</vt:lpstr>
      <vt:lpstr>Présentation PowerPoint</vt:lpstr>
      <vt:lpstr>Présentation PowerPoint</vt:lpstr>
      <vt:lpstr>Présentation PowerPoint</vt:lpstr>
      <vt:lpstr>Présentation PowerPoint</vt:lpstr>
      <vt:lpstr>MERCI POUR VOTRE ATTENTION!</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Angela Robert</dc:creator>
  <cp:lastModifiedBy>Asia LAJAJ</cp:lastModifiedBy>
  <cp:revision>116</cp:revision>
  <dcterms:created xsi:type="dcterms:W3CDTF">2021-09-23T07:04:28Z</dcterms:created>
  <dcterms:modified xsi:type="dcterms:W3CDTF">2025-06-10T14:47:21Z</dcterms:modified>
</cp:coreProperties>
</file>