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handoutMasterIdLst>
    <p:handoutMasterId r:id="rId44"/>
  </p:handoutMasterIdLst>
  <p:sldIdLst>
    <p:sldId id="301" r:id="rId2"/>
    <p:sldId id="289" r:id="rId3"/>
    <p:sldId id="256" r:id="rId4"/>
    <p:sldId id="258" r:id="rId5"/>
    <p:sldId id="293" r:id="rId6"/>
    <p:sldId id="263" r:id="rId7"/>
    <p:sldId id="259" r:id="rId8"/>
    <p:sldId id="260" r:id="rId9"/>
    <p:sldId id="261" r:id="rId10"/>
    <p:sldId id="264" r:id="rId11"/>
    <p:sldId id="262" r:id="rId12"/>
    <p:sldId id="294" r:id="rId13"/>
    <p:sldId id="266" r:id="rId14"/>
    <p:sldId id="267" r:id="rId15"/>
    <p:sldId id="268" r:id="rId16"/>
    <p:sldId id="269" r:id="rId17"/>
    <p:sldId id="270" r:id="rId18"/>
    <p:sldId id="271" r:id="rId19"/>
    <p:sldId id="280" r:id="rId20"/>
    <p:sldId id="272" r:id="rId21"/>
    <p:sldId id="273" r:id="rId22"/>
    <p:sldId id="275" r:id="rId23"/>
    <p:sldId id="281" r:id="rId24"/>
    <p:sldId id="274" r:id="rId25"/>
    <p:sldId id="276" r:id="rId26"/>
    <p:sldId id="277" r:id="rId27"/>
    <p:sldId id="278" r:id="rId28"/>
    <p:sldId id="279" r:id="rId29"/>
    <p:sldId id="265" r:id="rId30"/>
    <p:sldId id="295" r:id="rId31"/>
    <p:sldId id="282" r:id="rId32"/>
    <p:sldId id="284" r:id="rId33"/>
    <p:sldId id="283" r:id="rId34"/>
    <p:sldId id="285" r:id="rId35"/>
    <p:sldId id="286" r:id="rId36"/>
    <p:sldId id="287" r:id="rId37"/>
    <p:sldId id="300" r:id="rId38"/>
    <p:sldId id="297" r:id="rId39"/>
    <p:sldId id="298" r:id="rId40"/>
    <p:sldId id="292" r:id="rId41"/>
    <p:sldId id="296" r:id="rId42"/>
  </p:sldIdLst>
  <p:sldSz cx="12192000" cy="6858000"/>
  <p:notesSz cx="6742113"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ophe LEVREL" initials="CL" lastIdx="9" clrIdx="0">
    <p:extLst>
      <p:ext uri="{19B8F6BF-5375-455C-9EA6-DF929625EA0E}">
        <p15:presenceInfo xmlns:p15="http://schemas.microsoft.com/office/powerpoint/2012/main" userId="S-1-5-21-3931456378-4101223881-1389000367-37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6400" autoAdjust="0"/>
  </p:normalViewPr>
  <p:slideViewPr>
    <p:cSldViewPr snapToGrid="0">
      <p:cViewPr varScale="1">
        <p:scale>
          <a:sx n="111" d="100"/>
          <a:sy n="111" d="100"/>
        </p:scale>
        <p:origin x="480" y="9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21000" cy="4953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19525" y="0"/>
            <a:ext cx="2921000" cy="495300"/>
          </a:xfrm>
          <a:prstGeom prst="rect">
            <a:avLst/>
          </a:prstGeom>
        </p:spPr>
        <p:txBody>
          <a:bodyPr vert="horz" lIns="91440" tIns="45720" rIns="91440" bIns="45720" rtlCol="0"/>
          <a:lstStyle>
            <a:lvl1pPr algn="r">
              <a:defRPr sz="1200"/>
            </a:lvl1pPr>
          </a:lstStyle>
          <a:p>
            <a:fld id="{994B492C-A621-42A1-8B08-BE69494003DF}" type="datetimeFigureOut">
              <a:rPr lang="fr-FR" smtClean="0"/>
              <a:t>04/07/2025</a:t>
            </a:fld>
            <a:endParaRPr lang="fr-FR"/>
          </a:p>
        </p:txBody>
      </p:sp>
      <p:sp>
        <p:nvSpPr>
          <p:cNvPr id="4" name="Espace réservé du pied de page 3"/>
          <p:cNvSpPr>
            <a:spLocks noGrp="1"/>
          </p:cNvSpPr>
          <p:nvPr>
            <p:ph type="ftr" sz="quarter" idx="2"/>
          </p:nvPr>
        </p:nvSpPr>
        <p:spPr>
          <a:xfrm>
            <a:off x="0" y="9377363"/>
            <a:ext cx="2921000" cy="4953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19525" y="9377363"/>
            <a:ext cx="2921000" cy="495300"/>
          </a:xfrm>
          <a:prstGeom prst="rect">
            <a:avLst/>
          </a:prstGeom>
        </p:spPr>
        <p:txBody>
          <a:bodyPr vert="horz" lIns="91440" tIns="45720" rIns="91440" bIns="45720" rtlCol="0" anchor="b"/>
          <a:lstStyle>
            <a:lvl1pPr algn="r">
              <a:defRPr sz="1200"/>
            </a:lvl1pPr>
          </a:lstStyle>
          <a:p>
            <a:fld id="{FEBC71E0-D5A9-4579-85A7-023C3E1D3943}" type="slidenum">
              <a:rPr lang="fr-FR" smtClean="0"/>
              <a:t>‹N°›</a:t>
            </a:fld>
            <a:endParaRPr lang="fr-FR"/>
          </a:p>
        </p:txBody>
      </p:sp>
    </p:spTree>
    <p:extLst>
      <p:ext uri="{BB962C8B-B14F-4D97-AF65-F5344CB8AC3E}">
        <p14:creationId xmlns:p14="http://schemas.microsoft.com/office/powerpoint/2010/main" val="14750783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21000" cy="4953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19525" y="0"/>
            <a:ext cx="2921000" cy="495300"/>
          </a:xfrm>
          <a:prstGeom prst="rect">
            <a:avLst/>
          </a:prstGeom>
        </p:spPr>
        <p:txBody>
          <a:bodyPr vert="horz" lIns="91440" tIns="45720" rIns="91440" bIns="45720" rtlCol="0"/>
          <a:lstStyle>
            <a:lvl1pPr algn="r">
              <a:defRPr sz="1200"/>
            </a:lvl1pPr>
          </a:lstStyle>
          <a:p>
            <a:fld id="{8997E488-A76F-425D-830F-2F6E0F3B6895}" type="datetimeFigureOut">
              <a:rPr lang="fr-FR" smtClean="0"/>
              <a:t>04/07/2025</a:t>
            </a:fld>
            <a:endParaRPr lang="fr-FR"/>
          </a:p>
        </p:txBody>
      </p:sp>
      <p:sp>
        <p:nvSpPr>
          <p:cNvPr id="4" name="Espace réservé de l'image des diapositives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4688" y="4751388"/>
            <a:ext cx="5392737" cy="3887787"/>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7363"/>
            <a:ext cx="2921000" cy="4953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9525" y="9377363"/>
            <a:ext cx="2921000" cy="495300"/>
          </a:xfrm>
          <a:prstGeom prst="rect">
            <a:avLst/>
          </a:prstGeom>
        </p:spPr>
        <p:txBody>
          <a:bodyPr vert="horz" lIns="91440" tIns="45720" rIns="91440" bIns="45720" rtlCol="0" anchor="b"/>
          <a:lstStyle>
            <a:lvl1pPr algn="r">
              <a:defRPr sz="1200"/>
            </a:lvl1pPr>
          </a:lstStyle>
          <a:p>
            <a:fld id="{5739CAA0-8F3A-41EE-82E3-BE8033C2EC78}" type="slidenum">
              <a:rPr lang="fr-FR" smtClean="0"/>
              <a:t>‹N°›</a:t>
            </a:fld>
            <a:endParaRPr lang="fr-FR"/>
          </a:p>
        </p:txBody>
      </p:sp>
    </p:spTree>
    <p:extLst>
      <p:ext uri="{BB962C8B-B14F-4D97-AF65-F5344CB8AC3E}">
        <p14:creationId xmlns:p14="http://schemas.microsoft.com/office/powerpoint/2010/main" val="346347281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739CAA0-8F3A-41EE-82E3-BE8033C2EC78}" type="slidenum">
              <a:rPr lang="fr-FR" smtClean="0"/>
              <a:t>3</a:t>
            </a:fld>
            <a:endParaRPr lang="fr-FR"/>
          </a:p>
        </p:txBody>
      </p:sp>
    </p:spTree>
    <p:extLst>
      <p:ext uri="{BB962C8B-B14F-4D97-AF65-F5344CB8AC3E}">
        <p14:creationId xmlns:p14="http://schemas.microsoft.com/office/powerpoint/2010/main" val="310070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739CAA0-8F3A-41EE-82E3-BE8033C2EC78}" type="slidenum">
              <a:rPr lang="fr-FR" smtClean="0"/>
              <a:t>4</a:t>
            </a:fld>
            <a:endParaRPr lang="fr-FR"/>
          </a:p>
        </p:txBody>
      </p:sp>
    </p:spTree>
    <p:extLst>
      <p:ext uri="{BB962C8B-B14F-4D97-AF65-F5344CB8AC3E}">
        <p14:creationId xmlns:p14="http://schemas.microsoft.com/office/powerpoint/2010/main" val="3606283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739CAA0-8F3A-41EE-82E3-BE8033C2EC78}" type="slidenum">
              <a:rPr lang="fr-FR" smtClean="0"/>
              <a:t>5</a:t>
            </a:fld>
            <a:endParaRPr lang="fr-FR"/>
          </a:p>
        </p:txBody>
      </p:sp>
    </p:spTree>
    <p:extLst>
      <p:ext uri="{BB962C8B-B14F-4D97-AF65-F5344CB8AC3E}">
        <p14:creationId xmlns:p14="http://schemas.microsoft.com/office/powerpoint/2010/main" val="3308292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739CAA0-8F3A-41EE-82E3-BE8033C2EC78}" type="slidenum">
              <a:rPr lang="fr-FR" smtClean="0"/>
              <a:t>37</a:t>
            </a:fld>
            <a:endParaRPr lang="fr-FR"/>
          </a:p>
        </p:txBody>
      </p:sp>
    </p:spTree>
    <p:extLst>
      <p:ext uri="{BB962C8B-B14F-4D97-AF65-F5344CB8AC3E}">
        <p14:creationId xmlns:p14="http://schemas.microsoft.com/office/powerpoint/2010/main" val="3418289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40</a:t>
            </a:fld>
            <a:endParaRPr lang="fr-FR"/>
          </a:p>
        </p:txBody>
      </p:sp>
      <p:sp>
        <p:nvSpPr>
          <p:cNvPr id="5" name="Espace réservé de la date 4"/>
          <p:cNvSpPr>
            <a:spLocks noGrp="1"/>
          </p:cNvSpPr>
          <p:nvPr>
            <p:ph type="dt" idx="11"/>
          </p:nvPr>
        </p:nvSpPr>
        <p:spPr/>
        <p:txBody>
          <a:bodyPr/>
          <a:lstStyle/>
          <a:p>
            <a:fld id="{003749F8-A622-4F7F-AC7E-19894C83963E}" type="datetime1">
              <a:rPr lang="fr-FR" smtClean="0"/>
              <a:t>04/07/2025</a:t>
            </a:fld>
            <a:endParaRPr lang="fr-FR"/>
          </a:p>
        </p:txBody>
      </p:sp>
      <p:sp>
        <p:nvSpPr>
          <p:cNvPr id="6" name="Espace réservé du pied de page 5"/>
          <p:cNvSpPr>
            <a:spLocks noGrp="1"/>
          </p:cNvSpPr>
          <p:nvPr>
            <p:ph type="ftr" sz="quarter" idx="12"/>
          </p:nvPr>
        </p:nvSpPr>
        <p:spPr/>
        <p:txBody>
          <a:bodyPr/>
          <a:lstStyle/>
          <a:p>
            <a:r>
              <a:rPr lang="fr-FR" dirty="0"/>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2249567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739CAA0-8F3A-41EE-82E3-BE8033C2EC78}" type="slidenum">
              <a:rPr lang="fr-FR" smtClean="0"/>
              <a:t>41</a:t>
            </a:fld>
            <a:endParaRPr lang="fr-FR"/>
          </a:p>
        </p:txBody>
      </p:sp>
    </p:spTree>
    <p:extLst>
      <p:ext uri="{BB962C8B-B14F-4D97-AF65-F5344CB8AC3E}">
        <p14:creationId xmlns:p14="http://schemas.microsoft.com/office/powerpoint/2010/main" val="3842791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579ECA7F-C752-49F7-896C-7F2F0826A31A}" type="datetime1">
              <a:rPr lang="fr-FR" smtClean="0"/>
              <a:t>04/07/2025</a:t>
            </a:fld>
            <a:endParaRPr lang="fr-FR"/>
          </a:p>
        </p:txBody>
      </p:sp>
      <p:sp>
        <p:nvSpPr>
          <p:cNvPr id="5" name="Espace réservé du pied de page 4"/>
          <p:cNvSpPr>
            <a:spLocks noGrp="1"/>
          </p:cNvSpPr>
          <p:nvPr>
            <p:ph type="ftr" sz="quarter" idx="11"/>
          </p:nvPr>
        </p:nvSpPr>
        <p:spPr/>
        <p:txBody>
          <a:bodyPr/>
          <a:lstStyle/>
          <a:p>
            <a:r>
              <a:rPr lang="fr-FR"/>
              <a:t>Les contrats de maintenance de la copropriété et leur mise en concurrence</a:t>
            </a:r>
          </a:p>
        </p:txBody>
      </p:sp>
      <p:sp>
        <p:nvSpPr>
          <p:cNvPr id="6" name="Espace réservé du numéro de diapositive 5"/>
          <p:cNvSpPr>
            <a:spLocks noGrp="1"/>
          </p:cNvSpPr>
          <p:nvPr>
            <p:ph type="sldNum" sz="quarter" idx="12"/>
          </p:nvPr>
        </p:nvSpPr>
        <p:spPr/>
        <p:txBody>
          <a:bodyPr/>
          <a:lstStyle/>
          <a:p>
            <a:fld id="{BE732C41-7B39-4080-85C1-2D318E148575}" type="slidenum">
              <a:rPr lang="fr-FR" smtClean="0"/>
              <a:t>‹N°›</a:t>
            </a:fld>
            <a:endParaRPr lang="fr-FR"/>
          </a:p>
        </p:txBody>
      </p:sp>
    </p:spTree>
    <p:extLst>
      <p:ext uri="{BB962C8B-B14F-4D97-AF65-F5344CB8AC3E}">
        <p14:creationId xmlns:p14="http://schemas.microsoft.com/office/powerpoint/2010/main" val="1072682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A042339-9C3D-4BC7-B484-8233841083D6}" type="datetime1">
              <a:rPr lang="fr-FR" smtClean="0"/>
              <a:t>04/07/2025</a:t>
            </a:fld>
            <a:endParaRPr lang="fr-FR"/>
          </a:p>
        </p:txBody>
      </p:sp>
      <p:sp>
        <p:nvSpPr>
          <p:cNvPr id="5" name="Espace réservé du pied de page 4"/>
          <p:cNvSpPr>
            <a:spLocks noGrp="1"/>
          </p:cNvSpPr>
          <p:nvPr>
            <p:ph type="ftr" sz="quarter" idx="11"/>
          </p:nvPr>
        </p:nvSpPr>
        <p:spPr/>
        <p:txBody>
          <a:bodyPr/>
          <a:lstStyle/>
          <a:p>
            <a:r>
              <a:rPr lang="fr-FR"/>
              <a:t>Les contrats de maintenance de la copropriété et leur mise en concurrence</a:t>
            </a:r>
          </a:p>
        </p:txBody>
      </p:sp>
      <p:sp>
        <p:nvSpPr>
          <p:cNvPr id="6" name="Espace réservé du numéro de diapositive 5"/>
          <p:cNvSpPr>
            <a:spLocks noGrp="1"/>
          </p:cNvSpPr>
          <p:nvPr>
            <p:ph type="sldNum" sz="quarter" idx="12"/>
          </p:nvPr>
        </p:nvSpPr>
        <p:spPr/>
        <p:txBody>
          <a:bodyPr/>
          <a:lstStyle/>
          <a:p>
            <a:fld id="{BE732C41-7B39-4080-85C1-2D318E148575}" type="slidenum">
              <a:rPr lang="fr-FR" smtClean="0"/>
              <a:t>‹N°›</a:t>
            </a:fld>
            <a:endParaRPr lang="fr-FR"/>
          </a:p>
        </p:txBody>
      </p:sp>
    </p:spTree>
    <p:extLst>
      <p:ext uri="{BB962C8B-B14F-4D97-AF65-F5344CB8AC3E}">
        <p14:creationId xmlns:p14="http://schemas.microsoft.com/office/powerpoint/2010/main" val="2171433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FACD6D0-1ECD-422B-86FA-E66C45044EBD}" type="datetime1">
              <a:rPr lang="fr-FR" smtClean="0"/>
              <a:t>04/07/2025</a:t>
            </a:fld>
            <a:endParaRPr lang="fr-FR"/>
          </a:p>
        </p:txBody>
      </p:sp>
      <p:sp>
        <p:nvSpPr>
          <p:cNvPr id="5" name="Espace réservé du pied de page 4"/>
          <p:cNvSpPr>
            <a:spLocks noGrp="1"/>
          </p:cNvSpPr>
          <p:nvPr>
            <p:ph type="ftr" sz="quarter" idx="11"/>
          </p:nvPr>
        </p:nvSpPr>
        <p:spPr/>
        <p:txBody>
          <a:bodyPr/>
          <a:lstStyle/>
          <a:p>
            <a:r>
              <a:rPr lang="fr-FR"/>
              <a:t>Les contrats de maintenance de la copropriété et leur mise en concurrence</a:t>
            </a:r>
          </a:p>
        </p:txBody>
      </p:sp>
      <p:sp>
        <p:nvSpPr>
          <p:cNvPr id="6" name="Espace réservé du numéro de diapositive 5"/>
          <p:cNvSpPr>
            <a:spLocks noGrp="1"/>
          </p:cNvSpPr>
          <p:nvPr>
            <p:ph type="sldNum" sz="quarter" idx="12"/>
          </p:nvPr>
        </p:nvSpPr>
        <p:spPr/>
        <p:txBody>
          <a:bodyPr/>
          <a:lstStyle/>
          <a:p>
            <a:fld id="{BE732C41-7B39-4080-85C1-2D318E148575}" type="slidenum">
              <a:rPr lang="fr-FR" smtClean="0"/>
              <a:t>‹N°›</a:t>
            </a:fld>
            <a:endParaRPr lang="fr-FR"/>
          </a:p>
        </p:txBody>
      </p:sp>
    </p:spTree>
    <p:extLst>
      <p:ext uri="{BB962C8B-B14F-4D97-AF65-F5344CB8AC3E}">
        <p14:creationId xmlns:p14="http://schemas.microsoft.com/office/powerpoint/2010/main" val="200602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re. Image de la bibliothèque et texte">
    <p:spTree>
      <p:nvGrpSpPr>
        <p:cNvPr id="1" name=""/>
        <p:cNvGrpSpPr/>
        <p:nvPr/>
      </p:nvGrpSpPr>
      <p:grpSpPr>
        <a:xfrm>
          <a:off x="0" y="0"/>
          <a:ext cx="0" cy="0"/>
          <a:chOff x="0" y="0"/>
          <a:chExt cx="0" cy="0"/>
        </a:xfrm>
      </p:grpSpPr>
      <p:sp>
        <p:nvSpPr>
          <p:cNvPr id="2" name="Titre 1"/>
          <p:cNvSpPr>
            <a:spLocks noGrp="1"/>
          </p:cNvSpPr>
          <p:nvPr>
            <p:ph type="title"/>
          </p:nvPr>
        </p:nvSpPr>
        <p:spPr>
          <a:xfrm>
            <a:off x="914400" y="609600"/>
            <a:ext cx="10363200" cy="1143000"/>
          </a:xfrm>
        </p:spPr>
        <p:txBody>
          <a:bodyPr/>
          <a:lstStyle/>
          <a:p>
            <a:r>
              <a:rPr lang="fr-FR"/>
              <a:t>Cliquez pour modifier le style du titre</a:t>
            </a:r>
          </a:p>
        </p:txBody>
      </p:sp>
      <p:sp>
        <p:nvSpPr>
          <p:cNvPr id="3" name="Espace réservé de l'image de la bibliothèque 2"/>
          <p:cNvSpPr>
            <a:spLocks noGrp="1"/>
          </p:cNvSpPr>
          <p:nvPr>
            <p:ph type="clipArt" sz="half" idx="1"/>
          </p:nvPr>
        </p:nvSpPr>
        <p:spPr>
          <a:xfrm>
            <a:off x="914400" y="1981200"/>
            <a:ext cx="5080000" cy="4114800"/>
          </a:xfrm>
        </p:spPr>
        <p:txBody>
          <a:bodyPr rtlCol="0">
            <a:normAutofit/>
          </a:bodyPr>
          <a:lstStyle/>
          <a:p>
            <a:pPr lvl="0"/>
            <a:endParaRPr lang="fr-FR" noProof="0"/>
          </a:p>
        </p:txBody>
      </p:sp>
      <p:sp>
        <p:nvSpPr>
          <p:cNvPr id="4" name="Espace réservé du texte 3"/>
          <p:cNvSpPr>
            <a:spLocks noGrp="1"/>
          </p:cNvSpPr>
          <p:nvPr>
            <p:ph type="body" sz="half" idx="2"/>
          </p:nvPr>
        </p:nvSpPr>
        <p:spPr>
          <a:xfrm>
            <a:off x="6197600" y="1981200"/>
            <a:ext cx="5080000" cy="4114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914400" y="6248400"/>
            <a:ext cx="2540000" cy="457200"/>
          </a:xfrm>
        </p:spPr>
        <p:txBody>
          <a:bodyPr/>
          <a:lstStyle>
            <a:lvl1pPr>
              <a:defRPr/>
            </a:lvl1pPr>
          </a:lstStyle>
          <a:p>
            <a:pPr>
              <a:defRPr/>
            </a:pPr>
            <a:fld id="{D65EEB68-9996-46A0-A4C8-32CEA97A5CAE}" type="datetime1">
              <a:rPr lang="fr-FR" smtClean="0"/>
              <a:t>04/07/2025</a:t>
            </a:fld>
            <a:endParaRPr lang="fr-FR"/>
          </a:p>
        </p:txBody>
      </p:sp>
      <p:sp>
        <p:nvSpPr>
          <p:cNvPr id="6" name="Espace réservé du pied de page 5"/>
          <p:cNvSpPr>
            <a:spLocks noGrp="1"/>
          </p:cNvSpPr>
          <p:nvPr>
            <p:ph type="ftr" sz="quarter" idx="11"/>
          </p:nvPr>
        </p:nvSpPr>
        <p:spPr>
          <a:xfrm>
            <a:off x="3790951" y="6453188"/>
            <a:ext cx="4800600" cy="252412"/>
          </a:xfrm>
        </p:spPr>
        <p:txBody>
          <a:bodyPr/>
          <a:lstStyle>
            <a:lvl1pPr>
              <a:defRPr/>
            </a:lvl1pPr>
          </a:lstStyle>
          <a:p>
            <a:pPr>
              <a:defRPr/>
            </a:pPr>
            <a:r>
              <a:rPr lang="fr-FR"/>
              <a:t>Les contrats de maintenance de la copropriété et leur mise en concurrence</a:t>
            </a:r>
          </a:p>
        </p:txBody>
      </p:sp>
      <p:sp>
        <p:nvSpPr>
          <p:cNvPr id="7" name="Espace réservé du numéro de diapositive 6"/>
          <p:cNvSpPr>
            <a:spLocks noGrp="1"/>
          </p:cNvSpPr>
          <p:nvPr>
            <p:ph type="sldNum" sz="quarter" idx="12"/>
          </p:nvPr>
        </p:nvSpPr>
        <p:spPr>
          <a:xfrm>
            <a:off x="8737600" y="6248400"/>
            <a:ext cx="2540000" cy="457200"/>
          </a:xfrm>
        </p:spPr>
        <p:txBody>
          <a:bodyPr/>
          <a:lstStyle>
            <a:lvl1pPr>
              <a:defRPr/>
            </a:lvl1pPr>
          </a:lstStyle>
          <a:p>
            <a:pPr>
              <a:defRPr/>
            </a:pPr>
            <a:fld id="{96ABE2F2-5207-44FD-896E-0C7518D627C1}" type="slidenum">
              <a:rPr lang="fr-FR" altLang="fr-FR"/>
              <a:pPr>
                <a:defRPr/>
              </a:pPr>
              <a:t>‹N°›</a:t>
            </a:fld>
            <a:endParaRPr lang="fr-FR" altLang="fr-FR"/>
          </a:p>
        </p:txBody>
      </p:sp>
    </p:spTree>
    <p:extLst>
      <p:ext uri="{BB962C8B-B14F-4D97-AF65-F5344CB8AC3E}">
        <p14:creationId xmlns:p14="http://schemas.microsoft.com/office/powerpoint/2010/main" val="1216194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71535AA-FD53-4D59-B1EB-A319EB7DEA5D}" type="datetime1">
              <a:rPr lang="fr-FR" smtClean="0"/>
              <a:t>04/07/2025</a:t>
            </a:fld>
            <a:endParaRPr lang="fr-FR"/>
          </a:p>
        </p:txBody>
      </p:sp>
      <p:sp>
        <p:nvSpPr>
          <p:cNvPr id="5" name="Espace réservé du pied de page 4"/>
          <p:cNvSpPr>
            <a:spLocks noGrp="1"/>
          </p:cNvSpPr>
          <p:nvPr>
            <p:ph type="ftr" sz="quarter" idx="11"/>
          </p:nvPr>
        </p:nvSpPr>
        <p:spPr/>
        <p:txBody>
          <a:bodyPr/>
          <a:lstStyle/>
          <a:p>
            <a:r>
              <a:rPr lang="fr-FR"/>
              <a:t>Les contrats de maintenance de la copropriété et leur mise en concurrence</a:t>
            </a:r>
          </a:p>
        </p:txBody>
      </p:sp>
      <p:sp>
        <p:nvSpPr>
          <p:cNvPr id="6" name="Espace réservé du numéro de diapositive 5"/>
          <p:cNvSpPr>
            <a:spLocks noGrp="1"/>
          </p:cNvSpPr>
          <p:nvPr>
            <p:ph type="sldNum" sz="quarter" idx="12"/>
          </p:nvPr>
        </p:nvSpPr>
        <p:spPr/>
        <p:txBody>
          <a:bodyPr/>
          <a:lstStyle/>
          <a:p>
            <a:fld id="{BE732C41-7B39-4080-85C1-2D318E148575}" type="slidenum">
              <a:rPr lang="fr-FR" smtClean="0"/>
              <a:t>‹N°›</a:t>
            </a:fld>
            <a:endParaRPr lang="fr-FR"/>
          </a:p>
        </p:txBody>
      </p:sp>
    </p:spTree>
    <p:extLst>
      <p:ext uri="{BB962C8B-B14F-4D97-AF65-F5344CB8AC3E}">
        <p14:creationId xmlns:p14="http://schemas.microsoft.com/office/powerpoint/2010/main" val="1660294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76DED314-E648-4AB6-8C30-D9BABF0FF439}" type="datetime1">
              <a:rPr lang="fr-FR" smtClean="0"/>
              <a:t>04/07/2025</a:t>
            </a:fld>
            <a:endParaRPr lang="fr-FR"/>
          </a:p>
        </p:txBody>
      </p:sp>
      <p:sp>
        <p:nvSpPr>
          <p:cNvPr id="5" name="Espace réservé du pied de page 4"/>
          <p:cNvSpPr>
            <a:spLocks noGrp="1"/>
          </p:cNvSpPr>
          <p:nvPr>
            <p:ph type="ftr" sz="quarter" idx="11"/>
          </p:nvPr>
        </p:nvSpPr>
        <p:spPr/>
        <p:txBody>
          <a:bodyPr/>
          <a:lstStyle/>
          <a:p>
            <a:r>
              <a:rPr lang="fr-FR"/>
              <a:t>Les contrats de maintenance de la copropriété et leur mise en concurrence</a:t>
            </a:r>
          </a:p>
        </p:txBody>
      </p:sp>
      <p:sp>
        <p:nvSpPr>
          <p:cNvPr id="6" name="Espace réservé du numéro de diapositive 5"/>
          <p:cNvSpPr>
            <a:spLocks noGrp="1"/>
          </p:cNvSpPr>
          <p:nvPr>
            <p:ph type="sldNum" sz="quarter" idx="12"/>
          </p:nvPr>
        </p:nvSpPr>
        <p:spPr/>
        <p:txBody>
          <a:bodyPr/>
          <a:lstStyle/>
          <a:p>
            <a:fld id="{BE732C41-7B39-4080-85C1-2D318E148575}" type="slidenum">
              <a:rPr lang="fr-FR" smtClean="0"/>
              <a:t>‹N°›</a:t>
            </a:fld>
            <a:endParaRPr lang="fr-FR"/>
          </a:p>
        </p:txBody>
      </p:sp>
    </p:spTree>
    <p:extLst>
      <p:ext uri="{BB962C8B-B14F-4D97-AF65-F5344CB8AC3E}">
        <p14:creationId xmlns:p14="http://schemas.microsoft.com/office/powerpoint/2010/main" val="4089652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25716BF0-4189-451D-9C3A-C80755F7AB20}" type="datetime1">
              <a:rPr lang="fr-FR" smtClean="0"/>
              <a:t>04/07/2025</a:t>
            </a:fld>
            <a:endParaRPr lang="fr-FR"/>
          </a:p>
        </p:txBody>
      </p:sp>
      <p:sp>
        <p:nvSpPr>
          <p:cNvPr id="6" name="Espace réservé du pied de page 5"/>
          <p:cNvSpPr>
            <a:spLocks noGrp="1"/>
          </p:cNvSpPr>
          <p:nvPr>
            <p:ph type="ftr" sz="quarter" idx="11"/>
          </p:nvPr>
        </p:nvSpPr>
        <p:spPr/>
        <p:txBody>
          <a:bodyPr/>
          <a:lstStyle/>
          <a:p>
            <a:r>
              <a:rPr lang="fr-FR"/>
              <a:t>Les contrats de maintenance de la copropriété et leur mise en concurrence</a:t>
            </a:r>
          </a:p>
        </p:txBody>
      </p:sp>
      <p:sp>
        <p:nvSpPr>
          <p:cNvPr id="7" name="Espace réservé du numéro de diapositive 6"/>
          <p:cNvSpPr>
            <a:spLocks noGrp="1"/>
          </p:cNvSpPr>
          <p:nvPr>
            <p:ph type="sldNum" sz="quarter" idx="12"/>
          </p:nvPr>
        </p:nvSpPr>
        <p:spPr/>
        <p:txBody>
          <a:bodyPr/>
          <a:lstStyle/>
          <a:p>
            <a:fld id="{BE732C41-7B39-4080-85C1-2D318E148575}" type="slidenum">
              <a:rPr lang="fr-FR" smtClean="0"/>
              <a:t>‹N°›</a:t>
            </a:fld>
            <a:endParaRPr lang="fr-FR"/>
          </a:p>
        </p:txBody>
      </p:sp>
    </p:spTree>
    <p:extLst>
      <p:ext uri="{BB962C8B-B14F-4D97-AF65-F5344CB8AC3E}">
        <p14:creationId xmlns:p14="http://schemas.microsoft.com/office/powerpoint/2010/main" val="806749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FBED4F26-5181-4C78-BB88-22F3737CA211}" type="datetime1">
              <a:rPr lang="fr-FR" smtClean="0"/>
              <a:t>04/07/2025</a:t>
            </a:fld>
            <a:endParaRPr lang="fr-FR"/>
          </a:p>
        </p:txBody>
      </p:sp>
      <p:sp>
        <p:nvSpPr>
          <p:cNvPr id="8" name="Espace réservé du pied de page 7"/>
          <p:cNvSpPr>
            <a:spLocks noGrp="1"/>
          </p:cNvSpPr>
          <p:nvPr>
            <p:ph type="ftr" sz="quarter" idx="11"/>
          </p:nvPr>
        </p:nvSpPr>
        <p:spPr/>
        <p:txBody>
          <a:bodyPr/>
          <a:lstStyle/>
          <a:p>
            <a:r>
              <a:rPr lang="fr-FR"/>
              <a:t>Les contrats de maintenance de la copropriété et leur mise en concurrence</a:t>
            </a:r>
          </a:p>
        </p:txBody>
      </p:sp>
      <p:sp>
        <p:nvSpPr>
          <p:cNvPr id="9" name="Espace réservé du numéro de diapositive 8"/>
          <p:cNvSpPr>
            <a:spLocks noGrp="1"/>
          </p:cNvSpPr>
          <p:nvPr>
            <p:ph type="sldNum" sz="quarter" idx="12"/>
          </p:nvPr>
        </p:nvSpPr>
        <p:spPr/>
        <p:txBody>
          <a:bodyPr/>
          <a:lstStyle/>
          <a:p>
            <a:fld id="{BE732C41-7B39-4080-85C1-2D318E148575}" type="slidenum">
              <a:rPr lang="fr-FR" smtClean="0"/>
              <a:t>‹N°›</a:t>
            </a:fld>
            <a:endParaRPr lang="fr-FR"/>
          </a:p>
        </p:txBody>
      </p:sp>
    </p:spTree>
    <p:extLst>
      <p:ext uri="{BB962C8B-B14F-4D97-AF65-F5344CB8AC3E}">
        <p14:creationId xmlns:p14="http://schemas.microsoft.com/office/powerpoint/2010/main" val="1540466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C7892A87-ACB2-4BBE-B064-09C5F3D362BF}" type="datetime1">
              <a:rPr lang="fr-FR" smtClean="0"/>
              <a:t>04/07/2025</a:t>
            </a:fld>
            <a:endParaRPr lang="fr-FR"/>
          </a:p>
        </p:txBody>
      </p:sp>
      <p:sp>
        <p:nvSpPr>
          <p:cNvPr id="4" name="Espace réservé du pied de page 3"/>
          <p:cNvSpPr>
            <a:spLocks noGrp="1"/>
          </p:cNvSpPr>
          <p:nvPr>
            <p:ph type="ftr" sz="quarter" idx="11"/>
          </p:nvPr>
        </p:nvSpPr>
        <p:spPr/>
        <p:txBody>
          <a:bodyPr/>
          <a:lstStyle/>
          <a:p>
            <a:r>
              <a:rPr lang="fr-FR"/>
              <a:t>Les contrats de maintenance de la copropriété et leur mise en concurrence</a:t>
            </a:r>
          </a:p>
        </p:txBody>
      </p:sp>
      <p:sp>
        <p:nvSpPr>
          <p:cNvPr id="5" name="Espace réservé du numéro de diapositive 4"/>
          <p:cNvSpPr>
            <a:spLocks noGrp="1"/>
          </p:cNvSpPr>
          <p:nvPr>
            <p:ph type="sldNum" sz="quarter" idx="12"/>
          </p:nvPr>
        </p:nvSpPr>
        <p:spPr/>
        <p:txBody>
          <a:bodyPr/>
          <a:lstStyle/>
          <a:p>
            <a:fld id="{BE732C41-7B39-4080-85C1-2D318E148575}" type="slidenum">
              <a:rPr lang="fr-FR" smtClean="0"/>
              <a:t>‹N°›</a:t>
            </a:fld>
            <a:endParaRPr lang="fr-FR"/>
          </a:p>
        </p:txBody>
      </p:sp>
    </p:spTree>
    <p:extLst>
      <p:ext uri="{BB962C8B-B14F-4D97-AF65-F5344CB8AC3E}">
        <p14:creationId xmlns:p14="http://schemas.microsoft.com/office/powerpoint/2010/main" val="1047834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C28FE72-36F8-497E-B5CF-9EDC5434A595}" type="datetime1">
              <a:rPr lang="fr-FR" smtClean="0"/>
              <a:t>04/07/2025</a:t>
            </a:fld>
            <a:endParaRPr lang="fr-FR"/>
          </a:p>
        </p:txBody>
      </p:sp>
      <p:sp>
        <p:nvSpPr>
          <p:cNvPr id="3" name="Espace réservé du pied de page 2"/>
          <p:cNvSpPr>
            <a:spLocks noGrp="1"/>
          </p:cNvSpPr>
          <p:nvPr>
            <p:ph type="ftr" sz="quarter" idx="11"/>
          </p:nvPr>
        </p:nvSpPr>
        <p:spPr/>
        <p:txBody>
          <a:bodyPr/>
          <a:lstStyle/>
          <a:p>
            <a:r>
              <a:rPr lang="fr-FR"/>
              <a:t>Les contrats de maintenance de la copropriété et leur mise en concurrence</a:t>
            </a:r>
          </a:p>
        </p:txBody>
      </p:sp>
      <p:sp>
        <p:nvSpPr>
          <p:cNvPr id="4" name="Espace réservé du numéro de diapositive 3"/>
          <p:cNvSpPr>
            <a:spLocks noGrp="1"/>
          </p:cNvSpPr>
          <p:nvPr>
            <p:ph type="sldNum" sz="quarter" idx="12"/>
          </p:nvPr>
        </p:nvSpPr>
        <p:spPr/>
        <p:txBody>
          <a:bodyPr/>
          <a:lstStyle/>
          <a:p>
            <a:fld id="{BE732C41-7B39-4080-85C1-2D318E148575}" type="slidenum">
              <a:rPr lang="fr-FR" smtClean="0"/>
              <a:t>‹N°›</a:t>
            </a:fld>
            <a:endParaRPr lang="fr-FR"/>
          </a:p>
        </p:txBody>
      </p:sp>
    </p:spTree>
    <p:extLst>
      <p:ext uri="{BB962C8B-B14F-4D97-AF65-F5344CB8AC3E}">
        <p14:creationId xmlns:p14="http://schemas.microsoft.com/office/powerpoint/2010/main" val="3304286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F16A1F7B-6BF1-418F-B384-C6BAB29C8657}" type="datetime1">
              <a:rPr lang="fr-FR" smtClean="0"/>
              <a:t>04/07/2025</a:t>
            </a:fld>
            <a:endParaRPr lang="fr-FR"/>
          </a:p>
        </p:txBody>
      </p:sp>
      <p:sp>
        <p:nvSpPr>
          <p:cNvPr id="6" name="Espace réservé du pied de page 5"/>
          <p:cNvSpPr>
            <a:spLocks noGrp="1"/>
          </p:cNvSpPr>
          <p:nvPr>
            <p:ph type="ftr" sz="quarter" idx="11"/>
          </p:nvPr>
        </p:nvSpPr>
        <p:spPr/>
        <p:txBody>
          <a:bodyPr/>
          <a:lstStyle/>
          <a:p>
            <a:r>
              <a:rPr lang="fr-FR"/>
              <a:t>Les contrats de maintenance de la copropriété et leur mise en concurrence</a:t>
            </a:r>
          </a:p>
        </p:txBody>
      </p:sp>
      <p:sp>
        <p:nvSpPr>
          <p:cNvPr id="7" name="Espace réservé du numéro de diapositive 6"/>
          <p:cNvSpPr>
            <a:spLocks noGrp="1"/>
          </p:cNvSpPr>
          <p:nvPr>
            <p:ph type="sldNum" sz="quarter" idx="12"/>
          </p:nvPr>
        </p:nvSpPr>
        <p:spPr/>
        <p:txBody>
          <a:bodyPr/>
          <a:lstStyle/>
          <a:p>
            <a:fld id="{BE732C41-7B39-4080-85C1-2D318E148575}" type="slidenum">
              <a:rPr lang="fr-FR" smtClean="0"/>
              <a:t>‹N°›</a:t>
            </a:fld>
            <a:endParaRPr lang="fr-FR"/>
          </a:p>
        </p:txBody>
      </p:sp>
    </p:spTree>
    <p:extLst>
      <p:ext uri="{BB962C8B-B14F-4D97-AF65-F5344CB8AC3E}">
        <p14:creationId xmlns:p14="http://schemas.microsoft.com/office/powerpoint/2010/main" val="1437369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FD083330-DD10-4B68-AD4E-16E7CC364AD2}" type="datetime1">
              <a:rPr lang="fr-FR" smtClean="0"/>
              <a:t>04/07/2025</a:t>
            </a:fld>
            <a:endParaRPr lang="fr-FR"/>
          </a:p>
        </p:txBody>
      </p:sp>
      <p:sp>
        <p:nvSpPr>
          <p:cNvPr id="6" name="Espace réservé du pied de page 5"/>
          <p:cNvSpPr>
            <a:spLocks noGrp="1"/>
          </p:cNvSpPr>
          <p:nvPr>
            <p:ph type="ftr" sz="quarter" idx="11"/>
          </p:nvPr>
        </p:nvSpPr>
        <p:spPr/>
        <p:txBody>
          <a:bodyPr/>
          <a:lstStyle/>
          <a:p>
            <a:r>
              <a:rPr lang="fr-FR"/>
              <a:t>Les contrats de maintenance de la copropriété et leur mise en concurrence</a:t>
            </a:r>
          </a:p>
        </p:txBody>
      </p:sp>
      <p:sp>
        <p:nvSpPr>
          <p:cNvPr id="7" name="Espace réservé du numéro de diapositive 6"/>
          <p:cNvSpPr>
            <a:spLocks noGrp="1"/>
          </p:cNvSpPr>
          <p:nvPr>
            <p:ph type="sldNum" sz="quarter" idx="12"/>
          </p:nvPr>
        </p:nvSpPr>
        <p:spPr/>
        <p:txBody>
          <a:bodyPr/>
          <a:lstStyle/>
          <a:p>
            <a:fld id="{BE732C41-7B39-4080-85C1-2D318E148575}" type="slidenum">
              <a:rPr lang="fr-FR" smtClean="0"/>
              <a:t>‹N°›</a:t>
            </a:fld>
            <a:endParaRPr lang="fr-FR"/>
          </a:p>
        </p:txBody>
      </p:sp>
    </p:spTree>
    <p:extLst>
      <p:ext uri="{BB962C8B-B14F-4D97-AF65-F5344CB8AC3E}">
        <p14:creationId xmlns:p14="http://schemas.microsoft.com/office/powerpoint/2010/main" val="3853817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918608-1995-4E3C-B236-712210D49557}" type="datetime1">
              <a:rPr lang="fr-FR" smtClean="0"/>
              <a:t>04/07/2025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Les contrats de maintenance de la copropriété et leur mise en concurrence</a:t>
            </a: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732C41-7B39-4080-85C1-2D318E148575}" type="slidenum">
              <a:rPr lang="fr-FR" smtClean="0"/>
              <a:t>‹N°›</a:t>
            </a:fld>
            <a:endParaRPr lang="fr-FR"/>
          </a:p>
        </p:txBody>
      </p:sp>
    </p:spTree>
    <p:extLst>
      <p:ext uri="{BB962C8B-B14F-4D97-AF65-F5344CB8AC3E}">
        <p14:creationId xmlns:p14="http://schemas.microsoft.com/office/powerpoint/2010/main" val="433283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copro-devis.fr/"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i="1"/>
              <a:t>NOUVEAUTE!!!!</a:t>
            </a:r>
          </a:p>
        </p:txBody>
      </p:sp>
      <p:sp>
        <p:nvSpPr>
          <p:cNvPr id="3" name="Espace réservé du contenu 2"/>
          <p:cNvSpPr>
            <a:spLocks noGrp="1"/>
          </p:cNvSpPr>
          <p:nvPr>
            <p:ph idx="1"/>
          </p:nvPr>
        </p:nvSpPr>
        <p:spPr>
          <a:xfrm>
            <a:off x="838199" y="1825625"/>
            <a:ext cx="11086707" cy="4351338"/>
          </a:xfrm>
        </p:spPr>
        <p:txBody>
          <a:bodyPr/>
          <a:lstStyle/>
          <a:p>
            <a:r>
              <a:rPr lang="fr-FR"/>
              <a:t>Le site Copro-devis a été rénové entièrement:</a:t>
            </a:r>
          </a:p>
          <a:p>
            <a:pPr lvl="1"/>
            <a:r>
              <a:rPr lang="fr-FR"/>
              <a:t>Nouvelle apparence</a:t>
            </a:r>
          </a:p>
          <a:p>
            <a:pPr lvl="1"/>
            <a:r>
              <a:rPr lang="fr-FR"/>
              <a:t>Nouvelles fonctionalités</a:t>
            </a:r>
          </a:p>
          <a:p>
            <a:pPr lvl="1"/>
            <a:r>
              <a:rPr lang="fr-FR"/>
              <a:t>Nouvelle ergonomie</a:t>
            </a:r>
          </a:p>
          <a:p>
            <a:pPr marL="84138" lvl="1" indent="0">
              <a:buNone/>
            </a:pPr>
            <a:endParaRPr lang="fr-FR"/>
          </a:p>
          <a:p>
            <a:pPr marL="84138" lvl="1" indent="0">
              <a:buNone/>
            </a:pPr>
            <a:r>
              <a:rPr lang="fr-FR"/>
              <a:t>Vous le retrouverez sur le portail de l’adhérent: </a:t>
            </a:r>
            <a:r>
              <a:rPr lang="fr-FR">
                <a:hlinkClick r:id="rId2"/>
              </a:rPr>
              <a:t>https://www.copro-devis.fr</a:t>
            </a:r>
            <a:endParaRPr lang="fr-FR"/>
          </a:p>
          <a:p>
            <a:pPr marL="84138" lvl="1" indent="0">
              <a:buNone/>
            </a:pPr>
            <a:endParaRPr lang="fr-FR"/>
          </a:p>
          <a:p>
            <a:pPr marL="84138" lvl="1" indent="0">
              <a:buNone/>
            </a:pPr>
            <a:r>
              <a:rPr lang="fr-FR"/>
              <a:t>N’hésitez pas à le tester et à nous remonter vos remarques afin que nous puissions le peaufiner….</a:t>
            </a:r>
          </a:p>
          <a:p>
            <a:pPr marL="84138" lvl="1" indent="0">
              <a:buNone/>
            </a:pPr>
            <a:endParaRPr lang="fr-FR"/>
          </a:p>
          <a:p>
            <a:pPr marL="84138" lvl="1" indent="0">
              <a:buNone/>
            </a:pPr>
            <a:r>
              <a:rPr lang="fr-FR"/>
              <a:t>On compte sur vous!</a:t>
            </a:r>
          </a:p>
        </p:txBody>
      </p:sp>
      <p:sp>
        <p:nvSpPr>
          <p:cNvPr id="4" name="Espace réservé du pied de page 3"/>
          <p:cNvSpPr>
            <a:spLocks noGrp="1"/>
          </p:cNvSpPr>
          <p:nvPr>
            <p:ph type="ftr" sz="quarter" idx="11"/>
          </p:nvPr>
        </p:nvSpPr>
        <p:spPr/>
        <p:txBody>
          <a:bodyPr/>
          <a:lstStyle/>
          <a:p>
            <a:r>
              <a:rPr lang="fr-FR"/>
              <a:t>Les contrats de maintenance de la copropriété et leur mise en concurrence</a:t>
            </a:r>
          </a:p>
        </p:txBody>
      </p:sp>
      <p:sp>
        <p:nvSpPr>
          <p:cNvPr id="5" name="Espace réservé du numéro de diapositive 4"/>
          <p:cNvSpPr>
            <a:spLocks noGrp="1"/>
          </p:cNvSpPr>
          <p:nvPr>
            <p:ph type="sldNum" sz="quarter" idx="12"/>
          </p:nvPr>
        </p:nvSpPr>
        <p:spPr/>
        <p:txBody>
          <a:bodyPr/>
          <a:lstStyle/>
          <a:p>
            <a:fld id="{BE732C41-7B39-4080-85C1-2D318E148575}" type="slidenum">
              <a:rPr lang="fr-FR" smtClean="0"/>
              <a:t>1</a:t>
            </a:fld>
            <a:endParaRPr lang="fr-FR"/>
          </a:p>
        </p:txBody>
      </p:sp>
    </p:spTree>
    <p:extLst>
      <p:ext uri="{BB962C8B-B14F-4D97-AF65-F5344CB8AC3E}">
        <p14:creationId xmlns:p14="http://schemas.microsoft.com/office/powerpoint/2010/main" val="357623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9789" y="583603"/>
            <a:ext cx="10515600" cy="577932"/>
          </a:xfrm>
        </p:spPr>
        <p:txBody>
          <a:bodyPr>
            <a:noAutofit/>
          </a:bodyPr>
          <a:lstStyle/>
          <a:p>
            <a:br>
              <a:rPr lang="fr-FR" sz="2800" b="1" dirty="0"/>
            </a:br>
            <a:r>
              <a:rPr lang="fr-FR" sz="2800" b="1" dirty="0">
                <a:latin typeface="+mn-lt"/>
              </a:rPr>
              <a:t>Les Annexes</a:t>
            </a:r>
          </a:p>
        </p:txBody>
      </p:sp>
      <p:sp>
        <p:nvSpPr>
          <p:cNvPr id="3" name="Espace réservé du contenu 2"/>
          <p:cNvSpPr>
            <a:spLocks noGrp="1"/>
          </p:cNvSpPr>
          <p:nvPr>
            <p:ph idx="1"/>
          </p:nvPr>
        </p:nvSpPr>
        <p:spPr>
          <a:xfrm>
            <a:off x="269789" y="1273454"/>
            <a:ext cx="11864546" cy="5265458"/>
          </a:xfrm>
        </p:spPr>
        <p:txBody>
          <a:bodyPr>
            <a:normAutofit/>
          </a:bodyPr>
          <a:lstStyle/>
          <a:p>
            <a:pPr marL="457200" lvl="1" indent="0">
              <a:buNone/>
            </a:pPr>
            <a:endParaRPr lang="fr-FR" sz="2600" dirty="0"/>
          </a:p>
          <a:p>
            <a:pPr marL="457200" lvl="1" indent="0">
              <a:buNone/>
            </a:pPr>
            <a:r>
              <a:rPr lang="fr-FR" sz="2600" dirty="0"/>
              <a:t>Ces Annexes font figurer au contrat</a:t>
            </a:r>
          </a:p>
          <a:p>
            <a:pPr lvl="2"/>
            <a:r>
              <a:rPr lang="fr-FR" sz="2200" dirty="0"/>
              <a:t>les gammes d’entretien</a:t>
            </a:r>
          </a:p>
          <a:p>
            <a:pPr marL="1371600" lvl="3" indent="0">
              <a:buNone/>
            </a:pPr>
            <a:r>
              <a:rPr lang="fr-FR" dirty="0"/>
              <a:t>Y sont précisés le détail des interventions et leurs fréquences (hebdomadaire/mensuelle/semestrielle/annuelle ou suivant les besoins)</a:t>
            </a:r>
          </a:p>
          <a:p>
            <a:pPr lvl="2"/>
            <a:r>
              <a:rPr lang="fr-FR" sz="2200" dirty="0"/>
              <a:t>La liste précise des équipements principaux</a:t>
            </a:r>
          </a:p>
          <a:p>
            <a:pPr marL="1371600" lvl="3" indent="0">
              <a:buNone/>
            </a:pPr>
            <a:r>
              <a:rPr lang="fr-FR" dirty="0"/>
              <a:t>Cette liste devra être la plus exhaustive possible et notamment comporter la référence précise des équipements et des </a:t>
            </a:r>
            <a:r>
              <a:rPr lang="fr-FR"/>
              <a:t>sous-ensembles (brûleur </a:t>
            </a:r>
            <a:r>
              <a:rPr lang="fr-FR" b="1" i="1" dirty="0"/>
              <a:t>tartempion</a:t>
            </a:r>
            <a:r>
              <a:rPr lang="fr-FR" dirty="0"/>
              <a:t> sur chaudière </a:t>
            </a:r>
            <a:r>
              <a:rPr lang="fr-FR" b="1" i="1" dirty="0" err="1"/>
              <a:t>duschmöll</a:t>
            </a:r>
            <a:r>
              <a:rPr lang="fr-FR" dirty="0"/>
              <a:t>)</a:t>
            </a:r>
          </a:p>
          <a:p>
            <a:pPr lvl="2"/>
            <a:r>
              <a:rPr lang="fr-FR" sz="2200" dirty="0"/>
              <a:t>Le cas échéant un état des lieux contradictoire en cas de passation d’un prestataire à un autre.</a:t>
            </a:r>
          </a:p>
          <a:p>
            <a:pPr lvl="2"/>
            <a:endParaRPr lang="fr-FR" sz="1200" dirty="0"/>
          </a:p>
          <a:p>
            <a:endParaRPr lang="fr-FR" dirty="0"/>
          </a:p>
        </p:txBody>
      </p:sp>
      <p:sp>
        <p:nvSpPr>
          <p:cNvPr id="5" name="Espace réservé du numéro de diapositive 4"/>
          <p:cNvSpPr>
            <a:spLocks noGrp="1"/>
          </p:cNvSpPr>
          <p:nvPr>
            <p:ph type="sldNum" sz="quarter" idx="12"/>
          </p:nvPr>
        </p:nvSpPr>
        <p:spPr/>
        <p:txBody>
          <a:bodyPr/>
          <a:lstStyle/>
          <a:p>
            <a:fld id="{BE732C41-7B39-4080-85C1-2D318E148575}" type="slidenum">
              <a:rPr lang="fr-FR" smtClean="0"/>
              <a:t>10</a:t>
            </a:fld>
            <a:endParaRPr lang="fr-FR"/>
          </a:p>
        </p:txBody>
      </p:sp>
      <p:pic>
        <p:nvPicPr>
          <p:cNvPr id="2050" name="Picture 2" descr="État des lieux modèle gratuit PDF 2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47249" y="4413349"/>
            <a:ext cx="1697501" cy="1697501"/>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pied de page 5"/>
          <p:cNvSpPr>
            <a:spLocks noGrp="1"/>
          </p:cNvSpPr>
          <p:nvPr>
            <p:ph type="ftr" sz="quarter" idx="11"/>
          </p:nvPr>
        </p:nvSpPr>
        <p:spPr/>
        <p:txBody>
          <a:bodyPr/>
          <a:lstStyle/>
          <a:p>
            <a:r>
              <a:rPr lang="fr-FR"/>
              <a:t>Les contrats de maintenance de la copropriété et leur mise en concurrence</a:t>
            </a:r>
          </a:p>
        </p:txBody>
      </p:sp>
      <p:grpSp>
        <p:nvGrpSpPr>
          <p:cNvPr id="7" name="Groupe 6"/>
          <p:cNvGrpSpPr/>
          <p:nvPr/>
        </p:nvGrpSpPr>
        <p:grpSpPr>
          <a:xfrm>
            <a:off x="0" y="-16476"/>
            <a:ext cx="12192000" cy="523220"/>
            <a:chOff x="0" y="-16476"/>
            <a:chExt cx="12192000" cy="523220"/>
          </a:xfrm>
        </p:grpSpPr>
        <p:sp>
          <p:nvSpPr>
            <p:cNvPr id="8" name="object 2"/>
            <p:cNvSpPr/>
            <p:nvPr/>
          </p:nvSpPr>
          <p:spPr>
            <a:xfrm>
              <a:off x="0" y="-1523"/>
              <a:ext cx="12192000" cy="457200"/>
            </a:xfrm>
            <a:custGeom>
              <a:avLst/>
              <a:gdLst/>
              <a:ahLst/>
              <a:cxnLst/>
              <a:rect l="l" t="t" r="r" b="b"/>
              <a:pathLst>
                <a:path w="12192000" h="457200">
                  <a:moveTo>
                    <a:pt x="12192000" y="0"/>
                  </a:moveTo>
                  <a:lnTo>
                    <a:pt x="0" y="0"/>
                  </a:lnTo>
                  <a:lnTo>
                    <a:pt x="0" y="457200"/>
                  </a:lnTo>
                  <a:lnTo>
                    <a:pt x="12192000" y="457200"/>
                  </a:lnTo>
                  <a:lnTo>
                    <a:pt x="12192000" y="0"/>
                  </a:lnTo>
                  <a:close/>
                </a:path>
              </a:pathLst>
            </a:custGeom>
            <a:solidFill>
              <a:srgbClr val="7030A0"/>
            </a:solidFill>
            <a:ln>
              <a:noFill/>
            </a:ln>
          </p:spPr>
          <p:txBody>
            <a:bodyPr wrap="square" lIns="0" tIns="0" rIns="0" bIns="0" rtlCol="0"/>
            <a:lstStyle/>
            <a:p>
              <a:endParaRPr/>
            </a:p>
          </p:txBody>
        </p:sp>
        <p:sp>
          <p:nvSpPr>
            <p:cNvPr id="9" name="ZoneTexte 8"/>
            <p:cNvSpPr txBox="1"/>
            <p:nvPr/>
          </p:nvSpPr>
          <p:spPr>
            <a:xfrm>
              <a:off x="0" y="-16476"/>
              <a:ext cx="10254502" cy="523220"/>
            </a:xfrm>
            <a:prstGeom prst="rect">
              <a:avLst/>
            </a:prstGeom>
            <a:noFill/>
          </p:spPr>
          <p:txBody>
            <a:bodyPr wrap="square" rtlCol="0">
              <a:spAutoFit/>
            </a:bodyPr>
            <a:lstStyle/>
            <a:p>
              <a:r>
                <a:rPr lang="fr-CA" sz="2800" b="1" dirty="0">
                  <a:solidFill>
                    <a:schemeClr val="bg1"/>
                  </a:solidFill>
                </a:rPr>
                <a:t>Les principes généraux d’un contrat</a:t>
              </a:r>
              <a:endParaRPr lang="fr-FR" sz="2800" b="1" dirty="0">
                <a:solidFill>
                  <a:schemeClr val="bg1"/>
                </a:solidFill>
              </a:endParaRPr>
            </a:p>
          </p:txBody>
        </p:sp>
      </p:grpSp>
    </p:spTree>
    <p:extLst>
      <p:ext uri="{BB962C8B-B14F-4D97-AF65-F5344CB8AC3E}">
        <p14:creationId xmlns:p14="http://schemas.microsoft.com/office/powerpoint/2010/main" val="3687138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BE732C41-7B39-4080-85C1-2D318E148575}" type="slidenum">
              <a:rPr lang="fr-FR" smtClean="0"/>
              <a:t>11</a:t>
            </a:fld>
            <a:endParaRPr lang="fr-FR"/>
          </a:p>
        </p:txBody>
      </p:sp>
      <p:grpSp>
        <p:nvGrpSpPr>
          <p:cNvPr id="12" name="Groupe 11"/>
          <p:cNvGrpSpPr/>
          <p:nvPr/>
        </p:nvGrpSpPr>
        <p:grpSpPr>
          <a:xfrm>
            <a:off x="0" y="3000120"/>
            <a:ext cx="12192000" cy="523220"/>
            <a:chOff x="0" y="-16476"/>
            <a:chExt cx="12192000" cy="523220"/>
          </a:xfrm>
        </p:grpSpPr>
        <p:sp>
          <p:nvSpPr>
            <p:cNvPr id="13" name="object 2"/>
            <p:cNvSpPr/>
            <p:nvPr/>
          </p:nvSpPr>
          <p:spPr>
            <a:xfrm>
              <a:off x="0" y="-1523"/>
              <a:ext cx="12192000" cy="457200"/>
            </a:xfrm>
            <a:custGeom>
              <a:avLst/>
              <a:gdLst/>
              <a:ahLst/>
              <a:cxnLst/>
              <a:rect l="l" t="t" r="r" b="b"/>
              <a:pathLst>
                <a:path w="12192000" h="457200">
                  <a:moveTo>
                    <a:pt x="12192000" y="0"/>
                  </a:moveTo>
                  <a:lnTo>
                    <a:pt x="0" y="0"/>
                  </a:lnTo>
                  <a:lnTo>
                    <a:pt x="0" y="457200"/>
                  </a:lnTo>
                  <a:lnTo>
                    <a:pt x="12192000" y="457200"/>
                  </a:lnTo>
                  <a:lnTo>
                    <a:pt x="12192000" y="0"/>
                  </a:lnTo>
                  <a:close/>
                </a:path>
              </a:pathLst>
            </a:custGeom>
            <a:solidFill>
              <a:srgbClr val="7030A0"/>
            </a:solidFill>
            <a:ln>
              <a:noFill/>
            </a:ln>
          </p:spPr>
          <p:txBody>
            <a:bodyPr wrap="square" lIns="0" tIns="0" rIns="0" bIns="0" rtlCol="0"/>
            <a:lstStyle/>
            <a:p>
              <a:endParaRPr/>
            </a:p>
          </p:txBody>
        </p:sp>
        <p:sp>
          <p:nvSpPr>
            <p:cNvPr id="14" name="ZoneTexte 13"/>
            <p:cNvSpPr txBox="1"/>
            <p:nvPr/>
          </p:nvSpPr>
          <p:spPr>
            <a:xfrm>
              <a:off x="0" y="-16476"/>
              <a:ext cx="12192000" cy="523220"/>
            </a:xfrm>
            <a:prstGeom prst="rect">
              <a:avLst/>
            </a:prstGeom>
            <a:noFill/>
          </p:spPr>
          <p:txBody>
            <a:bodyPr wrap="square" rtlCol="0">
              <a:spAutoFit/>
            </a:bodyPr>
            <a:lstStyle/>
            <a:p>
              <a:pPr algn="ctr"/>
              <a:r>
                <a:rPr lang="fr-CA" sz="2800" b="1" dirty="0">
                  <a:solidFill>
                    <a:schemeClr val="bg1"/>
                  </a:solidFill>
                </a:rPr>
                <a:t>Les contrats obligatoires </a:t>
              </a:r>
              <a:endParaRPr lang="fr-FR" sz="2800" b="1" dirty="0">
                <a:solidFill>
                  <a:schemeClr val="bg1"/>
                </a:solidFill>
              </a:endParaRPr>
            </a:p>
          </p:txBody>
        </p:sp>
      </p:grpSp>
    </p:spTree>
    <p:extLst>
      <p:ext uri="{BB962C8B-B14F-4D97-AF65-F5344CB8AC3E}">
        <p14:creationId xmlns:p14="http://schemas.microsoft.com/office/powerpoint/2010/main" val="2579077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2" name="Picture 16" descr="icône de couleur RVB de paratonnerre. protéger les bâtiments contre les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498" t="19428" r="11099" b="16419"/>
          <a:stretch/>
        </p:blipFill>
        <p:spPr bwMode="auto">
          <a:xfrm>
            <a:off x="8898023" y="4049762"/>
            <a:ext cx="1419000" cy="1207295"/>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Tout savoir sur la VMC | Mon-electricien.or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2200" y="3329916"/>
            <a:ext cx="1269466" cy="1269466"/>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a:xfrm>
            <a:off x="343930" y="676694"/>
            <a:ext cx="10515600" cy="604101"/>
          </a:xfrm>
        </p:spPr>
        <p:txBody>
          <a:bodyPr>
            <a:normAutofit/>
          </a:bodyPr>
          <a:lstStyle/>
          <a:p>
            <a:r>
              <a:rPr lang="fr-FR" sz="2800" b="1" dirty="0">
                <a:latin typeface="+mn-lt"/>
              </a:rPr>
              <a:t>Les contrats </a:t>
            </a:r>
            <a:r>
              <a:rPr lang="fr-FR" sz="2800" b="1" dirty="0">
                <a:solidFill>
                  <a:srgbClr val="FF0000"/>
                </a:solidFill>
                <a:latin typeface="+mn-lt"/>
              </a:rPr>
              <a:t>obligatoires</a:t>
            </a:r>
          </a:p>
        </p:txBody>
      </p:sp>
      <p:sp>
        <p:nvSpPr>
          <p:cNvPr id="3" name="Espace réservé du contenu 2"/>
          <p:cNvSpPr>
            <a:spLocks noGrp="1"/>
          </p:cNvSpPr>
          <p:nvPr>
            <p:ph idx="1"/>
          </p:nvPr>
        </p:nvSpPr>
        <p:spPr>
          <a:xfrm>
            <a:off x="997671" y="1593651"/>
            <a:ext cx="10515600" cy="3585369"/>
          </a:xfrm>
        </p:spPr>
        <p:txBody>
          <a:bodyPr/>
          <a:lstStyle/>
          <a:p>
            <a:r>
              <a:rPr lang="fr-FR" dirty="0"/>
              <a:t>le chauffage central</a:t>
            </a:r>
            <a:r>
              <a:rPr lang="fr-FR"/>
              <a:t>, quelle que soit l’énergie</a:t>
            </a:r>
            <a:endParaRPr lang="fr-FR" dirty="0"/>
          </a:p>
          <a:p>
            <a:r>
              <a:rPr lang="fr-FR" dirty="0"/>
              <a:t>Les ascenseurs</a:t>
            </a:r>
          </a:p>
          <a:p>
            <a:r>
              <a:rPr lang="fr-FR" dirty="0"/>
              <a:t>Les portes de garage, barrières et  portes automatiques</a:t>
            </a:r>
          </a:p>
          <a:p>
            <a:r>
              <a:rPr lang="fr-FR" dirty="0"/>
              <a:t>Les systèmes de sécurité incendie</a:t>
            </a:r>
          </a:p>
          <a:p>
            <a:r>
              <a:rPr lang="fr-FR" dirty="0"/>
              <a:t>Certains systèmes de VMC (ventilation mécanique contrôlée)</a:t>
            </a:r>
          </a:p>
          <a:p>
            <a:r>
              <a:rPr lang="fr-FR" dirty="0"/>
              <a:t>Les systèmes paratonnerres</a:t>
            </a:r>
          </a:p>
          <a:p>
            <a:pPr marL="0" indent="0">
              <a:buNone/>
            </a:pPr>
            <a:endParaRPr lang="fr-FR" dirty="0"/>
          </a:p>
        </p:txBody>
      </p:sp>
      <p:sp>
        <p:nvSpPr>
          <p:cNvPr id="5" name="Espace réservé du numéro de diapositive 4"/>
          <p:cNvSpPr>
            <a:spLocks noGrp="1"/>
          </p:cNvSpPr>
          <p:nvPr>
            <p:ph type="sldNum" sz="quarter" idx="12"/>
          </p:nvPr>
        </p:nvSpPr>
        <p:spPr/>
        <p:txBody>
          <a:bodyPr/>
          <a:lstStyle/>
          <a:p>
            <a:fld id="{BE732C41-7B39-4080-85C1-2D318E148575}" type="slidenum">
              <a:rPr lang="fr-FR" smtClean="0"/>
              <a:t>12</a:t>
            </a:fld>
            <a:endParaRPr lang="fr-FR"/>
          </a:p>
        </p:txBody>
      </p:sp>
      <p:pic>
        <p:nvPicPr>
          <p:cNvPr id="4100" name="Picture 4" descr="Becker &amp; Sohn GmbH u. Co.KG - Herzlich Willkomm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97274" y="923475"/>
            <a:ext cx="1020498" cy="124301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芝給水所公園施設内エレベーター工事完了 – ポートキッカーズ"/>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333" r="13272"/>
          <a:stretch/>
        </p:blipFill>
        <p:spPr bwMode="auto">
          <a:xfrm>
            <a:off x="10770500" y="1690688"/>
            <a:ext cx="902241" cy="1123431"/>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p:cNvPicPr>
            <a:picLocks noChangeAspect="1"/>
          </p:cNvPicPr>
          <p:nvPr/>
        </p:nvPicPr>
        <p:blipFill>
          <a:blip r:embed="rId6"/>
          <a:stretch>
            <a:fillRect/>
          </a:stretch>
        </p:blipFill>
        <p:spPr>
          <a:xfrm>
            <a:off x="9256094" y="2468069"/>
            <a:ext cx="1188042" cy="1064103"/>
          </a:xfrm>
          <a:prstGeom prst="rect">
            <a:avLst/>
          </a:prstGeom>
        </p:spPr>
      </p:pic>
      <p:pic>
        <p:nvPicPr>
          <p:cNvPr id="4108" name="Picture 12" descr="extincteur d'incendie. illustration de vecteur plat isolé sur fond ..."/>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22965" y="3016251"/>
            <a:ext cx="861669" cy="861669"/>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e 11"/>
          <p:cNvGrpSpPr/>
          <p:nvPr/>
        </p:nvGrpSpPr>
        <p:grpSpPr>
          <a:xfrm>
            <a:off x="0" y="-16476"/>
            <a:ext cx="12192000" cy="523220"/>
            <a:chOff x="0" y="-16476"/>
            <a:chExt cx="12192000" cy="523220"/>
          </a:xfrm>
        </p:grpSpPr>
        <p:sp>
          <p:nvSpPr>
            <p:cNvPr id="13" name="object 2"/>
            <p:cNvSpPr/>
            <p:nvPr/>
          </p:nvSpPr>
          <p:spPr>
            <a:xfrm>
              <a:off x="0" y="-1523"/>
              <a:ext cx="12192000" cy="457200"/>
            </a:xfrm>
            <a:custGeom>
              <a:avLst/>
              <a:gdLst/>
              <a:ahLst/>
              <a:cxnLst/>
              <a:rect l="l" t="t" r="r" b="b"/>
              <a:pathLst>
                <a:path w="12192000" h="457200">
                  <a:moveTo>
                    <a:pt x="12192000" y="0"/>
                  </a:moveTo>
                  <a:lnTo>
                    <a:pt x="0" y="0"/>
                  </a:lnTo>
                  <a:lnTo>
                    <a:pt x="0" y="457200"/>
                  </a:lnTo>
                  <a:lnTo>
                    <a:pt x="12192000" y="457200"/>
                  </a:lnTo>
                  <a:lnTo>
                    <a:pt x="12192000" y="0"/>
                  </a:lnTo>
                  <a:close/>
                </a:path>
              </a:pathLst>
            </a:custGeom>
            <a:solidFill>
              <a:srgbClr val="7030A0"/>
            </a:solidFill>
            <a:ln>
              <a:noFill/>
            </a:ln>
          </p:spPr>
          <p:txBody>
            <a:bodyPr wrap="square" lIns="0" tIns="0" rIns="0" bIns="0" rtlCol="0"/>
            <a:lstStyle/>
            <a:p>
              <a:endParaRPr/>
            </a:p>
          </p:txBody>
        </p:sp>
        <p:sp>
          <p:nvSpPr>
            <p:cNvPr id="14" name="ZoneTexte 13"/>
            <p:cNvSpPr txBox="1"/>
            <p:nvPr/>
          </p:nvSpPr>
          <p:spPr>
            <a:xfrm>
              <a:off x="0" y="-16476"/>
              <a:ext cx="10254502" cy="523220"/>
            </a:xfrm>
            <a:prstGeom prst="rect">
              <a:avLst/>
            </a:prstGeom>
            <a:noFill/>
          </p:spPr>
          <p:txBody>
            <a:bodyPr wrap="square" rtlCol="0">
              <a:spAutoFit/>
            </a:bodyPr>
            <a:lstStyle/>
            <a:p>
              <a:r>
                <a:rPr lang="fr-CA" sz="2800" b="1" dirty="0">
                  <a:solidFill>
                    <a:schemeClr val="bg1"/>
                  </a:solidFill>
                </a:rPr>
                <a:t>Les contrats obligatoires </a:t>
              </a:r>
              <a:endParaRPr lang="fr-FR" sz="2800" b="1" dirty="0">
                <a:solidFill>
                  <a:schemeClr val="bg1"/>
                </a:solidFill>
              </a:endParaRPr>
            </a:p>
          </p:txBody>
        </p:sp>
      </p:grpSp>
    </p:spTree>
    <p:extLst>
      <p:ext uri="{BB962C8B-B14F-4D97-AF65-F5344CB8AC3E}">
        <p14:creationId xmlns:p14="http://schemas.microsoft.com/office/powerpoint/2010/main" val="301095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5649" y="598319"/>
            <a:ext cx="10515600" cy="774356"/>
          </a:xfrm>
        </p:spPr>
        <p:txBody>
          <a:bodyPr>
            <a:normAutofit/>
          </a:bodyPr>
          <a:lstStyle/>
          <a:p>
            <a:r>
              <a:rPr lang="fr-FR" sz="2800" b="1" dirty="0">
                <a:latin typeface="+mn-lt"/>
              </a:rPr>
              <a:t>Les contrats de chauffage</a:t>
            </a:r>
          </a:p>
        </p:txBody>
      </p:sp>
      <p:pic>
        <p:nvPicPr>
          <p:cNvPr id="4" name="Espace réservé du contenu 3"/>
          <p:cNvPicPr>
            <a:picLocks noGrp="1" noChangeAspect="1"/>
          </p:cNvPicPr>
          <p:nvPr>
            <p:ph idx="1"/>
          </p:nvPr>
        </p:nvPicPr>
        <p:blipFill>
          <a:blip r:embed="rId2"/>
          <a:stretch>
            <a:fillRect/>
          </a:stretch>
        </p:blipFill>
        <p:spPr>
          <a:xfrm>
            <a:off x="-10601" y="1690688"/>
            <a:ext cx="12214970" cy="4621880"/>
          </a:xfrm>
          <a:prstGeom prst="rect">
            <a:avLst/>
          </a:prstGeom>
        </p:spPr>
      </p:pic>
      <p:sp>
        <p:nvSpPr>
          <p:cNvPr id="5" name="Espace réservé du numéro de diapositive 4"/>
          <p:cNvSpPr>
            <a:spLocks noGrp="1"/>
          </p:cNvSpPr>
          <p:nvPr>
            <p:ph type="sldNum" sz="quarter" idx="12"/>
          </p:nvPr>
        </p:nvSpPr>
        <p:spPr/>
        <p:txBody>
          <a:bodyPr/>
          <a:lstStyle/>
          <a:p>
            <a:fld id="{BE732C41-7B39-4080-85C1-2D318E148575}" type="slidenum">
              <a:rPr lang="fr-FR" smtClean="0"/>
              <a:t>13</a:t>
            </a:fld>
            <a:endParaRPr lang="fr-FR"/>
          </a:p>
        </p:txBody>
      </p:sp>
      <p:pic>
        <p:nvPicPr>
          <p:cNvPr id="6150" name="Picture 6" descr="Heizung – Sie suchen einen Fachmann in Sachen Gas-Wasser-Heiz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4714" y="570448"/>
            <a:ext cx="1167512" cy="1167513"/>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pied de page 6"/>
          <p:cNvSpPr>
            <a:spLocks noGrp="1"/>
          </p:cNvSpPr>
          <p:nvPr>
            <p:ph type="ftr" sz="quarter" idx="11"/>
          </p:nvPr>
        </p:nvSpPr>
        <p:spPr/>
        <p:txBody>
          <a:bodyPr/>
          <a:lstStyle/>
          <a:p>
            <a:r>
              <a:rPr lang="fr-FR"/>
              <a:t>Les contrats de maintenance de la copropriété et leur mise en concurrence</a:t>
            </a:r>
          </a:p>
        </p:txBody>
      </p:sp>
      <p:grpSp>
        <p:nvGrpSpPr>
          <p:cNvPr id="11" name="Groupe 10"/>
          <p:cNvGrpSpPr/>
          <p:nvPr/>
        </p:nvGrpSpPr>
        <p:grpSpPr>
          <a:xfrm>
            <a:off x="0" y="-16476"/>
            <a:ext cx="12192000" cy="523220"/>
            <a:chOff x="0" y="-16476"/>
            <a:chExt cx="12192000" cy="523220"/>
          </a:xfrm>
        </p:grpSpPr>
        <p:sp>
          <p:nvSpPr>
            <p:cNvPr id="12" name="object 2"/>
            <p:cNvSpPr/>
            <p:nvPr/>
          </p:nvSpPr>
          <p:spPr>
            <a:xfrm>
              <a:off x="0" y="-1523"/>
              <a:ext cx="12192000" cy="457200"/>
            </a:xfrm>
            <a:custGeom>
              <a:avLst/>
              <a:gdLst/>
              <a:ahLst/>
              <a:cxnLst/>
              <a:rect l="l" t="t" r="r" b="b"/>
              <a:pathLst>
                <a:path w="12192000" h="457200">
                  <a:moveTo>
                    <a:pt x="12192000" y="0"/>
                  </a:moveTo>
                  <a:lnTo>
                    <a:pt x="0" y="0"/>
                  </a:lnTo>
                  <a:lnTo>
                    <a:pt x="0" y="457200"/>
                  </a:lnTo>
                  <a:lnTo>
                    <a:pt x="12192000" y="457200"/>
                  </a:lnTo>
                  <a:lnTo>
                    <a:pt x="12192000" y="0"/>
                  </a:lnTo>
                  <a:close/>
                </a:path>
              </a:pathLst>
            </a:custGeom>
            <a:solidFill>
              <a:srgbClr val="7030A0"/>
            </a:solidFill>
            <a:ln>
              <a:noFill/>
            </a:ln>
          </p:spPr>
          <p:txBody>
            <a:bodyPr wrap="square" lIns="0" tIns="0" rIns="0" bIns="0" rtlCol="0"/>
            <a:lstStyle/>
            <a:p>
              <a:endParaRPr/>
            </a:p>
          </p:txBody>
        </p:sp>
        <p:sp>
          <p:nvSpPr>
            <p:cNvPr id="13" name="ZoneTexte 12"/>
            <p:cNvSpPr txBox="1"/>
            <p:nvPr/>
          </p:nvSpPr>
          <p:spPr>
            <a:xfrm>
              <a:off x="0" y="-16476"/>
              <a:ext cx="10254502" cy="523220"/>
            </a:xfrm>
            <a:prstGeom prst="rect">
              <a:avLst/>
            </a:prstGeom>
            <a:noFill/>
          </p:spPr>
          <p:txBody>
            <a:bodyPr wrap="square" rtlCol="0">
              <a:spAutoFit/>
            </a:bodyPr>
            <a:lstStyle/>
            <a:p>
              <a:r>
                <a:rPr lang="fr-CA" sz="2800" b="1" dirty="0">
                  <a:solidFill>
                    <a:schemeClr val="bg1"/>
                  </a:solidFill>
                </a:rPr>
                <a:t>Les contrats obligatoires </a:t>
              </a:r>
              <a:endParaRPr lang="fr-FR" sz="2800" b="1" dirty="0">
                <a:solidFill>
                  <a:schemeClr val="bg1"/>
                </a:solidFill>
              </a:endParaRPr>
            </a:p>
          </p:txBody>
        </p:sp>
      </p:grpSp>
    </p:spTree>
    <p:extLst>
      <p:ext uri="{BB962C8B-B14F-4D97-AF65-F5344CB8AC3E}">
        <p14:creationId xmlns:p14="http://schemas.microsoft.com/office/powerpoint/2010/main" val="2223674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BE732C41-7B39-4080-85C1-2D318E148575}" type="slidenum">
              <a:rPr lang="fr-FR" smtClean="0"/>
              <a:t>14</a:t>
            </a:fld>
            <a:endParaRPr lang="fr-FR"/>
          </a:p>
        </p:txBody>
      </p:sp>
      <p:pic>
        <p:nvPicPr>
          <p:cNvPr id="11" name="Image 10"/>
          <p:cNvPicPr>
            <a:picLocks noChangeAspect="1"/>
          </p:cNvPicPr>
          <p:nvPr/>
        </p:nvPicPr>
        <p:blipFill>
          <a:blip r:embed="rId2"/>
          <a:stretch>
            <a:fillRect/>
          </a:stretch>
        </p:blipFill>
        <p:spPr>
          <a:xfrm>
            <a:off x="8409310" y="33499"/>
            <a:ext cx="2731218" cy="2153110"/>
          </a:xfrm>
          <a:prstGeom prst="rect">
            <a:avLst/>
          </a:prstGeom>
        </p:spPr>
      </p:pic>
      <p:sp>
        <p:nvSpPr>
          <p:cNvPr id="3" name="Espace réservé du contenu 2"/>
          <p:cNvSpPr>
            <a:spLocks noGrp="1"/>
          </p:cNvSpPr>
          <p:nvPr>
            <p:ph idx="1"/>
          </p:nvPr>
        </p:nvSpPr>
        <p:spPr/>
        <p:txBody>
          <a:bodyPr/>
          <a:lstStyle/>
          <a:p>
            <a:pPr marL="0" indent="0">
              <a:buNone/>
            </a:pPr>
            <a:r>
              <a:rPr lang="fr-FR"/>
              <a:t>Suivant le matériel et le type d’installation certains contrats peuvent s’avèrer obligatoires en complément de l’installation principale:</a:t>
            </a:r>
          </a:p>
          <a:p>
            <a:pPr lvl="2">
              <a:buFont typeface="Wingdings" panose="05000000000000000000" pitchFamily="2" charset="2"/>
              <a:buChar char="Ø"/>
              <a:tabLst>
                <a:tab pos="2149475" algn="l"/>
              </a:tabLst>
            </a:pPr>
            <a:r>
              <a:rPr lang="fr-FR"/>
              <a:t>l’entretien d’un adoucisseur</a:t>
            </a:r>
          </a:p>
          <a:p>
            <a:pPr lvl="2">
              <a:buFont typeface="Wingdings" panose="05000000000000000000" pitchFamily="2" charset="2"/>
              <a:buChar char="Ø"/>
              <a:tabLst>
                <a:tab pos="2149475" algn="l"/>
              </a:tabLst>
            </a:pPr>
            <a:r>
              <a:rPr lang="fr-FR"/>
              <a:t>L’entretien d’un disconnecteur hydraulique</a:t>
            </a:r>
          </a:p>
          <a:p>
            <a:pPr marL="0" lvl="1" indent="0">
              <a:buNone/>
              <a:tabLst>
                <a:tab pos="1973263" algn="l"/>
                <a:tab pos="2149475" algn="l"/>
              </a:tabLst>
            </a:pPr>
            <a:endParaRPr lang="fr-FR" sz="1800"/>
          </a:p>
          <a:p>
            <a:pPr marL="0" lvl="1" indent="0">
              <a:buNone/>
              <a:tabLst>
                <a:tab pos="1973263" algn="l"/>
                <a:tab pos="2149475" algn="l"/>
              </a:tabLst>
            </a:pPr>
            <a:r>
              <a:rPr lang="fr-FR" sz="1800">
                <a:sym typeface="Wingdings" panose="05000000000000000000" pitchFamily="2" charset="2"/>
              </a:rPr>
              <a:t></a:t>
            </a:r>
            <a:r>
              <a:rPr lang="fr-FR" sz="1800"/>
              <a:t>Sauf exception (installation très importante avec un coût d’entretien élevé) Il convient que ce soit le titulaire du contrat chaufferie qui gère ces contrats annexes dont le coût global doit être intégré au contrat de la chaufferie.</a:t>
            </a:r>
          </a:p>
          <a:p>
            <a:pPr marL="0" lvl="1" indent="0">
              <a:buNone/>
              <a:tabLst>
                <a:tab pos="1973263" algn="l"/>
                <a:tab pos="2149475" algn="l"/>
              </a:tabLst>
            </a:pPr>
            <a:endParaRPr lang="fr-FR" sz="1800"/>
          </a:p>
          <a:p>
            <a:pPr marL="0" lvl="1" indent="0">
              <a:buNone/>
              <a:tabLst>
                <a:tab pos="1973263" algn="l"/>
                <a:tab pos="2149475" algn="l"/>
              </a:tabLst>
            </a:pPr>
            <a:r>
              <a:rPr lang="fr-FR" sz="1800">
                <a:sym typeface="Wingdings" panose="05000000000000000000" pitchFamily="2" charset="2"/>
              </a:rPr>
              <a:t></a:t>
            </a:r>
            <a:r>
              <a:rPr lang="fr-FR" sz="1800"/>
              <a:t>Comme pour tous les contrats obligatoires les interventions du mainteneur doivent être tracées dans un carnet d’entretien qui sera disponible sans délai à chaque réquisition du CS.</a:t>
            </a:r>
          </a:p>
          <a:p>
            <a:pPr marL="0" lvl="1" indent="0">
              <a:buNone/>
              <a:tabLst>
                <a:tab pos="1973263" algn="l"/>
                <a:tab pos="2149475" algn="l"/>
              </a:tabLst>
            </a:pPr>
            <a:r>
              <a:rPr lang="fr-FR" sz="1800"/>
              <a:t>Donc, </a:t>
            </a:r>
            <a:r>
              <a:rPr lang="fr-FR" sz="1800" b="1"/>
              <a:t>dans l’idéal</a:t>
            </a:r>
            <a:r>
              <a:rPr lang="fr-FR" sz="1800"/>
              <a:t>, ce carnet d’entretien sera conservé chez le gardien, s’il y en a un, ou dans un coffret accessible en dehors de la chaufferie puisque l’accès de ce local est réglementé et limité aux personnes formées ou accompagnées par une personne habilitée).</a:t>
            </a:r>
          </a:p>
        </p:txBody>
      </p:sp>
      <p:sp>
        <p:nvSpPr>
          <p:cNvPr id="12" name="Espace réservé du pied de page 11"/>
          <p:cNvSpPr>
            <a:spLocks noGrp="1"/>
          </p:cNvSpPr>
          <p:nvPr>
            <p:ph type="ftr" sz="quarter" idx="11"/>
          </p:nvPr>
        </p:nvSpPr>
        <p:spPr/>
        <p:txBody>
          <a:bodyPr/>
          <a:lstStyle/>
          <a:p>
            <a:r>
              <a:rPr lang="fr-FR"/>
              <a:t>Les contrats de maintenance de la copropriété et leur mise en concurrence</a:t>
            </a:r>
          </a:p>
        </p:txBody>
      </p:sp>
      <p:grpSp>
        <p:nvGrpSpPr>
          <p:cNvPr id="7" name="Groupe 6"/>
          <p:cNvGrpSpPr/>
          <p:nvPr/>
        </p:nvGrpSpPr>
        <p:grpSpPr>
          <a:xfrm>
            <a:off x="0" y="-16476"/>
            <a:ext cx="12192000" cy="523220"/>
            <a:chOff x="0" y="-16476"/>
            <a:chExt cx="12192000" cy="523220"/>
          </a:xfrm>
        </p:grpSpPr>
        <p:sp>
          <p:nvSpPr>
            <p:cNvPr id="9" name="object 2"/>
            <p:cNvSpPr/>
            <p:nvPr/>
          </p:nvSpPr>
          <p:spPr>
            <a:xfrm>
              <a:off x="0" y="-1523"/>
              <a:ext cx="12192000" cy="457200"/>
            </a:xfrm>
            <a:custGeom>
              <a:avLst/>
              <a:gdLst/>
              <a:ahLst/>
              <a:cxnLst/>
              <a:rect l="l" t="t" r="r" b="b"/>
              <a:pathLst>
                <a:path w="12192000" h="457200">
                  <a:moveTo>
                    <a:pt x="12192000" y="0"/>
                  </a:moveTo>
                  <a:lnTo>
                    <a:pt x="0" y="0"/>
                  </a:lnTo>
                  <a:lnTo>
                    <a:pt x="0" y="457200"/>
                  </a:lnTo>
                  <a:lnTo>
                    <a:pt x="12192000" y="457200"/>
                  </a:lnTo>
                  <a:lnTo>
                    <a:pt x="12192000" y="0"/>
                  </a:lnTo>
                  <a:close/>
                </a:path>
              </a:pathLst>
            </a:custGeom>
            <a:solidFill>
              <a:srgbClr val="7030A0"/>
            </a:solidFill>
            <a:ln>
              <a:noFill/>
            </a:ln>
          </p:spPr>
          <p:txBody>
            <a:bodyPr wrap="square" lIns="0" tIns="0" rIns="0" bIns="0" rtlCol="0"/>
            <a:lstStyle/>
            <a:p>
              <a:endParaRPr/>
            </a:p>
          </p:txBody>
        </p:sp>
        <p:sp>
          <p:nvSpPr>
            <p:cNvPr id="10" name="ZoneTexte 9"/>
            <p:cNvSpPr txBox="1"/>
            <p:nvPr/>
          </p:nvSpPr>
          <p:spPr>
            <a:xfrm>
              <a:off x="0" y="-16476"/>
              <a:ext cx="10254502" cy="523220"/>
            </a:xfrm>
            <a:prstGeom prst="rect">
              <a:avLst/>
            </a:prstGeom>
            <a:noFill/>
          </p:spPr>
          <p:txBody>
            <a:bodyPr wrap="square" rtlCol="0">
              <a:spAutoFit/>
            </a:bodyPr>
            <a:lstStyle/>
            <a:p>
              <a:r>
                <a:rPr lang="fr-CA" sz="2800" b="1" dirty="0">
                  <a:solidFill>
                    <a:schemeClr val="bg1"/>
                  </a:solidFill>
                </a:rPr>
                <a:t>Les contrats obligatoires </a:t>
              </a:r>
              <a:endParaRPr lang="fr-FR" sz="2800" b="1" dirty="0">
                <a:solidFill>
                  <a:schemeClr val="bg1"/>
                </a:solidFill>
              </a:endParaRPr>
            </a:p>
          </p:txBody>
        </p:sp>
      </p:grpSp>
      <p:sp>
        <p:nvSpPr>
          <p:cNvPr id="13" name="Titre 1"/>
          <p:cNvSpPr>
            <a:spLocks noGrp="1"/>
          </p:cNvSpPr>
          <p:nvPr>
            <p:ph type="title"/>
          </p:nvPr>
        </p:nvSpPr>
        <p:spPr>
          <a:xfrm>
            <a:off x="195649" y="598319"/>
            <a:ext cx="10515600" cy="774356"/>
          </a:xfrm>
        </p:spPr>
        <p:txBody>
          <a:bodyPr>
            <a:normAutofit/>
          </a:bodyPr>
          <a:lstStyle/>
          <a:p>
            <a:r>
              <a:rPr lang="fr-FR" sz="2800" b="1" dirty="0">
                <a:latin typeface="+mn-lt"/>
              </a:rPr>
              <a:t>Les contrats de chauffage</a:t>
            </a:r>
          </a:p>
        </p:txBody>
      </p:sp>
    </p:spTree>
    <p:extLst>
      <p:ext uri="{BB962C8B-B14F-4D97-AF65-F5344CB8AC3E}">
        <p14:creationId xmlns:p14="http://schemas.microsoft.com/office/powerpoint/2010/main" val="634111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73443" y="1688843"/>
            <a:ext cx="10515600" cy="4351338"/>
          </a:xfrm>
        </p:spPr>
        <p:txBody>
          <a:bodyPr/>
          <a:lstStyle/>
          <a:p>
            <a:pPr marL="0" indent="0">
              <a:buNone/>
            </a:pPr>
            <a:r>
              <a:rPr lang="fr-FR" dirty="0"/>
              <a:t>Les annexes du contrat doivent lister la totalité du matériel maintenu:</a:t>
            </a:r>
          </a:p>
          <a:p>
            <a:pPr marL="0" indent="0">
              <a:buNone/>
            </a:pPr>
            <a:r>
              <a:rPr lang="fr-FR" sz="1800" dirty="0"/>
              <a:t>	-armoire(s) électrique(s)</a:t>
            </a:r>
          </a:p>
          <a:p>
            <a:pPr marL="0" indent="0">
              <a:buNone/>
            </a:pPr>
            <a:r>
              <a:rPr lang="fr-FR" sz="1800" dirty="0"/>
              <a:t>	</a:t>
            </a:r>
            <a:r>
              <a:rPr lang="fr-FR" sz="1800"/>
              <a:t>-automate(s)</a:t>
            </a:r>
            <a:endParaRPr lang="fr-FR" sz="1800" dirty="0"/>
          </a:p>
          <a:p>
            <a:pPr marL="0" indent="0">
              <a:buNone/>
            </a:pPr>
            <a:r>
              <a:rPr lang="fr-FR" sz="1800" dirty="0"/>
              <a:t>	-vannes principales (vannes 3 voies, vannes d’isolement etc..)</a:t>
            </a:r>
          </a:p>
          <a:p>
            <a:pPr marL="0" indent="0">
              <a:buNone/>
            </a:pPr>
            <a:r>
              <a:rPr lang="fr-FR" sz="1800" dirty="0"/>
              <a:t>	-pompes</a:t>
            </a:r>
          </a:p>
          <a:p>
            <a:pPr marL="0" indent="0">
              <a:buNone/>
            </a:pPr>
            <a:r>
              <a:rPr lang="fr-FR" sz="1800" dirty="0"/>
              <a:t>	-instruments de mesure (sondes et capteurs, manomètres et thermomètres)</a:t>
            </a:r>
          </a:p>
          <a:p>
            <a:pPr marL="0" indent="0">
              <a:buNone/>
            </a:pPr>
            <a:r>
              <a:rPr lang="fr-FR" sz="1800" dirty="0"/>
              <a:t>	-le cas échéant le matériel de sécurité du local (BAES et extincteur, détecteur de gaz..)</a:t>
            </a:r>
          </a:p>
          <a:p>
            <a:pPr marL="0" indent="0">
              <a:buNone/>
            </a:pPr>
            <a:r>
              <a:rPr lang="fr-FR" sz="1800" dirty="0"/>
              <a:t>En règle général, le matériel qui n’entre pas dans le champs du contrat doit être explicité clairement (nom et références, photo…), cela peut être le cas d’un compteur d’énergie primaire qui dépendra du fournisseur.</a:t>
            </a:r>
          </a:p>
          <a:p>
            <a:pPr marL="0" indent="0">
              <a:buNone/>
            </a:pPr>
            <a:r>
              <a:rPr lang="fr-FR" sz="1800" b="1" dirty="0"/>
              <a:t>En l’absence d’un </a:t>
            </a:r>
            <a:r>
              <a:rPr lang="fr-FR" sz="1800" b="1"/>
              <a:t>inventaire détaillé ou d’une mention d’exclusion écrite</a:t>
            </a:r>
            <a:r>
              <a:rPr lang="fr-FR" sz="1800"/>
              <a:t> </a:t>
            </a:r>
            <a:r>
              <a:rPr lang="fr-FR" sz="1800" dirty="0"/>
              <a:t>tous les équipements qui participent à la production et à la distribution de chauffage ou d’ECS sont </a:t>
            </a:r>
            <a:r>
              <a:rPr lang="fr-FR" sz="1800" b="1" dirty="0"/>
              <a:t>réputés couverts par le contrat, </a:t>
            </a:r>
            <a:r>
              <a:rPr lang="fr-FR" sz="1800" dirty="0"/>
              <a:t>si cette clause n’y figure pas, la faire ajouter.</a:t>
            </a:r>
          </a:p>
        </p:txBody>
      </p:sp>
      <p:sp>
        <p:nvSpPr>
          <p:cNvPr id="5" name="Espace réservé du numéro de diapositive 4"/>
          <p:cNvSpPr>
            <a:spLocks noGrp="1"/>
          </p:cNvSpPr>
          <p:nvPr>
            <p:ph type="sldNum" sz="quarter" idx="12"/>
          </p:nvPr>
        </p:nvSpPr>
        <p:spPr/>
        <p:txBody>
          <a:bodyPr/>
          <a:lstStyle/>
          <a:p>
            <a:fld id="{BE732C41-7B39-4080-85C1-2D318E148575}" type="slidenum">
              <a:rPr lang="fr-FR" smtClean="0"/>
              <a:t>15</a:t>
            </a:fld>
            <a:endParaRPr lang="fr-FR"/>
          </a:p>
        </p:txBody>
      </p:sp>
      <p:pic>
        <p:nvPicPr>
          <p:cNvPr id="6" name="Image 5"/>
          <p:cNvPicPr>
            <a:picLocks noChangeAspect="1"/>
          </p:cNvPicPr>
          <p:nvPr/>
        </p:nvPicPr>
        <p:blipFill>
          <a:blip r:embed="rId2"/>
          <a:stretch>
            <a:fillRect/>
          </a:stretch>
        </p:blipFill>
        <p:spPr>
          <a:xfrm>
            <a:off x="7837812" y="2913806"/>
            <a:ext cx="569814" cy="569814"/>
          </a:xfrm>
          <a:prstGeom prst="rect">
            <a:avLst/>
          </a:prstGeom>
        </p:spPr>
      </p:pic>
      <p:pic>
        <p:nvPicPr>
          <p:cNvPr id="7" name="Image 6"/>
          <p:cNvPicPr>
            <a:picLocks noChangeAspect="1"/>
          </p:cNvPicPr>
          <p:nvPr/>
        </p:nvPicPr>
        <p:blipFill>
          <a:blip r:embed="rId3"/>
          <a:stretch>
            <a:fillRect/>
          </a:stretch>
        </p:blipFill>
        <p:spPr>
          <a:xfrm>
            <a:off x="8903826" y="3131618"/>
            <a:ext cx="1078374" cy="1006482"/>
          </a:xfrm>
          <a:prstGeom prst="rect">
            <a:avLst/>
          </a:prstGeom>
        </p:spPr>
      </p:pic>
      <p:pic>
        <p:nvPicPr>
          <p:cNvPr id="8194" name="Picture 2" descr="Bloc autonome d'éclairage de secours | 3D Warehous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558" r="14785"/>
          <a:stretch/>
        </p:blipFill>
        <p:spPr bwMode="auto">
          <a:xfrm>
            <a:off x="9982200" y="3777550"/>
            <a:ext cx="854312" cy="7211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LES AUTOMATES PROGRAMMABLES INDUSTRIEL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20" r="8036" b="7234"/>
          <a:stretch/>
        </p:blipFill>
        <p:spPr bwMode="auto">
          <a:xfrm>
            <a:off x="9760815" y="2212875"/>
            <a:ext cx="1814370" cy="1343279"/>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pied de page 7"/>
          <p:cNvSpPr>
            <a:spLocks noGrp="1"/>
          </p:cNvSpPr>
          <p:nvPr>
            <p:ph type="ftr" sz="quarter" idx="11"/>
          </p:nvPr>
        </p:nvSpPr>
        <p:spPr/>
        <p:txBody>
          <a:bodyPr/>
          <a:lstStyle/>
          <a:p>
            <a:r>
              <a:rPr lang="fr-FR"/>
              <a:t>Les contrats de maintenance de la copropriété et leur mise en concurrence</a:t>
            </a:r>
          </a:p>
        </p:txBody>
      </p:sp>
      <p:grpSp>
        <p:nvGrpSpPr>
          <p:cNvPr id="10" name="Groupe 9"/>
          <p:cNvGrpSpPr/>
          <p:nvPr/>
        </p:nvGrpSpPr>
        <p:grpSpPr>
          <a:xfrm>
            <a:off x="0" y="-16476"/>
            <a:ext cx="12192000" cy="523220"/>
            <a:chOff x="0" y="-16476"/>
            <a:chExt cx="12192000" cy="523220"/>
          </a:xfrm>
        </p:grpSpPr>
        <p:sp>
          <p:nvSpPr>
            <p:cNvPr id="11" name="object 2"/>
            <p:cNvSpPr/>
            <p:nvPr/>
          </p:nvSpPr>
          <p:spPr>
            <a:xfrm>
              <a:off x="0" y="-1523"/>
              <a:ext cx="12192000" cy="457200"/>
            </a:xfrm>
            <a:custGeom>
              <a:avLst/>
              <a:gdLst/>
              <a:ahLst/>
              <a:cxnLst/>
              <a:rect l="l" t="t" r="r" b="b"/>
              <a:pathLst>
                <a:path w="12192000" h="457200">
                  <a:moveTo>
                    <a:pt x="12192000" y="0"/>
                  </a:moveTo>
                  <a:lnTo>
                    <a:pt x="0" y="0"/>
                  </a:lnTo>
                  <a:lnTo>
                    <a:pt x="0" y="457200"/>
                  </a:lnTo>
                  <a:lnTo>
                    <a:pt x="12192000" y="457200"/>
                  </a:lnTo>
                  <a:lnTo>
                    <a:pt x="12192000" y="0"/>
                  </a:lnTo>
                  <a:close/>
                </a:path>
              </a:pathLst>
            </a:custGeom>
            <a:solidFill>
              <a:srgbClr val="7030A0"/>
            </a:solidFill>
            <a:ln>
              <a:noFill/>
            </a:ln>
          </p:spPr>
          <p:txBody>
            <a:bodyPr wrap="square" lIns="0" tIns="0" rIns="0" bIns="0" rtlCol="0"/>
            <a:lstStyle/>
            <a:p>
              <a:endParaRPr/>
            </a:p>
          </p:txBody>
        </p:sp>
        <p:sp>
          <p:nvSpPr>
            <p:cNvPr id="12" name="ZoneTexte 11"/>
            <p:cNvSpPr txBox="1"/>
            <p:nvPr/>
          </p:nvSpPr>
          <p:spPr>
            <a:xfrm>
              <a:off x="0" y="-16476"/>
              <a:ext cx="10254502" cy="523220"/>
            </a:xfrm>
            <a:prstGeom prst="rect">
              <a:avLst/>
            </a:prstGeom>
            <a:noFill/>
          </p:spPr>
          <p:txBody>
            <a:bodyPr wrap="square" rtlCol="0">
              <a:spAutoFit/>
            </a:bodyPr>
            <a:lstStyle/>
            <a:p>
              <a:r>
                <a:rPr lang="fr-CA" sz="2800" b="1" dirty="0">
                  <a:solidFill>
                    <a:schemeClr val="bg1"/>
                  </a:solidFill>
                </a:rPr>
                <a:t>Les contrats obligatoires </a:t>
              </a:r>
              <a:endParaRPr lang="fr-FR" sz="2800" b="1" dirty="0">
                <a:solidFill>
                  <a:schemeClr val="bg1"/>
                </a:solidFill>
              </a:endParaRPr>
            </a:p>
          </p:txBody>
        </p:sp>
      </p:grpSp>
      <p:sp>
        <p:nvSpPr>
          <p:cNvPr id="14" name="Titre 1"/>
          <p:cNvSpPr>
            <a:spLocks noGrp="1"/>
          </p:cNvSpPr>
          <p:nvPr>
            <p:ph type="title"/>
          </p:nvPr>
        </p:nvSpPr>
        <p:spPr>
          <a:xfrm>
            <a:off x="195649" y="598319"/>
            <a:ext cx="10515600" cy="774356"/>
          </a:xfrm>
        </p:spPr>
        <p:txBody>
          <a:bodyPr>
            <a:normAutofit/>
          </a:bodyPr>
          <a:lstStyle/>
          <a:p>
            <a:r>
              <a:rPr lang="fr-FR" sz="2800" b="1" dirty="0">
                <a:latin typeface="+mn-lt"/>
              </a:rPr>
              <a:t>Les contrats de chauffage</a:t>
            </a:r>
          </a:p>
        </p:txBody>
      </p:sp>
    </p:spTree>
    <p:extLst>
      <p:ext uri="{BB962C8B-B14F-4D97-AF65-F5344CB8AC3E}">
        <p14:creationId xmlns:p14="http://schemas.microsoft.com/office/powerpoint/2010/main" val="2920476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24163" y="1244305"/>
            <a:ext cx="10515600" cy="461074"/>
          </a:xfrm>
        </p:spPr>
        <p:txBody>
          <a:bodyPr>
            <a:normAutofit fontScale="92500"/>
          </a:bodyPr>
          <a:lstStyle/>
          <a:p>
            <a:pPr marL="0" indent="0">
              <a:buNone/>
            </a:pPr>
            <a:r>
              <a:rPr lang="fr-FR"/>
              <a:t>Les annexes du contrat doivent comporter des gammes de maintenance:</a:t>
            </a:r>
            <a:endParaRPr lang="fr-FR" sz="1800"/>
          </a:p>
        </p:txBody>
      </p:sp>
      <p:pic>
        <p:nvPicPr>
          <p:cNvPr id="4" name="Image 3"/>
          <p:cNvPicPr>
            <a:picLocks noChangeAspect="1"/>
          </p:cNvPicPr>
          <p:nvPr/>
        </p:nvPicPr>
        <p:blipFill>
          <a:blip r:embed="rId2"/>
          <a:stretch>
            <a:fillRect/>
          </a:stretch>
        </p:blipFill>
        <p:spPr>
          <a:xfrm>
            <a:off x="924163" y="1636334"/>
            <a:ext cx="6720975" cy="4720016"/>
          </a:xfrm>
          <a:prstGeom prst="rect">
            <a:avLst/>
          </a:prstGeom>
        </p:spPr>
      </p:pic>
      <p:sp>
        <p:nvSpPr>
          <p:cNvPr id="5" name="ZoneTexte 4"/>
          <p:cNvSpPr txBox="1"/>
          <p:nvPr/>
        </p:nvSpPr>
        <p:spPr>
          <a:xfrm>
            <a:off x="8269705" y="3629320"/>
            <a:ext cx="3677130" cy="2585323"/>
          </a:xfrm>
          <a:prstGeom prst="rect">
            <a:avLst/>
          </a:prstGeom>
          <a:noFill/>
        </p:spPr>
        <p:txBody>
          <a:bodyPr wrap="square" rtlCol="0">
            <a:spAutoFit/>
          </a:bodyPr>
          <a:lstStyle/>
          <a:p>
            <a:r>
              <a:rPr lang="fr-FR"/>
              <a:t>La régularité de certains contrôles (par exemple le contrôle de la T° de départ ECS) est indispensable au contrôle de la sécurité sanitaire des résidents (légionellose). En cas de non-conformité (T° trop basse de manière chronique) des mesures correctives doivent être mises en œuvre.</a:t>
            </a:r>
          </a:p>
        </p:txBody>
      </p:sp>
      <p:cxnSp>
        <p:nvCxnSpPr>
          <p:cNvPr id="7" name="Connecteur droit avec flèche 6"/>
          <p:cNvCxnSpPr/>
          <p:nvPr/>
        </p:nvCxnSpPr>
        <p:spPr>
          <a:xfrm flipH="1" flipV="1">
            <a:off x="5724525" y="3917253"/>
            <a:ext cx="2545180" cy="48384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Espace réservé du numéro de diapositive 10"/>
          <p:cNvSpPr>
            <a:spLocks noGrp="1"/>
          </p:cNvSpPr>
          <p:nvPr>
            <p:ph type="sldNum" sz="quarter" idx="12"/>
          </p:nvPr>
        </p:nvSpPr>
        <p:spPr/>
        <p:txBody>
          <a:bodyPr/>
          <a:lstStyle/>
          <a:p>
            <a:fld id="{BE732C41-7B39-4080-85C1-2D318E148575}" type="slidenum">
              <a:rPr lang="fr-FR" smtClean="0"/>
              <a:t>16</a:t>
            </a:fld>
            <a:endParaRPr lang="fr-FR"/>
          </a:p>
        </p:txBody>
      </p:sp>
      <p:sp>
        <p:nvSpPr>
          <p:cNvPr id="6" name="Espace réservé du pied de page 5"/>
          <p:cNvSpPr>
            <a:spLocks noGrp="1"/>
          </p:cNvSpPr>
          <p:nvPr>
            <p:ph type="ftr" sz="quarter" idx="11"/>
          </p:nvPr>
        </p:nvSpPr>
        <p:spPr/>
        <p:txBody>
          <a:bodyPr/>
          <a:lstStyle/>
          <a:p>
            <a:r>
              <a:rPr lang="fr-FR"/>
              <a:t>Les contrats de maintenance de la copropriété et leur mise en concurrence</a:t>
            </a:r>
          </a:p>
        </p:txBody>
      </p:sp>
      <p:grpSp>
        <p:nvGrpSpPr>
          <p:cNvPr id="9" name="Groupe 8"/>
          <p:cNvGrpSpPr/>
          <p:nvPr/>
        </p:nvGrpSpPr>
        <p:grpSpPr>
          <a:xfrm>
            <a:off x="0" y="-16476"/>
            <a:ext cx="12192000" cy="523220"/>
            <a:chOff x="0" y="-16476"/>
            <a:chExt cx="12192000" cy="523220"/>
          </a:xfrm>
        </p:grpSpPr>
        <p:sp>
          <p:nvSpPr>
            <p:cNvPr id="10" name="object 2"/>
            <p:cNvSpPr/>
            <p:nvPr/>
          </p:nvSpPr>
          <p:spPr>
            <a:xfrm>
              <a:off x="0" y="-1523"/>
              <a:ext cx="12192000" cy="457200"/>
            </a:xfrm>
            <a:custGeom>
              <a:avLst/>
              <a:gdLst/>
              <a:ahLst/>
              <a:cxnLst/>
              <a:rect l="l" t="t" r="r" b="b"/>
              <a:pathLst>
                <a:path w="12192000" h="457200">
                  <a:moveTo>
                    <a:pt x="12192000" y="0"/>
                  </a:moveTo>
                  <a:lnTo>
                    <a:pt x="0" y="0"/>
                  </a:lnTo>
                  <a:lnTo>
                    <a:pt x="0" y="457200"/>
                  </a:lnTo>
                  <a:lnTo>
                    <a:pt x="12192000" y="457200"/>
                  </a:lnTo>
                  <a:lnTo>
                    <a:pt x="12192000" y="0"/>
                  </a:lnTo>
                  <a:close/>
                </a:path>
              </a:pathLst>
            </a:custGeom>
            <a:solidFill>
              <a:srgbClr val="7030A0"/>
            </a:solidFill>
            <a:ln>
              <a:noFill/>
            </a:ln>
          </p:spPr>
          <p:txBody>
            <a:bodyPr wrap="square" lIns="0" tIns="0" rIns="0" bIns="0" rtlCol="0"/>
            <a:lstStyle/>
            <a:p>
              <a:endParaRPr/>
            </a:p>
          </p:txBody>
        </p:sp>
        <p:sp>
          <p:nvSpPr>
            <p:cNvPr id="12" name="ZoneTexte 11"/>
            <p:cNvSpPr txBox="1"/>
            <p:nvPr/>
          </p:nvSpPr>
          <p:spPr>
            <a:xfrm>
              <a:off x="0" y="-16476"/>
              <a:ext cx="10254502" cy="523220"/>
            </a:xfrm>
            <a:prstGeom prst="rect">
              <a:avLst/>
            </a:prstGeom>
            <a:noFill/>
          </p:spPr>
          <p:txBody>
            <a:bodyPr wrap="square" rtlCol="0">
              <a:spAutoFit/>
            </a:bodyPr>
            <a:lstStyle/>
            <a:p>
              <a:r>
                <a:rPr lang="fr-CA" sz="2800" b="1" dirty="0">
                  <a:solidFill>
                    <a:schemeClr val="bg1"/>
                  </a:solidFill>
                </a:rPr>
                <a:t>Les contrats obligatoires </a:t>
              </a:r>
              <a:endParaRPr lang="fr-FR" sz="2800" b="1" dirty="0">
                <a:solidFill>
                  <a:schemeClr val="bg1"/>
                </a:solidFill>
              </a:endParaRPr>
            </a:p>
          </p:txBody>
        </p:sp>
      </p:grpSp>
      <p:sp>
        <p:nvSpPr>
          <p:cNvPr id="13" name="Titre 1"/>
          <p:cNvSpPr>
            <a:spLocks noGrp="1"/>
          </p:cNvSpPr>
          <p:nvPr>
            <p:ph type="title"/>
          </p:nvPr>
        </p:nvSpPr>
        <p:spPr>
          <a:xfrm>
            <a:off x="195649" y="598319"/>
            <a:ext cx="10515600" cy="774356"/>
          </a:xfrm>
        </p:spPr>
        <p:txBody>
          <a:bodyPr>
            <a:normAutofit/>
          </a:bodyPr>
          <a:lstStyle/>
          <a:p>
            <a:r>
              <a:rPr lang="fr-FR" sz="2800" b="1" dirty="0">
                <a:latin typeface="+mn-lt"/>
              </a:rPr>
              <a:t>Les contrats de chauffage</a:t>
            </a:r>
          </a:p>
        </p:txBody>
      </p:sp>
    </p:spTree>
    <p:extLst>
      <p:ext uri="{BB962C8B-B14F-4D97-AF65-F5344CB8AC3E}">
        <p14:creationId xmlns:p14="http://schemas.microsoft.com/office/powerpoint/2010/main" val="3209702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apport icône claire 1511664 - Telecharger Vectoriel Gratuit, Clipar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31409">
            <a:off x="8719929" y="4973401"/>
            <a:ext cx="1573834" cy="1573834"/>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p:cNvSpPr>
            <a:spLocks noGrp="1"/>
          </p:cNvSpPr>
          <p:nvPr>
            <p:ph idx="1"/>
          </p:nvPr>
        </p:nvSpPr>
        <p:spPr>
          <a:xfrm>
            <a:off x="838199" y="2111032"/>
            <a:ext cx="10844893" cy="4069332"/>
          </a:xfrm>
        </p:spPr>
        <p:txBody>
          <a:bodyPr>
            <a:normAutofit/>
          </a:bodyPr>
          <a:lstStyle/>
          <a:p>
            <a:pPr marL="0" indent="0">
              <a:buNone/>
            </a:pPr>
            <a:r>
              <a:rPr lang="fr-FR"/>
              <a:t>Les annexes du contrat doivent comporter la notion de: </a:t>
            </a:r>
          </a:p>
          <a:p>
            <a:pPr marL="0" indent="0" algn="ctr">
              <a:buNone/>
            </a:pPr>
            <a:r>
              <a:rPr lang="fr-FR" b="1"/>
              <a:t>rapport de prise en charge</a:t>
            </a:r>
            <a:endParaRPr lang="fr-FR" sz="1800"/>
          </a:p>
          <a:p>
            <a:pPr marL="0" indent="0">
              <a:buNone/>
            </a:pPr>
            <a:r>
              <a:rPr lang="fr-FR" sz="2400"/>
              <a:t>« A l’issue d’une période de X mois (maximum 3, sauf si début du contrat hors période de chauffe), l’entreprise fournira au client </a:t>
            </a:r>
            <a:r>
              <a:rPr lang="fr-FR" sz="2400" b="1"/>
              <a:t>un rapport de prise en charge </a:t>
            </a:r>
            <a:r>
              <a:rPr lang="fr-FR" sz="2400"/>
              <a:t>qui analysera l’état général de l’installation et qui précisera les travaux éventuels à prévoir et les coûts induits*. </a:t>
            </a:r>
          </a:p>
          <a:p>
            <a:pPr marL="0" indent="0">
              <a:buNone/>
            </a:pPr>
            <a:r>
              <a:rPr lang="fr-FR" sz="2400"/>
              <a:t>A défaut l’installation est réputée être </a:t>
            </a:r>
            <a:r>
              <a:rPr lang="fr-FR" sz="2400" b="1"/>
              <a:t>réceptionnée sans réserve</a:t>
            </a:r>
            <a:r>
              <a:rPr lang="fr-FR" sz="2400"/>
              <a:t> par le prestataire » et il faudra le lui notifier de manière formelle (courrier/mail)</a:t>
            </a:r>
          </a:p>
          <a:p>
            <a:pPr marL="0" indent="0">
              <a:buNone/>
            </a:pPr>
            <a:endParaRPr lang="fr-FR" sz="1800"/>
          </a:p>
          <a:p>
            <a:pPr marL="0" indent="0">
              <a:buNone/>
            </a:pPr>
            <a:r>
              <a:rPr lang="fr-FR" sz="1800"/>
              <a:t>*d’où l’importance de l’état des lieux contradictoire…..</a:t>
            </a:r>
          </a:p>
        </p:txBody>
      </p:sp>
      <p:sp>
        <p:nvSpPr>
          <p:cNvPr id="5" name="Espace réservé du numéro de diapositive 4"/>
          <p:cNvSpPr>
            <a:spLocks noGrp="1"/>
          </p:cNvSpPr>
          <p:nvPr>
            <p:ph type="sldNum" sz="quarter" idx="12"/>
          </p:nvPr>
        </p:nvSpPr>
        <p:spPr/>
        <p:txBody>
          <a:bodyPr/>
          <a:lstStyle/>
          <a:p>
            <a:fld id="{BE732C41-7B39-4080-85C1-2D318E148575}" type="slidenum">
              <a:rPr lang="fr-FR" smtClean="0"/>
              <a:t>17</a:t>
            </a:fld>
            <a:endParaRPr lang="fr-FR"/>
          </a:p>
        </p:txBody>
      </p:sp>
      <p:sp>
        <p:nvSpPr>
          <p:cNvPr id="6" name="Espace réservé du pied de page 5"/>
          <p:cNvSpPr>
            <a:spLocks noGrp="1"/>
          </p:cNvSpPr>
          <p:nvPr>
            <p:ph type="ftr" sz="quarter" idx="11"/>
          </p:nvPr>
        </p:nvSpPr>
        <p:spPr/>
        <p:txBody>
          <a:bodyPr/>
          <a:lstStyle/>
          <a:p>
            <a:r>
              <a:rPr lang="fr-FR"/>
              <a:t>Les contrats de maintenance de la copropriété et leur mise en concurrence</a:t>
            </a:r>
          </a:p>
        </p:txBody>
      </p:sp>
      <p:grpSp>
        <p:nvGrpSpPr>
          <p:cNvPr id="7" name="Groupe 6"/>
          <p:cNvGrpSpPr/>
          <p:nvPr/>
        </p:nvGrpSpPr>
        <p:grpSpPr>
          <a:xfrm>
            <a:off x="0" y="-16476"/>
            <a:ext cx="12192000" cy="523220"/>
            <a:chOff x="0" y="-16476"/>
            <a:chExt cx="12192000" cy="523220"/>
          </a:xfrm>
        </p:grpSpPr>
        <p:sp>
          <p:nvSpPr>
            <p:cNvPr id="8" name="object 2"/>
            <p:cNvSpPr/>
            <p:nvPr/>
          </p:nvSpPr>
          <p:spPr>
            <a:xfrm>
              <a:off x="0" y="-1523"/>
              <a:ext cx="12192000" cy="457200"/>
            </a:xfrm>
            <a:custGeom>
              <a:avLst/>
              <a:gdLst/>
              <a:ahLst/>
              <a:cxnLst/>
              <a:rect l="l" t="t" r="r" b="b"/>
              <a:pathLst>
                <a:path w="12192000" h="457200">
                  <a:moveTo>
                    <a:pt x="12192000" y="0"/>
                  </a:moveTo>
                  <a:lnTo>
                    <a:pt x="0" y="0"/>
                  </a:lnTo>
                  <a:lnTo>
                    <a:pt x="0" y="457200"/>
                  </a:lnTo>
                  <a:lnTo>
                    <a:pt x="12192000" y="457200"/>
                  </a:lnTo>
                  <a:lnTo>
                    <a:pt x="12192000" y="0"/>
                  </a:lnTo>
                  <a:close/>
                </a:path>
              </a:pathLst>
            </a:custGeom>
            <a:solidFill>
              <a:srgbClr val="7030A0"/>
            </a:solidFill>
            <a:ln>
              <a:noFill/>
            </a:ln>
          </p:spPr>
          <p:txBody>
            <a:bodyPr wrap="square" lIns="0" tIns="0" rIns="0" bIns="0" rtlCol="0"/>
            <a:lstStyle/>
            <a:p>
              <a:endParaRPr/>
            </a:p>
          </p:txBody>
        </p:sp>
        <p:sp>
          <p:nvSpPr>
            <p:cNvPr id="9" name="ZoneTexte 8"/>
            <p:cNvSpPr txBox="1"/>
            <p:nvPr/>
          </p:nvSpPr>
          <p:spPr>
            <a:xfrm>
              <a:off x="0" y="-16476"/>
              <a:ext cx="10254502" cy="523220"/>
            </a:xfrm>
            <a:prstGeom prst="rect">
              <a:avLst/>
            </a:prstGeom>
            <a:noFill/>
          </p:spPr>
          <p:txBody>
            <a:bodyPr wrap="square" rtlCol="0">
              <a:spAutoFit/>
            </a:bodyPr>
            <a:lstStyle/>
            <a:p>
              <a:r>
                <a:rPr lang="fr-CA" sz="2800" b="1" dirty="0">
                  <a:solidFill>
                    <a:schemeClr val="bg1"/>
                  </a:solidFill>
                </a:rPr>
                <a:t>Les contrats obligatoires </a:t>
              </a:r>
              <a:endParaRPr lang="fr-FR" sz="2800" b="1" dirty="0">
                <a:solidFill>
                  <a:schemeClr val="bg1"/>
                </a:solidFill>
              </a:endParaRPr>
            </a:p>
          </p:txBody>
        </p:sp>
      </p:grpSp>
      <p:sp>
        <p:nvSpPr>
          <p:cNvPr id="11" name="Titre 1"/>
          <p:cNvSpPr>
            <a:spLocks noGrp="1"/>
          </p:cNvSpPr>
          <p:nvPr>
            <p:ph type="title"/>
          </p:nvPr>
        </p:nvSpPr>
        <p:spPr>
          <a:xfrm>
            <a:off x="195649" y="598319"/>
            <a:ext cx="10515600" cy="774356"/>
          </a:xfrm>
        </p:spPr>
        <p:txBody>
          <a:bodyPr>
            <a:normAutofit/>
          </a:bodyPr>
          <a:lstStyle/>
          <a:p>
            <a:r>
              <a:rPr lang="fr-FR" sz="2800" b="1" dirty="0">
                <a:latin typeface="+mn-lt"/>
              </a:rPr>
              <a:t>Les contrats de chauffage</a:t>
            </a:r>
          </a:p>
        </p:txBody>
      </p:sp>
    </p:spTree>
    <p:extLst>
      <p:ext uri="{BB962C8B-B14F-4D97-AF65-F5344CB8AC3E}">
        <p14:creationId xmlns:p14="http://schemas.microsoft.com/office/powerpoint/2010/main" val="3870678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199" y="1884789"/>
            <a:ext cx="11008179" cy="3047332"/>
          </a:xfrm>
        </p:spPr>
        <p:txBody>
          <a:bodyPr>
            <a:normAutofit/>
          </a:bodyPr>
          <a:lstStyle/>
          <a:p>
            <a:pPr marL="0" indent="0">
              <a:buNone/>
            </a:pPr>
            <a:r>
              <a:rPr lang="fr-FR"/>
              <a:t>Les annexes du contrat doivent comporter:</a:t>
            </a:r>
          </a:p>
          <a:p>
            <a:pPr marL="0" indent="0">
              <a:buNone/>
            </a:pPr>
            <a:r>
              <a:rPr lang="fr-FR"/>
              <a:t>	</a:t>
            </a:r>
            <a:r>
              <a:rPr lang="fr-FR" sz="2000">
                <a:sym typeface="Wingdings" panose="05000000000000000000" pitchFamily="2" charset="2"/>
              </a:rPr>
              <a:t></a:t>
            </a:r>
            <a:r>
              <a:rPr lang="fr-FR" sz="2400"/>
              <a:t>un bordereau de prix pour les pièces principales ce qui permet de contrôler 	les devis à venir,</a:t>
            </a:r>
          </a:p>
          <a:p>
            <a:pPr marL="0" indent="0">
              <a:buNone/>
            </a:pPr>
            <a:r>
              <a:rPr lang="fr-FR" sz="2000"/>
              <a:t>	</a:t>
            </a:r>
            <a:r>
              <a:rPr lang="fr-FR" sz="2000">
                <a:sym typeface="Wingdings" panose="05000000000000000000" pitchFamily="2" charset="2"/>
              </a:rPr>
              <a:t></a:t>
            </a:r>
            <a:r>
              <a:rPr lang="fr-FR" sz="2400">
                <a:sym typeface="Wingdings" panose="05000000000000000000" pitchFamily="2" charset="2"/>
              </a:rPr>
              <a:t>à défaut d’un prix sur bordereau le coefficient de revente des pièces,</a:t>
            </a:r>
            <a:endParaRPr lang="fr-FR" sz="2400"/>
          </a:p>
          <a:p>
            <a:pPr marL="0" indent="0">
              <a:buNone/>
            </a:pPr>
            <a:r>
              <a:rPr lang="fr-FR" sz="2000"/>
              <a:t>	</a:t>
            </a:r>
            <a:r>
              <a:rPr lang="fr-FR" sz="2000">
                <a:sym typeface="Wingdings" panose="05000000000000000000" pitchFamily="2" charset="2"/>
              </a:rPr>
              <a:t></a:t>
            </a:r>
            <a:r>
              <a:rPr lang="fr-FR" sz="2400">
                <a:sym typeface="Wingdings" panose="05000000000000000000" pitchFamily="2" charset="2"/>
              </a:rPr>
              <a:t>le coût horaire des interventions ‘hors contrat’ ainsi que les déplacements 	afférents.</a:t>
            </a:r>
            <a:endParaRPr lang="fr-FR" sz="2400"/>
          </a:p>
          <a:p>
            <a:pPr marL="0" indent="0">
              <a:buNone/>
            </a:pPr>
            <a:endParaRPr lang="fr-FR" sz="1800"/>
          </a:p>
          <a:p>
            <a:pPr marL="0" indent="0">
              <a:buNone/>
            </a:pPr>
            <a:endParaRPr lang="fr-FR" sz="1800"/>
          </a:p>
        </p:txBody>
      </p:sp>
      <p:sp>
        <p:nvSpPr>
          <p:cNvPr id="5" name="Espace réservé du numéro de diapositive 4"/>
          <p:cNvSpPr>
            <a:spLocks noGrp="1"/>
          </p:cNvSpPr>
          <p:nvPr>
            <p:ph type="sldNum" sz="quarter" idx="12"/>
          </p:nvPr>
        </p:nvSpPr>
        <p:spPr/>
        <p:txBody>
          <a:bodyPr/>
          <a:lstStyle/>
          <a:p>
            <a:fld id="{BE732C41-7B39-4080-85C1-2D318E148575}" type="slidenum">
              <a:rPr lang="fr-FR" smtClean="0"/>
              <a:t>18</a:t>
            </a:fld>
            <a:endParaRPr lang="fr-FR"/>
          </a:p>
        </p:txBody>
      </p:sp>
      <p:pic>
        <p:nvPicPr>
          <p:cNvPr id="7" name="Image 6"/>
          <p:cNvPicPr>
            <a:picLocks noChangeAspect="1"/>
          </p:cNvPicPr>
          <p:nvPr/>
        </p:nvPicPr>
        <p:blipFill>
          <a:blip r:embed="rId2"/>
          <a:stretch>
            <a:fillRect/>
          </a:stretch>
        </p:blipFill>
        <p:spPr>
          <a:xfrm>
            <a:off x="3205269" y="4052071"/>
            <a:ext cx="2619062" cy="2748607"/>
          </a:xfrm>
          <a:prstGeom prst="rect">
            <a:avLst/>
          </a:prstGeom>
        </p:spPr>
      </p:pic>
      <p:sp>
        <p:nvSpPr>
          <p:cNvPr id="8" name="Espace réservé du pied de page 7"/>
          <p:cNvSpPr>
            <a:spLocks noGrp="1"/>
          </p:cNvSpPr>
          <p:nvPr>
            <p:ph type="ftr" sz="quarter" idx="11"/>
          </p:nvPr>
        </p:nvSpPr>
        <p:spPr/>
        <p:txBody>
          <a:bodyPr/>
          <a:lstStyle/>
          <a:p>
            <a:r>
              <a:rPr lang="fr-FR"/>
              <a:t>Les contrats de maintenance de la copropriété et leur mise en concurrence</a:t>
            </a:r>
          </a:p>
        </p:txBody>
      </p:sp>
      <p:grpSp>
        <p:nvGrpSpPr>
          <p:cNvPr id="9" name="Groupe 8"/>
          <p:cNvGrpSpPr/>
          <p:nvPr/>
        </p:nvGrpSpPr>
        <p:grpSpPr>
          <a:xfrm>
            <a:off x="0" y="-16476"/>
            <a:ext cx="12192000" cy="523220"/>
            <a:chOff x="0" y="-16476"/>
            <a:chExt cx="12192000" cy="523220"/>
          </a:xfrm>
        </p:grpSpPr>
        <p:sp>
          <p:nvSpPr>
            <p:cNvPr id="10" name="object 2"/>
            <p:cNvSpPr/>
            <p:nvPr/>
          </p:nvSpPr>
          <p:spPr>
            <a:xfrm>
              <a:off x="0" y="-1523"/>
              <a:ext cx="12192000" cy="457200"/>
            </a:xfrm>
            <a:custGeom>
              <a:avLst/>
              <a:gdLst/>
              <a:ahLst/>
              <a:cxnLst/>
              <a:rect l="l" t="t" r="r" b="b"/>
              <a:pathLst>
                <a:path w="12192000" h="457200">
                  <a:moveTo>
                    <a:pt x="12192000" y="0"/>
                  </a:moveTo>
                  <a:lnTo>
                    <a:pt x="0" y="0"/>
                  </a:lnTo>
                  <a:lnTo>
                    <a:pt x="0" y="457200"/>
                  </a:lnTo>
                  <a:lnTo>
                    <a:pt x="12192000" y="457200"/>
                  </a:lnTo>
                  <a:lnTo>
                    <a:pt x="12192000" y="0"/>
                  </a:lnTo>
                  <a:close/>
                </a:path>
              </a:pathLst>
            </a:custGeom>
            <a:solidFill>
              <a:srgbClr val="7030A0"/>
            </a:solidFill>
            <a:ln>
              <a:noFill/>
            </a:ln>
          </p:spPr>
          <p:txBody>
            <a:bodyPr wrap="square" lIns="0" tIns="0" rIns="0" bIns="0" rtlCol="0"/>
            <a:lstStyle/>
            <a:p>
              <a:endParaRPr/>
            </a:p>
          </p:txBody>
        </p:sp>
        <p:sp>
          <p:nvSpPr>
            <p:cNvPr id="11" name="ZoneTexte 10"/>
            <p:cNvSpPr txBox="1"/>
            <p:nvPr/>
          </p:nvSpPr>
          <p:spPr>
            <a:xfrm>
              <a:off x="0" y="-16476"/>
              <a:ext cx="10254502" cy="523220"/>
            </a:xfrm>
            <a:prstGeom prst="rect">
              <a:avLst/>
            </a:prstGeom>
            <a:noFill/>
          </p:spPr>
          <p:txBody>
            <a:bodyPr wrap="square" rtlCol="0">
              <a:spAutoFit/>
            </a:bodyPr>
            <a:lstStyle/>
            <a:p>
              <a:r>
                <a:rPr lang="fr-CA" sz="2800" b="1" dirty="0">
                  <a:solidFill>
                    <a:schemeClr val="bg1"/>
                  </a:solidFill>
                </a:rPr>
                <a:t>Les contrats obligatoires </a:t>
              </a:r>
              <a:endParaRPr lang="fr-FR" sz="2800" b="1" dirty="0">
                <a:solidFill>
                  <a:schemeClr val="bg1"/>
                </a:solidFill>
              </a:endParaRPr>
            </a:p>
          </p:txBody>
        </p:sp>
      </p:grpSp>
      <p:sp>
        <p:nvSpPr>
          <p:cNvPr id="12" name="Titre 1"/>
          <p:cNvSpPr>
            <a:spLocks noGrp="1"/>
          </p:cNvSpPr>
          <p:nvPr>
            <p:ph type="title"/>
          </p:nvPr>
        </p:nvSpPr>
        <p:spPr>
          <a:xfrm>
            <a:off x="195649" y="598319"/>
            <a:ext cx="10515600" cy="774356"/>
          </a:xfrm>
        </p:spPr>
        <p:txBody>
          <a:bodyPr>
            <a:normAutofit/>
          </a:bodyPr>
          <a:lstStyle/>
          <a:p>
            <a:r>
              <a:rPr lang="fr-FR" sz="2800" b="1" dirty="0">
                <a:latin typeface="+mn-lt"/>
              </a:rPr>
              <a:t>Les contrats de chauffage</a:t>
            </a:r>
          </a:p>
        </p:txBody>
      </p:sp>
    </p:spTree>
    <p:extLst>
      <p:ext uri="{BB962C8B-B14F-4D97-AF65-F5344CB8AC3E}">
        <p14:creationId xmlns:p14="http://schemas.microsoft.com/office/powerpoint/2010/main" val="950811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10254502" y="599335"/>
            <a:ext cx="1512718" cy="1512718"/>
          </a:xfrm>
          <a:prstGeom prst="rect">
            <a:avLst/>
          </a:prstGeom>
        </p:spPr>
      </p:pic>
      <p:sp>
        <p:nvSpPr>
          <p:cNvPr id="3" name="Espace réservé du contenu 2"/>
          <p:cNvSpPr>
            <a:spLocks noGrp="1"/>
          </p:cNvSpPr>
          <p:nvPr>
            <p:ph idx="1"/>
          </p:nvPr>
        </p:nvSpPr>
        <p:spPr>
          <a:xfrm>
            <a:off x="768625" y="1514168"/>
            <a:ext cx="11423375" cy="4653577"/>
          </a:xfrm>
        </p:spPr>
        <p:txBody>
          <a:bodyPr>
            <a:normAutofit fontScale="85000" lnSpcReduction="20000"/>
          </a:bodyPr>
          <a:lstStyle/>
          <a:p>
            <a:pPr marL="0" indent="0">
              <a:buNone/>
            </a:pPr>
            <a:r>
              <a:rPr lang="fr-FR"/>
              <a:t>Périodicité des visites:</a:t>
            </a:r>
          </a:p>
          <a:p>
            <a:pPr marL="0" indent="0">
              <a:buNone/>
            </a:pPr>
            <a:r>
              <a:rPr lang="fr-FR" sz="2600"/>
              <a:t>Suivant le type de matériel que vous avez cette périodicité sera variable:</a:t>
            </a:r>
          </a:p>
          <a:p>
            <a:pPr marL="0" indent="0">
              <a:buNone/>
            </a:pPr>
            <a:r>
              <a:rPr lang="fr-FR" sz="2600"/>
              <a:t>	-En présence du seul chauffage:</a:t>
            </a:r>
          </a:p>
          <a:p>
            <a:pPr lvl="3">
              <a:buFont typeface="Wingdings" panose="05000000000000000000" pitchFamily="2" charset="2"/>
              <a:buChar char="Ø"/>
            </a:pPr>
            <a:r>
              <a:rPr lang="fr-FR" sz="2600" b="1"/>
              <a:t>mise en route</a:t>
            </a:r>
          </a:p>
          <a:p>
            <a:pPr lvl="3">
              <a:buFont typeface="Wingdings" panose="05000000000000000000" pitchFamily="2" charset="2"/>
              <a:buChar char="Ø"/>
            </a:pPr>
            <a:r>
              <a:rPr lang="fr-FR" sz="2600" b="1"/>
              <a:t>2 ou 3 contrôles intermédiaires </a:t>
            </a:r>
            <a:r>
              <a:rPr lang="fr-FR" sz="2600"/>
              <a:t>(ou 1 par mois sur la période)</a:t>
            </a:r>
          </a:p>
          <a:p>
            <a:pPr lvl="3">
              <a:buFont typeface="Wingdings" panose="05000000000000000000" pitchFamily="2" charset="2"/>
              <a:buChar char="Ø"/>
            </a:pPr>
            <a:r>
              <a:rPr lang="fr-FR" sz="2600" b="1"/>
              <a:t>arrêt </a:t>
            </a:r>
            <a:r>
              <a:rPr lang="fr-FR" sz="2600"/>
              <a:t>de l’installation</a:t>
            </a:r>
          </a:p>
          <a:p>
            <a:pPr marL="914400" lvl="2" indent="0">
              <a:buNone/>
            </a:pPr>
            <a:r>
              <a:rPr lang="fr-FR" sz="2600" b="1"/>
              <a:t>-</a:t>
            </a:r>
            <a:r>
              <a:rPr lang="fr-FR" sz="2600"/>
              <a:t>Avec</a:t>
            </a:r>
            <a:r>
              <a:rPr lang="fr-FR" sz="2600" b="1"/>
              <a:t> </a:t>
            </a:r>
            <a:r>
              <a:rPr lang="fr-FR" sz="2600"/>
              <a:t>de l’eau chaude sanitaire collective:</a:t>
            </a:r>
          </a:p>
          <a:p>
            <a:pPr lvl="3">
              <a:buFont typeface="Wingdings" panose="05000000000000000000" pitchFamily="2" charset="2"/>
              <a:buChar char="Ø"/>
            </a:pPr>
            <a:r>
              <a:rPr lang="fr-FR" sz="2600" b="1"/>
              <a:t>mise en route </a:t>
            </a:r>
            <a:r>
              <a:rPr lang="fr-FR" sz="2600"/>
              <a:t>chauffage</a:t>
            </a:r>
          </a:p>
          <a:p>
            <a:pPr lvl="3">
              <a:buFont typeface="Wingdings" panose="05000000000000000000" pitchFamily="2" charset="2"/>
              <a:buChar char="Ø"/>
            </a:pPr>
            <a:r>
              <a:rPr lang="fr-FR" sz="2600" b="1"/>
              <a:t>arrêt </a:t>
            </a:r>
            <a:r>
              <a:rPr lang="fr-FR" sz="2600"/>
              <a:t>chauffage	</a:t>
            </a:r>
          </a:p>
          <a:p>
            <a:pPr lvl="3">
              <a:buFont typeface="Wingdings" panose="05000000000000000000" pitchFamily="2" charset="2"/>
              <a:buChar char="Ø"/>
            </a:pPr>
            <a:r>
              <a:rPr lang="fr-FR" sz="2600" b="1"/>
              <a:t>Visites mensuelles </a:t>
            </a:r>
            <a:r>
              <a:rPr lang="fr-FR" sz="2600"/>
              <a:t>des installations de production d’ECS et des périphériques avec </a:t>
            </a:r>
            <a:r>
              <a:rPr lang="fr-FR" sz="2600" b="1"/>
              <a:t>surveillance des T°</a:t>
            </a:r>
          </a:p>
          <a:p>
            <a:pPr marL="0" lvl="3" indent="0">
              <a:spcBef>
                <a:spcPts val="1000"/>
              </a:spcBef>
              <a:buNone/>
            </a:pPr>
            <a:endParaRPr lang="fr-FR"/>
          </a:p>
          <a:p>
            <a:pPr marL="0" lvl="3" indent="0">
              <a:spcBef>
                <a:spcPts val="1000"/>
              </a:spcBef>
              <a:buNone/>
            </a:pPr>
            <a:r>
              <a:rPr lang="fr-FR"/>
              <a:t>La présence d’une GTB (gestion technique du bâtiment) permet au moyen de capteurs sur les installations de réduire le nombre d’interventions physiques en transmettant notamment des relevés de T° et éventuellement des alarmes de pannes, ce peut être un </a:t>
            </a:r>
            <a:r>
              <a:rPr lang="fr-FR" b="1"/>
              <a:t>investissement</a:t>
            </a:r>
            <a:r>
              <a:rPr lang="fr-FR"/>
              <a:t> qui permet de </a:t>
            </a:r>
            <a:r>
              <a:rPr lang="fr-FR" b="1"/>
              <a:t>diminuer le montant du contrat de maintenance </a:t>
            </a:r>
            <a:r>
              <a:rPr lang="fr-FR"/>
              <a:t>en augmentant </a:t>
            </a:r>
            <a:r>
              <a:rPr lang="fr-FR" b="1"/>
              <a:t>la réactivité </a:t>
            </a:r>
            <a:r>
              <a:rPr lang="fr-FR"/>
              <a:t>de l’entreprise avec une</a:t>
            </a:r>
            <a:r>
              <a:rPr lang="fr-FR" b="1"/>
              <a:t> grande traçabilité</a:t>
            </a:r>
            <a:r>
              <a:rPr lang="fr-FR"/>
              <a:t>.</a:t>
            </a:r>
          </a:p>
        </p:txBody>
      </p:sp>
      <p:sp>
        <p:nvSpPr>
          <p:cNvPr id="5" name="Espace réservé du numéro de diapositive 4"/>
          <p:cNvSpPr>
            <a:spLocks noGrp="1"/>
          </p:cNvSpPr>
          <p:nvPr>
            <p:ph type="sldNum" sz="quarter" idx="12"/>
          </p:nvPr>
        </p:nvSpPr>
        <p:spPr/>
        <p:txBody>
          <a:bodyPr/>
          <a:lstStyle/>
          <a:p>
            <a:fld id="{BE732C41-7B39-4080-85C1-2D318E148575}" type="slidenum">
              <a:rPr lang="fr-FR" smtClean="0"/>
              <a:t>19</a:t>
            </a:fld>
            <a:endParaRPr lang="fr-FR"/>
          </a:p>
        </p:txBody>
      </p:sp>
      <p:sp>
        <p:nvSpPr>
          <p:cNvPr id="7" name="Espace réservé du pied de page 6"/>
          <p:cNvSpPr>
            <a:spLocks noGrp="1"/>
          </p:cNvSpPr>
          <p:nvPr>
            <p:ph type="ftr" sz="quarter" idx="11"/>
          </p:nvPr>
        </p:nvSpPr>
        <p:spPr/>
        <p:txBody>
          <a:bodyPr/>
          <a:lstStyle/>
          <a:p>
            <a:r>
              <a:rPr lang="fr-FR"/>
              <a:t>Les contrats de maintenance de la copropriété et leur mise en concurrence</a:t>
            </a:r>
          </a:p>
        </p:txBody>
      </p:sp>
      <p:grpSp>
        <p:nvGrpSpPr>
          <p:cNvPr id="8" name="Groupe 7"/>
          <p:cNvGrpSpPr/>
          <p:nvPr/>
        </p:nvGrpSpPr>
        <p:grpSpPr>
          <a:xfrm>
            <a:off x="0" y="-16476"/>
            <a:ext cx="12192000" cy="523220"/>
            <a:chOff x="0" y="-16476"/>
            <a:chExt cx="12192000" cy="523220"/>
          </a:xfrm>
        </p:grpSpPr>
        <p:sp>
          <p:nvSpPr>
            <p:cNvPr id="9" name="object 2"/>
            <p:cNvSpPr/>
            <p:nvPr/>
          </p:nvSpPr>
          <p:spPr>
            <a:xfrm>
              <a:off x="0" y="-1523"/>
              <a:ext cx="12192000" cy="457200"/>
            </a:xfrm>
            <a:custGeom>
              <a:avLst/>
              <a:gdLst/>
              <a:ahLst/>
              <a:cxnLst/>
              <a:rect l="l" t="t" r="r" b="b"/>
              <a:pathLst>
                <a:path w="12192000" h="457200">
                  <a:moveTo>
                    <a:pt x="12192000" y="0"/>
                  </a:moveTo>
                  <a:lnTo>
                    <a:pt x="0" y="0"/>
                  </a:lnTo>
                  <a:lnTo>
                    <a:pt x="0" y="457200"/>
                  </a:lnTo>
                  <a:lnTo>
                    <a:pt x="12192000" y="457200"/>
                  </a:lnTo>
                  <a:lnTo>
                    <a:pt x="12192000" y="0"/>
                  </a:lnTo>
                  <a:close/>
                </a:path>
              </a:pathLst>
            </a:custGeom>
            <a:solidFill>
              <a:srgbClr val="7030A0"/>
            </a:solidFill>
            <a:ln>
              <a:noFill/>
            </a:ln>
          </p:spPr>
          <p:txBody>
            <a:bodyPr wrap="square" lIns="0" tIns="0" rIns="0" bIns="0" rtlCol="0"/>
            <a:lstStyle/>
            <a:p>
              <a:endParaRPr/>
            </a:p>
          </p:txBody>
        </p:sp>
        <p:sp>
          <p:nvSpPr>
            <p:cNvPr id="10" name="ZoneTexte 9"/>
            <p:cNvSpPr txBox="1"/>
            <p:nvPr/>
          </p:nvSpPr>
          <p:spPr>
            <a:xfrm>
              <a:off x="0" y="-16476"/>
              <a:ext cx="10254502" cy="523220"/>
            </a:xfrm>
            <a:prstGeom prst="rect">
              <a:avLst/>
            </a:prstGeom>
            <a:noFill/>
          </p:spPr>
          <p:txBody>
            <a:bodyPr wrap="square" rtlCol="0">
              <a:spAutoFit/>
            </a:bodyPr>
            <a:lstStyle/>
            <a:p>
              <a:r>
                <a:rPr lang="fr-CA" sz="2800" b="1" dirty="0">
                  <a:solidFill>
                    <a:schemeClr val="bg1"/>
                  </a:solidFill>
                </a:rPr>
                <a:t>Les contrats obligatoires </a:t>
              </a:r>
              <a:endParaRPr lang="fr-FR" sz="2800" b="1" dirty="0">
                <a:solidFill>
                  <a:schemeClr val="bg1"/>
                </a:solidFill>
              </a:endParaRPr>
            </a:p>
          </p:txBody>
        </p:sp>
      </p:grpSp>
      <p:sp>
        <p:nvSpPr>
          <p:cNvPr id="11" name="Titre 1"/>
          <p:cNvSpPr>
            <a:spLocks noGrp="1"/>
          </p:cNvSpPr>
          <p:nvPr>
            <p:ph type="title"/>
          </p:nvPr>
        </p:nvSpPr>
        <p:spPr>
          <a:xfrm>
            <a:off x="195649" y="598319"/>
            <a:ext cx="10515600" cy="774356"/>
          </a:xfrm>
        </p:spPr>
        <p:txBody>
          <a:bodyPr>
            <a:normAutofit/>
          </a:bodyPr>
          <a:lstStyle/>
          <a:p>
            <a:r>
              <a:rPr lang="fr-FR" sz="2800" b="1" dirty="0">
                <a:latin typeface="+mn-lt"/>
              </a:rPr>
              <a:t>Les contrats de chauffage</a:t>
            </a:r>
          </a:p>
        </p:txBody>
      </p:sp>
    </p:spTree>
    <p:extLst>
      <p:ext uri="{BB962C8B-B14F-4D97-AF65-F5344CB8AC3E}">
        <p14:creationId xmlns:p14="http://schemas.microsoft.com/office/powerpoint/2010/main" val="3235239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523"/>
            <a:ext cx="12192000" cy="457200"/>
          </a:xfrm>
          <a:custGeom>
            <a:avLst/>
            <a:gdLst/>
            <a:ahLst/>
            <a:cxnLst/>
            <a:rect l="l" t="t" r="r" b="b"/>
            <a:pathLst>
              <a:path w="12192000" h="457200">
                <a:moveTo>
                  <a:pt x="12192000" y="0"/>
                </a:moveTo>
                <a:lnTo>
                  <a:pt x="0" y="0"/>
                </a:lnTo>
                <a:lnTo>
                  <a:pt x="0" y="457200"/>
                </a:lnTo>
                <a:lnTo>
                  <a:pt x="12192000" y="457200"/>
                </a:lnTo>
                <a:lnTo>
                  <a:pt x="12192000" y="0"/>
                </a:lnTo>
                <a:close/>
              </a:path>
            </a:pathLst>
          </a:custGeom>
          <a:solidFill>
            <a:srgbClr val="7030A0"/>
          </a:solidFill>
          <a:ln>
            <a:noFill/>
          </a:ln>
        </p:spPr>
        <p:txBody>
          <a:bodyPr wrap="square" lIns="0" tIns="0" rIns="0" bIns="0" rtlCol="0"/>
          <a:lstStyle/>
          <a:p>
            <a:endParaRPr/>
          </a:p>
        </p:txBody>
      </p:sp>
      <p:sp>
        <p:nvSpPr>
          <p:cNvPr id="7" name="object 7"/>
          <p:cNvSpPr txBox="1"/>
          <p:nvPr/>
        </p:nvSpPr>
        <p:spPr>
          <a:xfrm>
            <a:off x="2280136" y="2595510"/>
            <a:ext cx="7061572" cy="1858842"/>
          </a:xfrm>
          <a:prstGeom prst="rect">
            <a:avLst/>
          </a:prstGeom>
          <a:noFill/>
          <a:ln w="28575">
            <a:noFill/>
          </a:ln>
        </p:spPr>
        <p:txBody>
          <a:bodyPr vert="horz" wrap="square" lIns="0" tIns="12065" rIns="0" bIns="0" rtlCol="0">
            <a:spAutoFit/>
          </a:bodyPr>
          <a:lstStyle/>
          <a:p>
            <a:pPr algn="ctr"/>
            <a:r>
              <a:rPr lang="fr-FR" sz="2800" b="1" dirty="0"/>
              <a:t>LES CONTRATS OBLIGATOIRES EN COPROPRIETE ET LEUR MISE EN CONCURRENCE</a:t>
            </a:r>
          </a:p>
          <a:p>
            <a:pPr algn="ctr"/>
            <a:endParaRPr lang="fr-FR" sz="2800" b="1" dirty="0">
              <a:solidFill>
                <a:schemeClr val="tx1"/>
              </a:solidFill>
            </a:endParaRPr>
          </a:p>
          <a:p>
            <a:pPr algn="ctr"/>
            <a:r>
              <a:rPr lang="fr-FR" b="1">
                <a:solidFill>
                  <a:srgbClr val="7030A0"/>
                </a:solidFill>
              </a:rPr>
              <a:t>Jeudi 3  juillet 2025</a:t>
            </a:r>
            <a:endParaRPr lang="fr-FR" b="1" dirty="0">
              <a:solidFill>
                <a:srgbClr val="7030A0"/>
              </a:solidFill>
            </a:endParaRPr>
          </a:p>
          <a:p>
            <a:pPr algn="ctr"/>
            <a:r>
              <a:rPr lang="fr-FR" b="1" dirty="0">
                <a:solidFill>
                  <a:schemeClr val="tx1"/>
                </a:solidFill>
              </a:rPr>
              <a:t>Formation animée par </a:t>
            </a:r>
            <a:r>
              <a:rPr lang="fr-FR" b="1" dirty="0"/>
              <a:t>Christophe LEVREL</a:t>
            </a:r>
            <a:endParaRPr lang="fr-FR" sz="2400" b="1" dirty="0">
              <a:solidFill>
                <a:schemeClr val="tx1"/>
              </a:solidFill>
              <a:latin typeface="+mn-lt"/>
            </a:endParaRPr>
          </a:p>
        </p:txBody>
      </p:sp>
      <p:sp>
        <p:nvSpPr>
          <p:cNvPr id="8" name="object 8"/>
          <p:cNvSpPr txBox="1">
            <a:spLocks noGrp="1"/>
          </p:cNvSpPr>
          <p:nvPr>
            <p:ph type="sldNum" sz="quarter" idx="4294967295"/>
          </p:nvPr>
        </p:nvSpPr>
        <p:spPr>
          <a:xfrm>
            <a:off x="11725147" y="6503999"/>
            <a:ext cx="275590" cy="224790"/>
          </a:xfrm>
          <a:prstGeom prst="rect">
            <a:avLst/>
          </a:prstGeom>
        </p:spPr>
        <p:txBody>
          <a:bodyPr vert="horz" wrap="square" lIns="0" tIns="20955" rIns="0" bIns="0" rtlCol="0">
            <a:spAutoFit/>
          </a:bodyPr>
          <a:lstStyle/>
          <a:p>
            <a:pPr marL="146685">
              <a:lnSpc>
                <a:spcPct val="100000"/>
              </a:lnSpc>
              <a:spcBef>
                <a:spcPts val="165"/>
              </a:spcBef>
            </a:pPr>
            <a:fld id="{81D60167-4931-47E6-BA6A-407CBD079E47}" type="slidenum">
              <a:rPr spc="-50" dirty="0"/>
              <a:t>2</a:t>
            </a:fld>
            <a:endParaRPr spc="-50" dirty="0"/>
          </a:p>
        </p:txBody>
      </p:sp>
      <p:pic>
        <p:nvPicPr>
          <p:cNvPr id="6" name="Image 5"/>
          <p:cNvPicPr>
            <a:picLocks noChangeAspect="1"/>
          </p:cNvPicPr>
          <p:nvPr/>
        </p:nvPicPr>
        <p:blipFill>
          <a:blip r:embed="rId2"/>
          <a:stretch>
            <a:fillRect/>
          </a:stretch>
        </p:blipFill>
        <p:spPr>
          <a:xfrm>
            <a:off x="390425" y="5081478"/>
            <a:ext cx="1454851" cy="1422521"/>
          </a:xfrm>
          <a:prstGeom prst="rect">
            <a:avLst/>
          </a:prstGeom>
        </p:spPr>
      </p:pic>
    </p:spTree>
    <p:extLst>
      <p:ext uri="{BB962C8B-B14F-4D97-AF65-F5344CB8AC3E}">
        <p14:creationId xmlns:p14="http://schemas.microsoft.com/office/powerpoint/2010/main" val="4158484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22870" y="1547383"/>
            <a:ext cx="10515600" cy="3431929"/>
          </a:xfrm>
        </p:spPr>
        <p:txBody>
          <a:bodyPr>
            <a:normAutofit/>
          </a:bodyPr>
          <a:lstStyle/>
          <a:p>
            <a:pPr marL="0" indent="0">
              <a:buNone/>
            </a:pPr>
            <a:r>
              <a:rPr lang="fr-FR" sz="2400" dirty="0"/>
              <a:t>Les contrats de ce type d’équipement sont définis par Décret n° 2012-674 du 7 mai 2012 relatif à l'entretien et au contrôle technique des ascenseurs.</a:t>
            </a:r>
          </a:p>
          <a:p>
            <a:pPr marL="0" indent="0">
              <a:buNone/>
            </a:pPr>
            <a:endParaRPr lang="fr-FR" sz="1800" dirty="0"/>
          </a:p>
          <a:p>
            <a:pPr marL="0" indent="0">
              <a:buNone/>
            </a:pPr>
            <a:r>
              <a:rPr lang="fr-FR" sz="2400" dirty="0"/>
              <a:t>Il existe 2 catégories de contrat, </a:t>
            </a:r>
          </a:p>
          <a:p>
            <a:pPr marL="0" indent="0">
              <a:buNone/>
            </a:pPr>
            <a:r>
              <a:rPr lang="fr-FR" sz="2400" dirty="0"/>
              <a:t>		Le </a:t>
            </a:r>
            <a:r>
              <a:rPr lang="fr-FR" sz="2400" b="1" dirty="0"/>
              <a:t>contrat de base (ou standard)</a:t>
            </a:r>
          </a:p>
          <a:p>
            <a:pPr marL="0" indent="0">
              <a:buNone/>
            </a:pPr>
            <a:r>
              <a:rPr lang="fr-FR" sz="2400" dirty="0"/>
              <a:t>		le </a:t>
            </a:r>
            <a:r>
              <a:rPr lang="fr-FR" sz="2400" b="1" dirty="0"/>
              <a:t>contrat étendu.</a:t>
            </a:r>
          </a:p>
          <a:p>
            <a:pPr marL="0" indent="0">
              <a:buNone/>
            </a:pPr>
            <a:endParaRPr lang="fr-FR" sz="2400" dirty="0"/>
          </a:p>
          <a:p>
            <a:pPr marL="0" indent="0">
              <a:buNone/>
            </a:pPr>
            <a:r>
              <a:rPr lang="fr-FR" sz="2400" dirty="0"/>
              <a:t>Dans les 2 </a:t>
            </a:r>
            <a:r>
              <a:rPr lang="fr-FR" sz="2400"/>
              <a:t>cas la base </a:t>
            </a:r>
            <a:r>
              <a:rPr lang="fr-FR" sz="2400" b="1"/>
              <a:t>règlementaire réglementaires est commune</a:t>
            </a:r>
            <a:r>
              <a:rPr lang="fr-FR" sz="2400"/>
              <a:t>.</a:t>
            </a:r>
            <a:endParaRPr lang="fr-FR" sz="2400" dirty="0"/>
          </a:p>
        </p:txBody>
      </p:sp>
      <p:sp>
        <p:nvSpPr>
          <p:cNvPr id="5" name="Espace réservé du numéro de diapositive 4"/>
          <p:cNvSpPr>
            <a:spLocks noGrp="1"/>
          </p:cNvSpPr>
          <p:nvPr>
            <p:ph type="sldNum" sz="quarter" idx="12"/>
          </p:nvPr>
        </p:nvSpPr>
        <p:spPr/>
        <p:txBody>
          <a:bodyPr/>
          <a:lstStyle/>
          <a:p>
            <a:fld id="{BE732C41-7B39-4080-85C1-2D318E148575}" type="slidenum">
              <a:rPr lang="fr-FR" smtClean="0"/>
              <a:t>20</a:t>
            </a:fld>
            <a:endParaRPr lang="fr-FR"/>
          </a:p>
        </p:txBody>
      </p:sp>
      <p:pic>
        <p:nvPicPr>
          <p:cNvPr id="11266" name="Picture 2" descr="Résultat d’images pour Dessin Maison Noir Et Blanc"/>
          <p:cNvPicPr>
            <a:picLocks noChangeAspect="1" noChangeArrowheads="1"/>
          </p:cNvPicPr>
          <p:nvPr/>
        </p:nvPicPr>
        <p:blipFill rotWithShape="1">
          <a:blip r:embed="rId2">
            <a:extLst>
              <a:ext uri="{28A0092B-C50C-407E-A947-70E740481C1C}">
                <a14:useLocalDpi xmlns:a14="http://schemas.microsoft.com/office/drawing/2010/main" val="0"/>
              </a:ext>
            </a:extLst>
          </a:blip>
          <a:srcRect l="21912" t="17376" r="21252" b="26232"/>
          <a:stretch/>
        </p:blipFill>
        <p:spPr bwMode="auto">
          <a:xfrm>
            <a:off x="6800992" y="2760062"/>
            <a:ext cx="851480" cy="844828"/>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p:cNvPicPr>
            <a:picLocks noChangeAspect="1"/>
          </p:cNvPicPr>
          <p:nvPr/>
        </p:nvPicPr>
        <p:blipFill>
          <a:blip r:embed="rId3"/>
          <a:stretch>
            <a:fillRect/>
          </a:stretch>
        </p:blipFill>
        <p:spPr>
          <a:xfrm>
            <a:off x="7645081" y="3087125"/>
            <a:ext cx="1800390" cy="1204975"/>
          </a:xfrm>
          <a:prstGeom prst="rect">
            <a:avLst/>
          </a:prstGeom>
        </p:spPr>
      </p:pic>
      <p:sp>
        <p:nvSpPr>
          <p:cNvPr id="13" name="Espace réservé du pied de page 12"/>
          <p:cNvSpPr>
            <a:spLocks noGrp="1"/>
          </p:cNvSpPr>
          <p:nvPr>
            <p:ph type="ftr" sz="quarter" idx="11"/>
          </p:nvPr>
        </p:nvSpPr>
        <p:spPr/>
        <p:txBody>
          <a:bodyPr/>
          <a:lstStyle/>
          <a:p>
            <a:r>
              <a:rPr lang="fr-FR"/>
              <a:t>Les contrats de maintenance de la copropriété et leur mise en concurrence</a:t>
            </a:r>
          </a:p>
        </p:txBody>
      </p:sp>
      <p:grpSp>
        <p:nvGrpSpPr>
          <p:cNvPr id="8" name="Groupe 7"/>
          <p:cNvGrpSpPr/>
          <p:nvPr/>
        </p:nvGrpSpPr>
        <p:grpSpPr>
          <a:xfrm>
            <a:off x="0" y="-16476"/>
            <a:ext cx="12192000" cy="523220"/>
            <a:chOff x="0" y="-16476"/>
            <a:chExt cx="12192000" cy="523220"/>
          </a:xfrm>
        </p:grpSpPr>
        <p:sp>
          <p:nvSpPr>
            <p:cNvPr id="9" name="object 2"/>
            <p:cNvSpPr/>
            <p:nvPr/>
          </p:nvSpPr>
          <p:spPr>
            <a:xfrm>
              <a:off x="0" y="-1523"/>
              <a:ext cx="12192000" cy="457200"/>
            </a:xfrm>
            <a:custGeom>
              <a:avLst/>
              <a:gdLst/>
              <a:ahLst/>
              <a:cxnLst/>
              <a:rect l="l" t="t" r="r" b="b"/>
              <a:pathLst>
                <a:path w="12192000" h="457200">
                  <a:moveTo>
                    <a:pt x="12192000" y="0"/>
                  </a:moveTo>
                  <a:lnTo>
                    <a:pt x="0" y="0"/>
                  </a:lnTo>
                  <a:lnTo>
                    <a:pt x="0" y="457200"/>
                  </a:lnTo>
                  <a:lnTo>
                    <a:pt x="12192000" y="457200"/>
                  </a:lnTo>
                  <a:lnTo>
                    <a:pt x="12192000" y="0"/>
                  </a:lnTo>
                  <a:close/>
                </a:path>
              </a:pathLst>
            </a:custGeom>
            <a:solidFill>
              <a:srgbClr val="7030A0"/>
            </a:solidFill>
            <a:ln>
              <a:noFill/>
            </a:ln>
          </p:spPr>
          <p:txBody>
            <a:bodyPr wrap="square" lIns="0" tIns="0" rIns="0" bIns="0" rtlCol="0"/>
            <a:lstStyle/>
            <a:p>
              <a:endParaRPr/>
            </a:p>
          </p:txBody>
        </p:sp>
        <p:sp>
          <p:nvSpPr>
            <p:cNvPr id="10" name="ZoneTexte 9"/>
            <p:cNvSpPr txBox="1"/>
            <p:nvPr/>
          </p:nvSpPr>
          <p:spPr>
            <a:xfrm>
              <a:off x="0" y="-16476"/>
              <a:ext cx="10254502" cy="523220"/>
            </a:xfrm>
            <a:prstGeom prst="rect">
              <a:avLst/>
            </a:prstGeom>
            <a:noFill/>
          </p:spPr>
          <p:txBody>
            <a:bodyPr wrap="square" rtlCol="0">
              <a:spAutoFit/>
            </a:bodyPr>
            <a:lstStyle/>
            <a:p>
              <a:r>
                <a:rPr lang="fr-CA" sz="2800" b="1" dirty="0">
                  <a:solidFill>
                    <a:schemeClr val="bg1"/>
                  </a:solidFill>
                </a:rPr>
                <a:t>Les contrats obligatoires </a:t>
              </a:r>
              <a:endParaRPr lang="fr-FR" sz="2800" b="1" dirty="0">
                <a:solidFill>
                  <a:schemeClr val="bg1"/>
                </a:solidFill>
              </a:endParaRPr>
            </a:p>
          </p:txBody>
        </p:sp>
      </p:grpSp>
      <p:sp>
        <p:nvSpPr>
          <p:cNvPr id="14" name="Titre 1"/>
          <p:cNvSpPr>
            <a:spLocks noGrp="1"/>
          </p:cNvSpPr>
          <p:nvPr>
            <p:ph type="title"/>
          </p:nvPr>
        </p:nvSpPr>
        <p:spPr>
          <a:xfrm>
            <a:off x="195649" y="598319"/>
            <a:ext cx="10515600" cy="774356"/>
          </a:xfrm>
        </p:spPr>
        <p:txBody>
          <a:bodyPr>
            <a:normAutofit/>
          </a:bodyPr>
          <a:lstStyle/>
          <a:p>
            <a:r>
              <a:rPr lang="fr-FR" sz="2800" b="1" dirty="0">
                <a:latin typeface="+mn-lt"/>
              </a:rPr>
              <a:t>Les contrats d’ascenseurs</a:t>
            </a:r>
          </a:p>
        </p:txBody>
      </p:sp>
    </p:spTree>
    <p:extLst>
      <p:ext uri="{BB962C8B-B14F-4D97-AF65-F5344CB8AC3E}">
        <p14:creationId xmlns:p14="http://schemas.microsoft.com/office/powerpoint/2010/main" val="785536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19150" y="1257633"/>
            <a:ext cx="10755086" cy="5213760"/>
          </a:xfrm>
        </p:spPr>
        <p:txBody>
          <a:bodyPr>
            <a:normAutofit lnSpcReduction="10000"/>
          </a:bodyPr>
          <a:lstStyle/>
          <a:p>
            <a:pPr marL="0" indent="0">
              <a:buNone/>
            </a:pPr>
            <a:r>
              <a:rPr lang="fr-FR" sz="2400" dirty="0"/>
              <a:t>Le contrat doit prévoir au minimum une visite toutes les 6 semaines, soit 9 passages par an.</a:t>
            </a:r>
          </a:p>
          <a:p>
            <a:pPr marL="0" indent="0">
              <a:buNone/>
            </a:pPr>
            <a:r>
              <a:rPr lang="fr-FR" sz="2400" dirty="0"/>
              <a:t>L’ensemble des points de contrôle doit être effectué sur l’année mais, chaque visite de maintenance doit </a:t>
            </a:r>
            <a:r>
              <a:rPr lang="fr-FR" sz="2400" b="1" u="sng" dirty="0"/>
              <a:t>obligatoirement à chaque fois vérifier</a:t>
            </a:r>
            <a:r>
              <a:rPr lang="fr-FR" sz="2400" dirty="0"/>
              <a:t>:</a:t>
            </a:r>
          </a:p>
          <a:p>
            <a:pPr marL="0" indent="0">
              <a:buNone/>
            </a:pPr>
            <a:r>
              <a:rPr lang="fr-FR" sz="2400" dirty="0"/>
              <a:t>	</a:t>
            </a:r>
            <a:r>
              <a:rPr lang="fr-FR" sz="1800" dirty="0"/>
              <a:t>-la ‘Boite à Boutons’ (on appuie sur chaque bouton d’étage, l’ascenseur doit s’arrêter partout)</a:t>
            </a:r>
          </a:p>
          <a:p>
            <a:pPr marL="0" indent="0">
              <a:buNone/>
            </a:pPr>
            <a:r>
              <a:rPr lang="fr-FR" sz="1800" dirty="0"/>
              <a:t>	-la signalisation d’étage (visuelle et sonore)</a:t>
            </a:r>
          </a:p>
          <a:p>
            <a:pPr marL="0" indent="0">
              <a:buNone/>
            </a:pPr>
            <a:r>
              <a:rPr lang="fr-FR" sz="1800" dirty="0"/>
              <a:t>	-la </a:t>
            </a:r>
            <a:r>
              <a:rPr lang="fr-FR" sz="1800" dirty="0" err="1"/>
              <a:t>télé-alarme</a:t>
            </a:r>
            <a:r>
              <a:rPr lang="fr-FR" sz="1800" dirty="0"/>
              <a:t> (en plus du test cyclique automatique)</a:t>
            </a:r>
          </a:p>
          <a:p>
            <a:pPr marL="0" indent="0">
              <a:buNone/>
            </a:pPr>
            <a:r>
              <a:rPr lang="fr-FR" sz="1800" dirty="0"/>
              <a:t>	-le bouton d’appel de chaque palier, le voyant de présence cabine à chaque étage </a:t>
            </a:r>
          </a:p>
          <a:p>
            <a:pPr marL="0" indent="0">
              <a:buNone/>
            </a:pPr>
            <a:r>
              <a:rPr lang="fr-FR" sz="1800" dirty="0"/>
              <a:t>	-le bon verrouillage des portes palières</a:t>
            </a:r>
          </a:p>
          <a:p>
            <a:pPr marL="0" indent="0">
              <a:buNone/>
            </a:pPr>
            <a:r>
              <a:rPr lang="fr-FR" sz="1800" dirty="0"/>
              <a:t>	-l’affichage d’étage au </a:t>
            </a:r>
            <a:r>
              <a:rPr lang="fr-FR" sz="1800" dirty="0" err="1"/>
              <a:t>RdC</a:t>
            </a:r>
            <a:endParaRPr lang="fr-FR" sz="1800" dirty="0"/>
          </a:p>
          <a:p>
            <a:pPr marL="0" indent="0">
              <a:buNone/>
            </a:pPr>
            <a:r>
              <a:rPr lang="fr-FR" sz="1800" dirty="0"/>
              <a:t>Toutes les interventions doivent être consignées dans le carnet d’entretien de l’ascenseur (préventif et correctif) et un rapport annuel doit être produit à la copropriété qui lequel liste chaque intervention.</a:t>
            </a:r>
          </a:p>
          <a:p>
            <a:pPr marL="0" indent="0">
              <a:buNone/>
            </a:pPr>
            <a:r>
              <a:rPr lang="fr-FR" sz="1800" dirty="0"/>
              <a:t>On constate qu’en général les pénalités dues par l’entreprise, souvent plafonnées à des sommes </a:t>
            </a:r>
            <a:r>
              <a:rPr lang="fr-FR" sz="1800"/>
              <a:t>assez basses, </a:t>
            </a:r>
            <a:r>
              <a:rPr lang="fr-FR" sz="1800" dirty="0"/>
              <a:t>sont peu </a:t>
            </a:r>
            <a:r>
              <a:rPr lang="fr-FR" sz="1800" dirty="0" err="1"/>
              <a:t>disuasives</a:t>
            </a:r>
            <a:r>
              <a:rPr lang="fr-FR" sz="1800" dirty="0"/>
              <a:t> (quand elles sont appliquées..), les </a:t>
            </a:r>
            <a:r>
              <a:rPr lang="fr-FR" sz="1800"/>
              <a:t>entreprises gagnant </a:t>
            </a:r>
            <a:r>
              <a:rPr lang="fr-FR" sz="1800" dirty="0"/>
              <a:t>souvent plus à payer les pénalités, il faut donc être vigilant sur cette clause qui se négocie et doit </a:t>
            </a:r>
            <a:r>
              <a:rPr lang="fr-FR" sz="1800"/>
              <a:t>être dissuasive </a:t>
            </a:r>
            <a:r>
              <a:rPr lang="fr-FR" sz="1400"/>
              <a:t>(des exemples de pénalités sont proposés dans le « guide vert » de l’ARC).</a:t>
            </a:r>
            <a:endParaRPr lang="fr-FR" sz="1400" dirty="0"/>
          </a:p>
          <a:p>
            <a:pPr marL="0" indent="0">
              <a:buNone/>
            </a:pPr>
            <a:endParaRPr lang="fr-FR" sz="1800" dirty="0"/>
          </a:p>
        </p:txBody>
      </p:sp>
      <p:sp>
        <p:nvSpPr>
          <p:cNvPr id="5" name="Espace réservé du numéro de diapositive 4"/>
          <p:cNvSpPr>
            <a:spLocks noGrp="1"/>
          </p:cNvSpPr>
          <p:nvPr>
            <p:ph type="sldNum" sz="quarter" idx="12"/>
          </p:nvPr>
        </p:nvSpPr>
        <p:spPr/>
        <p:txBody>
          <a:bodyPr/>
          <a:lstStyle/>
          <a:p>
            <a:fld id="{BE732C41-7B39-4080-85C1-2D318E148575}" type="slidenum">
              <a:rPr lang="fr-FR" smtClean="0"/>
              <a:t>21</a:t>
            </a:fld>
            <a:endParaRPr lang="fr-FR"/>
          </a:p>
        </p:txBody>
      </p:sp>
      <p:pic>
        <p:nvPicPr>
          <p:cNvPr id="6" name="Image 5"/>
          <p:cNvPicPr>
            <a:picLocks noChangeAspect="1"/>
          </p:cNvPicPr>
          <p:nvPr/>
        </p:nvPicPr>
        <p:blipFill rotWithShape="1">
          <a:blip r:embed="rId2"/>
          <a:srcRect l="23284" t="12754" r="23237" b="12029"/>
          <a:stretch/>
        </p:blipFill>
        <p:spPr>
          <a:xfrm rot="21122085">
            <a:off x="386385" y="2625095"/>
            <a:ext cx="1158914" cy="1630018"/>
          </a:xfrm>
          <a:prstGeom prst="rect">
            <a:avLst/>
          </a:prstGeom>
        </p:spPr>
      </p:pic>
      <p:sp>
        <p:nvSpPr>
          <p:cNvPr id="7" name="Espace réservé du pied de page 6"/>
          <p:cNvSpPr>
            <a:spLocks noGrp="1"/>
          </p:cNvSpPr>
          <p:nvPr>
            <p:ph type="ftr" sz="quarter" idx="11"/>
          </p:nvPr>
        </p:nvSpPr>
        <p:spPr/>
        <p:txBody>
          <a:bodyPr/>
          <a:lstStyle/>
          <a:p>
            <a:r>
              <a:rPr lang="fr-FR"/>
              <a:t>Les contrats de maintenance de la copropriété et leur mise en concurrence</a:t>
            </a:r>
          </a:p>
        </p:txBody>
      </p:sp>
      <p:grpSp>
        <p:nvGrpSpPr>
          <p:cNvPr id="8" name="Groupe 7"/>
          <p:cNvGrpSpPr/>
          <p:nvPr/>
        </p:nvGrpSpPr>
        <p:grpSpPr>
          <a:xfrm>
            <a:off x="0" y="-16476"/>
            <a:ext cx="12192000" cy="523220"/>
            <a:chOff x="0" y="-16476"/>
            <a:chExt cx="12192000" cy="523220"/>
          </a:xfrm>
        </p:grpSpPr>
        <p:sp>
          <p:nvSpPr>
            <p:cNvPr id="9" name="object 2"/>
            <p:cNvSpPr/>
            <p:nvPr/>
          </p:nvSpPr>
          <p:spPr>
            <a:xfrm>
              <a:off x="0" y="-1523"/>
              <a:ext cx="12192000" cy="457200"/>
            </a:xfrm>
            <a:custGeom>
              <a:avLst/>
              <a:gdLst/>
              <a:ahLst/>
              <a:cxnLst/>
              <a:rect l="l" t="t" r="r" b="b"/>
              <a:pathLst>
                <a:path w="12192000" h="457200">
                  <a:moveTo>
                    <a:pt x="12192000" y="0"/>
                  </a:moveTo>
                  <a:lnTo>
                    <a:pt x="0" y="0"/>
                  </a:lnTo>
                  <a:lnTo>
                    <a:pt x="0" y="457200"/>
                  </a:lnTo>
                  <a:lnTo>
                    <a:pt x="12192000" y="457200"/>
                  </a:lnTo>
                  <a:lnTo>
                    <a:pt x="12192000" y="0"/>
                  </a:lnTo>
                  <a:close/>
                </a:path>
              </a:pathLst>
            </a:custGeom>
            <a:solidFill>
              <a:srgbClr val="7030A0"/>
            </a:solidFill>
            <a:ln>
              <a:noFill/>
            </a:ln>
          </p:spPr>
          <p:txBody>
            <a:bodyPr wrap="square" lIns="0" tIns="0" rIns="0" bIns="0" rtlCol="0"/>
            <a:lstStyle/>
            <a:p>
              <a:endParaRPr/>
            </a:p>
          </p:txBody>
        </p:sp>
        <p:sp>
          <p:nvSpPr>
            <p:cNvPr id="10" name="ZoneTexte 9"/>
            <p:cNvSpPr txBox="1"/>
            <p:nvPr/>
          </p:nvSpPr>
          <p:spPr>
            <a:xfrm>
              <a:off x="0" y="-16476"/>
              <a:ext cx="10254502" cy="523220"/>
            </a:xfrm>
            <a:prstGeom prst="rect">
              <a:avLst/>
            </a:prstGeom>
            <a:noFill/>
          </p:spPr>
          <p:txBody>
            <a:bodyPr wrap="square" rtlCol="0">
              <a:spAutoFit/>
            </a:bodyPr>
            <a:lstStyle/>
            <a:p>
              <a:r>
                <a:rPr lang="fr-CA" sz="2800" b="1" dirty="0">
                  <a:solidFill>
                    <a:schemeClr val="bg1"/>
                  </a:solidFill>
                </a:rPr>
                <a:t>Les contrats obligatoires </a:t>
              </a:r>
              <a:endParaRPr lang="fr-FR" sz="2800" b="1" dirty="0">
                <a:solidFill>
                  <a:schemeClr val="bg1"/>
                </a:solidFill>
              </a:endParaRPr>
            </a:p>
          </p:txBody>
        </p:sp>
      </p:grpSp>
      <p:sp>
        <p:nvSpPr>
          <p:cNvPr id="11" name="Titre 1"/>
          <p:cNvSpPr>
            <a:spLocks noGrp="1"/>
          </p:cNvSpPr>
          <p:nvPr>
            <p:ph type="title"/>
          </p:nvPr>
        </p:nvSpPr>
        <p:spPr>
          <a:xfrm>
            <a:off x="195649" y="598319"/>
            <a:ext cx="10515600" cy="774356"/>
          </a:xfrm>
        </p:spPr>
        <p:txBody>
          <a:bodyPr>
            <a:normAutofit/>
          </a:bodyPr>
          <a:lstStyle/>
          <a:p>
            <a:r>
              <a:rPr lang="fr-FR" sz="2800" b="1" dirty="0">
                <a:latin typeface="+mn-lt"/>
              </a:rPr>
              <a:t>Les contrats d’ascenseurs</a:t>
            </a:r>
          </a:p>
        </p:txBody>
      </p:sp>
    </p:spTree>
    <p:extLst>
      <p:ext uri="{BB962C8B-B14F-4D97-AF65-F5344CB8AC3E}">
        <p14:creationId xmlns:p14="http://schemas.microsoft.com/office/powerpoint/2010/main" val="1783411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07390" y="1507715"/>
            <a:ext cx="11984610" cy="4855378"/>
          </a:xfrm>
        </p:spPr>
        <p:txBody>
          <a:bodyPr>
            <a:normAutofit lnSpcReduction="10000"/>
          </a:bodyPr>
          <a:lstStyle/>
          <a:p>
            <a:pPr marL="0" indent="0">
              <a:buNone/>
            </a:pPr>
            <a:r>
              <a:rPr lang="fr-FR" sz="2400" dirty="0"/>
              <a:t>La différence entre un contrat de </a:t>
            </a:r>
            <a:r>
              <a:rPr lang="fr-FR" sz="2400" b="1" dirty="0"/>
              <a:t>base/standard</a:t>
            </a:r>
            <a:r>
              <a:rPr lang="fr-FR" sz="2400" dirty="0"/>
              <a:t> et un contrat </a:t>
            </a:r>
            <a:r>
              <a:rPr lang="fr-FR" sz="2400" b="1" dirty="0"/>
              <a:t>étendu</a:t>
            </a:r>
            <a:r>
              <a:rPr lang="fr-FR" sz="2400" dirty="0"/>
              <a:t> réside pour ce dernier dans la prise en charge de certaines pièces par le mainteneur avec une garantie qui dépend de </a:t>
            </a:r>
            <a:r>
              <a:rPr lang="fr-FR" sz="2400" b="1" dirty="0"/>
              <a:t>l’âge des pièces</a:t>
            </a:r>
            <a:r>
              <a:rPr lang="fr-FR" sz="2400" dirty="0"/>
              <a:t> et de leur type:</a:t>
            </a:r>
          </a:p>
          <a:p>
            <a:pPr marL="0" indent="0">
              <a:buNone/>
            </a:pPr>
            <a:r>
              <a:rPr lang="fr-FR" sz="2400" dirty="0"/>
              <a:t>	jusqu’à:</a:t>
            </a:r>
          </a:p>
          <a:p>
            <a:pPr marL="0" indent="0">
              <a:buNone/>
            </a:pPr>
            <a:r>
              <a:rPr lang="fr-FR" sz="2400" dirty="0"/>
              <a:t>		</a:t>
            </a:r>
            <a:r>
              <a:rPr lang="fr-FR" sz="1800" dirty="0">
                <a:sym typeface="Wingdings" panose="05000000000000000000" pitchFamily="2" charset="2"/>
              </a:rPr>
              <a:t></a:t>
            </a:r>
            <a:r>
              <a:rPr lang="fr-FR" sz="1800" b="1" dirty="0">
                <a:sym typeface="Wingdings" panose="05000000000000000000" pitchFamily="2" charset="2"/>
              </a:rPr>
              <a:t>10 ans </a:t>
            </a:r>
            <a:r>
              <a:rPr lang="fr-FR" sz="1800" dirty="0">
                <a:sym typeface="Wingdings" panose="05000000000000000000" pitchFamily="2" charset="2"/>
              </a:rPr>
              <a:t>pour les équipement </a:t>
            </a:r>
            <a:r>
              <a:rPr lang="fr-FR" sz="1800" b="1" dirty="0">
                <a:sym typeface="Wingdings" panose="05000000000000000000" pitchFamily="2" charset="2"/>
              </a:rPr>
              <a:t>électriques/électroniques</a:t>
            </a:r>
            <a:r>
              <a:rPr lang="fr-FR" sz="1800" dirty="0">
                <a:sym typeface="Wingdings" panose="05000000000000000000" pitchFamily="2" charset="2"/>
              </a:rPr>
              <a:t> (variateur de fréquence..)</a:t>
            </a:r>
          </a:p>
          <a:p>
            <a:pPr marL="0" indent="0">
              <a:buNone/>
            </a:pPr>
            <a:r>
              <a:rPr lang="fr-FR" sz="1800" dirty="0">
                <a:sym typeface="Wingdings" panose="05000000000000000000" pitchFamily="2" charset="2"/>
              </a:rPr>
              <a:t>		</a:t>
            </a:r>
            <a:r>
              <a:rPr lang="fr-FR" sz="1800" b="1" dirty="0">
                <a:sym typeface="Wingdings" panose="05000000000000000000" pitchFamily="2" charset="2"/>
              </a:rPr>
              <a:t>20 ans</a:t>
            </a:r>
            <a:r>
              <a:rPr lang="fr-FR" sz="1800" dirty="0">
                <a:sym typeface="Wingdings" panose="05000000000000000000" pitchFamily="2" charset="2"/>
              </a:rPr>
              <a:t> pour les </a:t>
            </a:r>
            <a:r>
              <a:rPr lang="fr-FR" sz="1800">
                <a:sym typeface="Wingdings" panose="05000000000000000000" pitchFamily="2" charset="2"/>
              </a:rPr>
              <a:t>équipements </a:t>
            </a:r>
            <a:r>
              <a:rPr lang="fr-FR" sz="1800" b="1">
                <a:sym typeface="Wingdings" panose="05000000000000000000" pitchFamily="2" charset="2"/>
              </a:rPr>
              <a:t>électromécaniques</a:t>
            </a:r>
            <a:r>
              <a:rPr lang="fr-FR" sz="1800">
                <a:sym typeface="Wingdings" panose="05000000000000000000" pitchFamily="2" charset="2"/>
              </a:rPr>
              <a:t> </a:t>
            </a:r>
            <a:r>
              <a:rPr lang="fr-FR" sz="1800" dirty="0">
                <a:sym typeface="Wingdings" panose="05000000000000000000" pitchFamily="2" charset="2"/>
              </a:rPr>
              <a:t>(actionneur de porte…)</a:t>
            </a:r>
          </a:p>
          <a:p>
            <a:pPr marL="0" indent="0">
              <a:buNone/>
            </a:pPr>
            <a:r>
              <a:rPr lang="fr-FR" sz="1800" dirty="0">
                <a:sym typeface="Wingdings" panose="05000000000000000000" pitchFamily="2" charset="2"/>
              </a:rPr>
              <a:t>		</a:t>
            </a:r>
            <a:r>
              <a:rPr lang="fr-FR" sz="1800" b="1" dirty="0">
                <a:sym typeface="Wingdings" panose="05000000000000000000" pitchFamily="2" charset="2"/>
              </a:rPr>
              <a:t>30 ans </a:t>
            </a:r>
            <a:r>
              <a:rPr lang="fr-FR" sz="1800" dirty="0">
                <a:sym typeface="Wingdings" panose="05000000000000000000" pitchFamily="2" charset="2"/>
              </a:rPr>
              <a:t>pour les équipements </a:t>
            </a:r>
            <a:r>
              <a:rPr lang="fr-FR" sz="1800" b="1" dirty="0">
                <a:sym typeface="Wingdings" panose="05000000000000000000" pitchFamily="2" charset="2"/>
              </a:rPr>
              <a:t>mécaniques</a:t>
            </a:r>
            <a:r>
              <a:rPr lang="fr-FR" sz="1800" dirty="0">
                <a:sym typeface="Wingdings" panose="05000000000000000000" pitchFamily="2" charset="2"/>
              </a:rPr>
              <a:t> (réducteur de vitesse..)</a:t>
            </a:r>
          </a:p>
          <a:p>
            <a:pPr marL="0" indent="0">
              <a:buNone/>
            </a:pPr>
            <a:endParaRPr lang="fr-FR" sz="1800" dirty="0">
              <a:sym typeface="Wingdings" panose="05000000000000000000" pitchFamily="2" charset="2"/>
            </a:endParaRPr>
          </a:p>
          <a:p>
            <a:pPr marL="0" indent="0">
              <a:buNone/>
            </a:pPr>
            <a:r>
              <a:rPr lang="fr-FR" sz="1800" dirty="0">
                <a:sym typeface="Wingdings" panose="05000000000000000000" pitchFamily="2" charset="2"/>
              </a:rPr>
              <a:t>On parle ici de </a:t>
            </a:r>
            <a:r>
              <a:rPr lang="fr-FR" sz="1800" b="1" dirty="0">
                <a:sym typeface="Wingdings" panose="05000000000000000000" pitchFamily="2" charset="2"/>
              </a:rPr>
              <a:t>l’âge des pièces </a:t>
            </a:r>
            <a:r>
              <a:rPr lang="fr-FR" sz="1800" dirty="0">
                <a:sym typeface="Wingdings" panose="05000000000000000000" pitchFamily="2" charset="2"/>
              </a:rPr>
              <a:t>pas de la durée du contrat, il faut pouvoir apporter la preuve de la date de mise en place de la </a:t>
            </a:r>
            <a:r>
              <a:rPr lang="fr-FR" sz="1800">
                <a:sym typeface="Wingdings" panose="05000000000000000000" pitchFamily="2" charset="2"/>
              </a:rPr>
              <a:t>pièce concernée, le </a:t>
            </a:r>
            <a:r>
              <a:rPr lang="fr-FR" sz="1800" dirty="0">
                <a:sym typeface="Wingdings" panose="05000000000000000000" pitchFamily="2" charset="2"/>
              </a:rPr>
              <a:t>plus surement au moyen de facture ou des PV de livraison </a:t>
            </a:r>
            <a:r>
              <a:rPr lang="fr-FR" sz="1800">
                <a:sym typeface="Wingdings" panose="05000000000000000000" pitchFamily="2" charset="2"/>
              </a:rPr>
              <a:t>des travaux </a:t>
            </a:r>
            <a:r>
              <a:rPr lang="fr-FR" sz="1400">
                <a:sym typeface="Wingdings" panose="05000000000000000000" pitchFamily="2" charset="2"/>
              </a:rPr>
              <a:t>(certaines pièces comportent leur date de fabrication ou un N° de série qui permet de la retrouver)</a:t>
            </a:r>
            <a:endParaRPr lang="fr-FR" sz="1400" dirty="0">
              <a:sym typeface="Wingdings" panose="05000000000000000000" pitchFamily="2" charset="2"/>
            </a:endParaRPr>
          </a:p>
          <a:p>
            <a:pPr marL="0" indent="0">
              <a:buNone/>
            </a:pPr>
            <a:r>
              <a:rPr lang="fr-FR" sz="1800" b="1" dirty="0">
                <a:sym typeface="Wingdings" panose="05000000000000000000" pitchFamily="2" charset="2"/>
              </a:rPr>
              <a:t>La liste exhaustive de ces pièces doit figurer au contrat </a:t>
            </a:r>
            <a:r>
              <a:rPr lang="fr-FR" sz="1800" dirty="0">
                <a:sym typeface="Wingdings" panose="05000000000000000000" pitchFamily="2" charset="2"/>
              </a:rPr>
              <a:t>avec leurs durées de garantie </a:t>
            </a:r>
            <a:r>
              <a:rPr lang="fr-FR" sz="1800">
                <a:sym typeface="Wingdings" panose="05000000000000000000" pitchFamily="2" charset="2"/>
              </a:rPr>
              <a:t>résiduelles respectives indiquées par le prestataire. Ce document permet d’évaluer la pertinence du contrat étendu et le moment ou il faudra basculer sur un contrat de base… </a:t>
            </a:r>
            <a:r>
              <a:rPr lang="fr-FR" sz="1400">
                <a:sym typeface="Wingdings" panose="05000000000000000000" pitchFamily="2" charset="2"/>
              </a:rPr>
              <a:t>(il est probable que le mainteneur n’y pense pas spontanéement….)</a:t>
            </a:r>
            <a:endParaRPr lang="fr-FR" sz="1400" dirty="0"/>
          </a:p>
          <a:p>
            <a:pPr marL="0" indent="0">
              <a:buNone/>
            </a:pPr>
            <a:r>
              <a:rPr lang="fr-FR" sz="2400" dirty="0"/>
              <a:t>	</a:t>
            </a:r>
            <a:endParaRPr lang="fr-FR" sz="1800" dirty="0"/>
          </a:p>
          <a:p>
            <a:pPr marL="0" indent="0">
              <a:buNone/>
            </a:pPr>
            <a:endParaRPr lang="fr-FR" sz="1800" dirty="0"/>
          </a:p>
        </p:txBody>
      </p:sp>
      <p:sp>
        <p:nvSpPr>
          <p:cNvPr id="5" name="Espace réservé du numéro de diapositive 4"/>
          <p:cNvSpPr>
            <a:spLocks noGrp="1"/>
          </p:cNvSpPr>
          <p:nvPr>
            <p:ph type="sldNum" sz="quarter" idx="12"/>
          </p:nvPr>
        </p:nvSpPr>
        <p:spPr/>
        <p:txBody>
          <a:bodyPr/>
          <a:lstStyle/>
          <a:p>
            <a:fld id="{BE732C41-7B39-4080-85C1-2D318E148575}" type="slidenum">
              <a:rPr lang="fr-FR" smtClean="0"/>
              <a:t>22</a:t>
            </a:fld>
            <a:endParaRPr lang="fr-FR"/>
          </a:p>
        </p:txBody>
      </p:sp>
      <p:pic>
        <p:nvPicPr>
          <p:cNvPr id="6" name="Image 5"/>
          <p:cNvPicPr>
            <a:picLocks noChangeAspect="1"/>
          </p:cNvPicPr>
          <p:nvPr/>
        </p:nvPicPr>
        <p:blipFill>
          <a:blip r:embed="rId2"/>
          <a:stretch>
            <a:fillRect/>
          </a:stretch>
        </p:blipFill>
        <p:spPr>
          <a:xfrm flipH="1">
            <a:off x="9277310" y="3827533"/>
            <a:ext cx="976606" cy="878946"/>
          </a:xfrm>
          <a:prstGeom prst="rect">
            <a:avLst/>
          </a:prstGeom>
        </p:spPr>
      </p:pic>
      <p:pic>
        <p:nvPicPr>
          <p:cNvPr id="7" name="Image 6"/>
          <p:cNvPicPr>
            <a:picLocks noChangeAspect="1"/>
          </p:cNvPicPr>
          <p:nvPr/>
        </p:nvPicPr>
        <p:blipFill rotWithShape="1">
          <a:blip r:embed="rId3"/>
          <a:srcRect t="3179" r="8076"/>
          <a:stretch/>
        </p:blipFill>
        <p:spPr>
          <a:xfrm>
            <a:off x="925736" y="3186035"/>
            <a:ext cx="1129641" cy="765553"/>
          </a:xfrm>
          <a:prstGeom prst="rect">
            <a:avLst/>
          </a:prstGeom>
        </p:spPr>
      </p:pic>
      <p:pic>
        <p:nvPicPr>
          <p:cNvPr id="8" name="Image 7"/>
          <p:cNvPicPr>
            <a:picLocks noChangeAspect="1"/>
          </p:cNvPicPr>
          <p:nvPr/>
        </p:nvPicPr>
        <p:blipFill>
          <a:blip r:embed="rId4"/>
          <a:stretch>
            <a:fillRect/>
          </a:stretch>
        </p:blipFill>
        <p:spPr>
          <a:xfrm>
            <a:off x="10259882" y="2434000"/>
            <a:ext cx="975298" cy="1082868"/>
          </a:xfrm>
          <a:prstGeom prst="rect">
            <a:avLst/>
          </a:prstGeom>
        </p:spPr>
      </p:pic>
      <p:sp>
        <p:nvSpPr>
          <p:cNvPr id="9" name="Espace réservé du pied de page 8"/>
          <p:cNvSpPr>
            <a:spLocks noGrp="1"/>
          </p:cNvSpPr>
          <p:nvPr>
            <p:ph type="ftr" sz="quarter" idx="11"/>
          </p:nvPr>
        </p:nvSpPr>
        <p:spPr/>
        <p:txBody>
          <a:bodyPr/>
          <a:lstStyle/>
          <a:p>
            <a:r>
              <a:rPr lang="fr-FR"/>
              <a:t>Les contrats de maintenance de la copropriété et leur mise en concurrence</a:t>
            </a:r>
          </a:p>
        </p:txBody>
      </p:sp>
      <p:grpSp>
        <p:nvGrpSpPr>
          <p:cNvPr id="10" name="Groupe 9"/>
          <p:cNvGrpSpPr/>
          <p:nvPr/>
        </p:nvGrpSpPr>
        <p:grpSpPr>
          <a:xfrm>
            <a:off x="0" y="-16476"/>
            <a:ext cx="12192000" cy="523220"/>
            <a:chOff x="0" y="-16476"/>
            <a:chExt cx="12192000" cy="523220"/>
          </a:xfrm>
        </p:grpSpPr>
        <p:sp>
          <p:nvSpPr>
            <p:cNvPr id="11" name="object 2"/>
            <p:cNvSpPr/>
            <p:nvPr/>
          </p:nvSpPr>
          <p:spPr>
            <a:xfrm>
              <a:off x="0" y="-1523"/>
              <a:ext cx="12192000" cy="457200"/>
            </a:xfrm>
            <a:custGeom>
              <a:avLst/>
              <a:gdLst/>
              <a:ahLst/>
              <a:cxnLst/>
              <a:rect l="l" t="t" r="r" b="b"/>
              <a:pathLst>
                <a:path w="12192000" h="457200">
                  <a:moveTo>
                    <a:pt x="12192000" y="0"/>
                  </a:moveTo>
                  <a:lnTo>
                    <a:pt x="0" y="0"/>
                  </a:lnTo>
                  <a:lnTo>
                    <a:pt x="0" y="457200"/>
                  </a:lnTo>
                  <a:lnTo>
                    <a:pt x="12192000" y="457200"/>
                  </a:lnTo>
                  <a:lnTo>
                    <a:pt x="12192000" y="0"/>
                  </a:lnTo>
                  <a:close/>
                </a:path>
              </a:pathLst>
            </a:custGeom>
            <a:solidFill>
              <a:srgbClr val="7030A0"/>
            </a:solidFill>
            <a:ln>
              <a:noFill/>
            </a:ln>
          </p:spPr>
          <p:txBody>
            <a:bodyPr wrap="square" lIns="0" tIns="0" rIns="0" bIns="0" rtlCol="0"/>
            <a:lstStyle/>
            <a:p>
              <a:endParaRPr/>
            </a:p>
          </p:txBody>
        </p:sp>
        <p:sp>
          <p:nvSpPr>
            <p:cNvPr id="12" name="ZoneTexte 11"/>
            <p:cNvSpPr txBox="1"/>
            <p:nvPr/>
          </p:nvSpPr>
          <p:spPr>
            <a:xfrm>
              <a:off x="0" y="-16476"/>
              <a:ext cx="10254502" cy="523220"/>
            </a:xfrm>
            <a:prstGeom prst="rect">
              <a:avLst/>
            </a:prstGeom>
            <a:noFill/>
          </p:spPr>
          <p:txBody>
            <a:bodyPr wrap="square" rtlCol="0">
              <a:spAutoFit/>
            </a:bodyPr>
            <a:lstStyle/>
            <a:p>
              <a:r>
                <a:rPr lang="fr-CA" sz="2800" b="1" dirty="0">
                  <a:solidFill>
                    <a:schemeClr val="bg1"/>
                  </a:solidFill>
                </a:rPr>
                <a:t>Les contrats obligatoires </a:t>
              </a:r>
              <a:endParaRPr lang="fr-FR" sz="2800" b="1" dirty="0">
                <a:solidFill>
                  <a:schemeClr val="bg1"/>
                </a:solidFill>
              </a:endParaRPr>
            </a:p>
          </p:txBody>
        </p:sp>
      </p:grpSp>
      <p:sp>
        <p:nvSpPr>
          <p:cNvPr id="13" name="Titre 1"/>
          <p:cNvSpPr>
            <a:spLocks noGrp="1"/>
          </p:cNvSpPr>
          <p:nvPr>
            <p:ph type="title"/>
          </p:nvPr>
        </p:nvSpPr>
        <p:spPr>
          <a:xfrm>
            <a:off x="195649" y="598319"/>
            <a:ext cx="10515600" cy="774356"/>
          </a:xfrm>
        </p:spPr>
        <p:txBody>
          <a:bodyPr>
            <a:normAutofit/>
          </a:bodyPr>
          <a:lstStyle/>
          <a:p>
            <a:r>
              <a:rPr lang="fr-FR" sz="2800" b="1" dirty="0">
                <a:latin typeface="+mn-lt"/>
              </a:rPr>
              <a:t>Les contrats d’ascenseurs</a:t>
            </a:r>
          </a:p>
        </p:txBody>
      </p:sp>
    </p:spTree>
    <p:extLst>
      <p:ext uri="{BB962C8B-B14F-4D97-AF65-F5344CB8AC3E}">
        <p14:creationId xmlns:p14="http://schemas.microsoft.com/office/powerpoint/2010/main" val="2510465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07390" y="1507715"/>
            <a:ext cx="11984610" cy="4855378"/>
          </a:xfrm>
        </p:spPr>
        <p:txBody>
          <a:bodyPr>
            <a:normAutofit/>
          </a:bodyPr>
          <a:lstStyle/>
          <a:p>
            <a:pPr marL="0" indent="0">
              <a:buNone/>
            </a:pPr>
            <a:r>
              <a:rPr lang="fr-FR" sz="2400"/>
              <a:t>Dans tous les cas (standard ou étendu) le contrat prévoit une </a:t>
            </a:r>
            <a:r>
              <a:rPr lang="fr-FR" sz="2400" b="1"/>
              <a:t>astreinte</a:t>
            </a:r>
            <a:r>
              <a:rPr lang="fr-FR" sz="2400"/>
              <a:t> pour la désincarcération d’un usager en cas de panne d’ascenseur (la communication se fait au moyen de la téléalarme cabine). </a:t>
            </a:r>
          </a:p>
          <a:p>
            <a:pPr marL="0" indent="0">
              <a:buNone/>
            </a:pPr>
            <a:r>
              <a:rPr lang="fr-FR" sz="2400"/>
              <a:t>	</a:t>
            </a:r>
            <a:r>
              <a:rPr lang="fr-FR" sz="1600">
                <a:sym typeface="Wingdings" panose="05000000000000000000" pitchFamily="2" charset="2"/>
              </a:rPr>
              <a:t></a:t>
            </a:r>
            <a:r>
              <a:rPr lang="fr-FR" sz="1800"/>
              <a:t>Le délai maximum et légal d’arrivée du technicien est généralement compris </a:t>
            </a:r>
            <a:r>
              <a:rPr lang="fr-FR" sz="1800" b="1"/>
              <a:t>entre 45mn et 1h maxi</a:t>
            </a:r>
            <a:r>
              <a:rPr lang="fr-FR" sz="1800"/>
              <a:t>.</a:t>
            </a:r>
          </a:p>
          <a:p>
            <a:pPr marL="0" indent="0">
              <a:buNone/>
            </a:pPr>
            <a:r>
              <a:rPr lang="fr-FR" sz="1800">
                <a:sym typeface="Wingdings" panose="05000000000000000000" pitchFamily="2" charset="2"/>
              </a:rPr>
              <a:t>	</a:t>
            </a:r>
            <a:r>
              <a:rPr lang="fr-FR" sz="1800"/>
              <a:t>Les pompiers peuvent aussi intervenir en cas d’urgence vitale (un usager fait un malaise et appel la téléalarme), le 	préposé mobilise alors les pompiers qui sont dotés des outils nécessaires à l’extraction de la victime depuis un palier.</a:t>
            </a:r>
          </a:p>
          <a:p>
            <a:pPr marL="0" indent="0">
              <a:buNone/>
            </a:pPr>
            <a:endParaRPr lang="fr-FR" sz="2400"/>
          </a:p>
          <a:p>
            <a:pPr marL="0" indent="0">
              <a:buNone/>
            </a:pPr>
            <a:r>
              <a:rPr lang="fr-FR" sz="2400"/>
              <a:t>Une astreinte de dépannage dont les clauses sont contractuelles est toujours proposée, le délais d’intervention est généralement de 4h à partir de la réception de la déclaration de panne mais est aussi conditionné par l’heure de réception: </a:t>
            </a:r>
          </a:p>
          <a:p>
            <a:pPr marL="0" indent="0">
              <a:buNone/>
            </a:pPr>
            <a:r>
              <a:rPr lang="fr-FR" sz="2400"/>
              <a:t>	</a:t>
            </a:r>
            <a:r>
              <a:rPr lang="fr-FR" sz="1800">
                <a:sym typeface="Wingdings" panose="05000000000000000000" pitchFamily="2" charset="2"/>
              </a:rPr>
              <a:t></a:t>
            </a:r>
            <a:r>
              <a:rPr lang="fr-FR" sz="1800"/>
              <a:t>d</a:t>
            </a:r>
            <a:r>
              <a:rPr lang="fr-FR" sz="1600"/>
              <a:t>ans certains cas si l’appel est tardif (après 18h) le dépannage pourra être reportée au lendemain (être attentif à cette clause)</a:t>
            </a:r>
          </a:p>
          <a:p>
            <a:pPr marL="0" indent="0">
              <a:buNone/>
            </a:pPr>
            <a:r>
              <a:rPr lang="fr-FR" sz="1600"/>
              <a:t>	</a:t>
            </a:r>
            <a:r>
              <a:rPr lang="fr-FR" sz="1600">
                <a:sym typeface="Wingdings" panose="05000000000000000000" pitchFamily="2" charset="2"/>
              </a:rPr>
              <a:t>sur les installations avec 1 seul appareil et des étages élevés, ce point doit être négocié avec le mainteneur si vous ne souhaitez 	pas faire beaucoup d’exercice.</a:t>
            </a:r>
            <a:endParaRPr lang="fr-FR" sz="1600"/>
          </a:p>
          <a:p>
            <a:pPr marL="0" indent="0">
              <a:buNone/>
            </a:pPr>
            <a:endParaRPr lang="fr-FR" sz="1800"/>
          </a:p>
        </p:txBody>
      </p:sp>
      <p:sp>
        <p:nvSpPr>
          <p:cNvPr id="5" name="Espace réservé du numéro de diapositive 4"/>
          <p:cNvSpPr>
            <a:spLocks noGrp="1"/>
          </p:cNvSpPr>
          <p:nvPr>
            <p:ph type="sldNum" sz="quarter" idx="12"/>
          </p:nvPr>
        </p:nvSpPr>
        <p:spPr/>
        <p:txBody>
          <a:bodyPr/>
          <a:lstStyle/>
          <a:p>
            <a:fld id="{BE732C41-7B39-4080-85C1-2D318E148575}" type="slidenum">
              <a:rPr lang="fr-FR" smtClean="0"/>
              <a:t>23</a:t>
            </a:fld>
            <a:endParaRPr lang="fr-FR"/>
          </a:p>
        </p:txBody>
      </p:sp>
      <p:pic>
        <p:nvPicPr>
          <p:cNvPr id="6" name="Image 5"/>
          <p:cNvPicPr>
            <a:picLocks noChangeAspect="1"/>
          </p:cNvPicPr>
          <p:nvPr/>
        </p:nvPicPr>
        <p:blipFill>
          <a:blip r:embed="rId2"/>
          <a:stretch>
            <a:fillRect/>
          </a:stretch>
        </p:blipFill>
        <p:spPr>
          <a:xfrm>
            <a:off x="9844662" y="527324"/>
            <a:ext cx="1733174" cy="1011018"/>
          </a:xfrm>
          <a:prstGeom prst="rect">
            <a:avLst/>
          </a:prstGeom>
        </p:spPr>
      </p:pic>
      <p:sp>
        <p:nvSpPr>
          <p:cNvPr id="7" name="Espace réservé du pied de page 6"/>
          <p:cNvSpPr>
            <a:spLocks noGrp="1"/>
          </p:cNvSpPr>
          <p:nvPr>
            <p:ph type="ftr" sz="quarter" idx="11"/>
          </p:nvPr>
        </p:nvSpPr>
        <p:spPr/>
        <p:txBody>
          <a:bodyPr/>
          <a:lstStyle/>
          <a:p>
            <a:r>
              <a:rPr lang="fr-FR"/>
              <a:t>Les contrats de maintenance de la copropriété et leur mise en concurrence</a:t>
            </a:r>
          </a:p>
        </p:txBody>
      </p:sp>
      <p:grpSp>
        <p:nvGrpSpPr>
          <p:cNvPr id="8" name="Groupe 7"/>
          <p:cNvGrpSpPr/>
          <p:nvPr/>
        </p:nvGrpSpPr>
        <p:grpSpPr>
          <a:xfrm>
            <a:off x="0" y="-16476"/>
            <a:ext cx="12192000" cy="523220"/>
            <a:chOff x="0" y="-16476"/>
            <a:chExt cx="12192000" cy="523220"/>
          </a:xfrm>
        </p:grpSpPr>
        <p:sp>
          <p:nvSpPr>
            <p:cNvPr id="9" name="object 2"/>
            <p:cNvSpPr/>
            <p:nvPr/>
          </p:nvSpPr>
          <p:spPr>
            <a:xfrm>
              <a:off x="0" y="-1523"/>
              <a:ext cx="12192000" cy="457200"/>
            </a:xfrm>
            <a:custGeom>
              <a:avLst/>
              <a:gdLst/>
              <a:ahLst/>
              <a:cxnLst/>
              <a:rect l="l" t="t" r="r" b="b"/>
              <a:pathLst>
                <a:path w="12192000" h="457200">
                  <a:moveTo>
                    <a:pt x="12192000" y="0"/>
                  </a:moveTo>
                  <a:lnTo>
                    <a:pt x="0" y="0"/>
                  </a:lnTo>
                  <a:lnTo>
                    <a:pt x="0" y="457200"/>
                  </a:lnTo>
                  <a:lnTo>
                    <a:pt x="12192000" y="457200"/>
                  </a:lnTo>
                  <a:lnTo>
                    <a:pt x="12192000" y="0"/>
                  </a:lnTo>
                  <a:close/>
                </a:path>
              </a:pathLst>
            </a:custGeom>
            <a:solidFill>
              <a:srgbClr val="7030A0"/>
            </a:solidFill>
            <a:ln>
              <a:noFill/>
            </a:ln>
          </p:spPr>
          <p:txBody>
            <a:bodyPr wrap="square" lIns="0" tIns="0" rIns="0" bIns="0" rtlCol="0"/>
            <a:lstStyle/>
            <a:p>
              <a:endParaRPr/>
            </a:p>
          </p:txBody>
        </p:sp>
        <p:sp>
          <p:nvSpPr>
            <p:cNvPr id="10" name="ZoneTexte 9"/>
            <p:cNvSpPr txBox="1"/>
            <p:nvPr/>
          </p:nvSpPr>
          <p:spPr>
            <a:xfrm>
              <a:off x="0" y="-16476"/>
              <a:ext cx="10254502" cy="523220"/>
            </a:xfrm>
            <a:prstGeom prst="rect">
              <a:avLst/>
            </a:prstGeom>
            <a:noFill/>
          </p:spPr>
          <p:txBody>
            <a:bodyPr wrap="square" rtlCol="0">
              <a:spAutoFit/>
            </a:bodyPr>
            <a:lstStyle/>
            <a:p>
              <a:r>
                <a:rPr lang="fr-CA" sz="2800" b="1" dirty="0">
                  <a:solidFill>
                    <a:schemeClr val="bg1"/>
                  </a:solidFill>
                </a:rPr>
                <a:t>Les contrats obligatoires </a:t>
              </a:r>
              <a:endParaRPr lang="fr-FR" sz="2800" b="1" dirty="0">
                <a:solidFill>
                  <a:schemeClr val="bg1"/>
                </a:solidFill>
              </a:endParaRPr>
            </a:p>
          </p:txBody>
        </p:sp>
      </p:grpSp>
      <p:sp>
        <p:nvSpPr>
          <p:cNvPr id="11" name="Titre 1"/>
          <p:cNvSpPr>
            <a:spLocks noGrp="1"/>
          </p:cNvSpPr>
          <p:nvPr>
            <p:ph type="title"/>
          </p:nvPr>
        </p:nvSpPr>
        <p:spPr>
          <a:xfrm>
            <a:off x="195649" y="598319"/>
            <a:ext cx="10515600" cy="774356"/>
          </a:xfrm>
        </p:spPr>
        <p:txBody>
          <a:bodyPr>
            <a:normAutofit/>
          </a:bodyPr>
          <a:lstStyle/>
          <a:p>
            <a:r>
              <a:rPr lang="fr-FR" sz="2800" b="1" dirty="0">
                <a:latin typeface="+mn-lt"/>
              </a:rPr>
              <a:t>Les contrats d’ascenseurs</a:t>
            </a:r>
          </a:p>
        </p:txBody>
      </p:sp>
    </p:spTree>
    <p:extLst>
      <p:ext uri="{BB962C8B-B14F-4D97-AF65-F5344CB8AC3E}">
        <p14:creationId xmlns:p14="http://schemas.microsoft.com/office/powerpoint/2010/main" val="2553840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507715"/>
            <a:ext cx="10711070" cy="3998563"/>
          </a:xfrm>
        </p:spPr>
        <p:txBody>
          <a:bodyPr>
            <a:normAutofit/>
          </a:bodyPr>
          <a:lstStyle/>
          <a:p>
            <a:pPr marL="0" indent="0">
              <a:buNone/>
            </a:pPr>
            <a:r>
              <a:rPr lang="fr-FR" sz="2400" dirty="0"/>
              <a:t>Attention: </a:t>
            </a:r>
            <a:r>
              <a:rPr lang="fr-FR" sz="2400" b="1" dirty="0"/>
              <a:t>hors contrat de maintenance</a:t>
            </a:r>
          </a:p>
          <a:p>
            <a:pPr marL="0" indent="0">
              <a:buNone/>
            </a:pPr>
            <a:r>
              <a:rPr lang="fr-FR" sz="2400" dirty="0"/>
              <a:t>La copropriété a à sa charge la réalisation du </a:t>
            </a:r>
            <a:r>
              <a:rPr lang="fr-FR" sz="2400" b="1" dirty="0"/>
              <a:t>CTQ</a:t>
            </a:r>
            <a:r>
              <a:rPr lang="fr-FR" sz="2400" dirty="0"/>
              <a:t> (Contrôle Technique Quinquennal) </a:t>
            </a:r>
          </a:p>
          <a:p>
            <a:pPr marL="0" indent="0">
              <a:buNone/>
            </a:pPr>
            <a:endParaRPr lang="fr-FR" sz="2400" dirty="0"/>
          </a:p>
          <a:p>
            <a:pPr marL="0" indent="0">
              <a:buNone/>
            </a:pPr>
            <a:r>
              <a:rPr lang="fr-FR" sz="2400" dirty="0"/>
              <a:t>	</a:t>
            </a:r>
            <a:r>
              <a:rPr lang="fr-FR" sz="2400" dirty="0">
                <a:sym typeface="Wingdings" panose="05000000000000000000" pitchFamily="2" charset="2"/>
              </a:rPr>
              <a:t>effectué par une </a:t>
            </a:r>
            <a:r>
              <a:rPr lang="fr-FR" sz="2400" b="1" dirty="0">
                <a:sym typeface="Wingdings" panose="05000000000000000000" pitchFamily="2" charset="2"/>
              </a:rPr>
              <a:t>entreprise agrée</a:t>
            </a:r>
            <a:r>
              <a:rPr lang="fr-FR" sz="2400" dirty="0">
                <a:sym typeface="Wingdings" panose="05000000000000000000" pitchFamily="2" charset="2"/>
              </a:rPr>
              <a:t>* (</a:t>
            </a:r>
            <a:r>
              <a:rPr lang="fr-FR" sz="2400">
                <a:sym typeface="Wingdings" panose="05000000000000000000" pitchFamily="2" charset="2"/>
              </a:rPr>
              <a:t>ni constructeur, </a:t>
            </a:r>
            <a:r>
              <a:rPr lang="fr-FR" sz="2400" dirty="0">
                <a:sym typeface="Wingdings" panose="05000000000000000000" pitchFamily="2" charset="2"/>
              </a:rPr>
              <a:t>ni mainteneur)</a:t>
            </a:r>
          </a:p>
          <a:p>
            <a:pPr marL="0" indent="0">
              <a:buNone/>
            </a:pPr>
            <a:r>
              <a:rPr lang="fr-FR" sz="2400" dirty="0">
                <a:sym typeface="Wingdings" panose="05000000000000000000" pitchFamily="2" charset="2"/>
              </a:rPr>
              <a:t>	</a:t>
            </a:r>
            <a:r>
              <a:rPr lang="fr-FR" sz="2400" b="1" dirty="0">
                <a:sym typeface="Wingdings" panose="05000000000000000000" pitchFamily="2" charset="2"/>
              </a:rPr>
              <a:t>à l’initiative du SDC </a:t>
            </a:r>
            <a:r>
              <a:rPr lang="fr-FR" sz="2400" dirty="0">
                <a:sym typeface="Wingdings" panose="05000000000000000000" pitchFamily="2" charset="2"/>
              </a:rPr>
              <a:t>(si il y a un syndic, </a:t>
            </a:r>
            <a:r>
              <a:rPr lang="fr-FR" sz="2400" b="1" dirty="0">
                <a:sym typeface="Wingdings" panose="05000000000000000000" pitchFamily="2" charset="2"/>
              </a:rPr>
              <a:t>c’est lui qui doit y penser</a:t>
            </a:r>
            <a:r>
              <a:rPr lang="fr-FR" sz="2400" dirty="0">
                <a:sym typeface="Wingdings" panose="05000000000000000000" pitchFamily="2" charset="2"/>
              </a:rPr>
              <a:t>)</a:t>
            </a:r>
          </a:p>
          <a:p>
            <a:pPr marL="0" indent="0">
              <a:buNone/>
            </a:pPr>
            <a:r>
              <a:rPr lang="fr-FR" sz="2400" dirty="0">
                <a:sym typeface="Wingdings" panose="05000000000000000000" pitchFamily="2" charset="2"/>
              </a:rPr>
              <a:t>	</a:t>
            </a:r>
            <a:r>
              <a:rPr lang="fr-FR" sz="2400" b="1" dirty="0">
                <a:sym typeface="Wingdings" panose="05000000000000000000" pitchFamily="2" charset="2"/>
              </a:rPr>
              <a:t>la présence du mainteneur est indispensable</a:t>
            </a:r>
            <a:r>
              <a:rPr lang="fr-FR" sz="2400" dirty="0">
                <a:sym typeface="Wingdings" panose="05000000000000000000" pitchFamily="2" charset="2"/>
              </a:rPr>
              <a:t> pour certains contrôles (test 	de parachute) et est prévue au contrat de maintenance</a:t>
            </a:r>
          </a:p>
          <a:p>
            <a:pPr marL="0" indent="0">
              <a:buNone/>
            </a:pPr>
            <a:r>
              <a:rPr lang="fr-FR" sz="2400" dirty="0">
                <a:sym typeface="Wingdings" panose="05000000000000000000" pitchFamily="2" charset="2"/>
              </a:rPr>
              <a:t>	Le contrôleur, sur demande et moyennant finances, peut </a:t>
            </a:r>
            <a:r>
              <a:rPr lang="fr-FR" sz="2400" b="1" dirty="0">
                <a:sym typeface="Wingdings" panose="05000000000000000000" pitchFamily="2" charset="2"/>
              </a:rPr>
              <a:t>donner un avis 	sur la maintenance de l’appareil</a:t>
            </a:r>
            <a:r>
              <a:rPr lang="fr-FR" sz="2400" dirty="0">
                <a:sym typeface="Wingdings" panose="05000000000000000000" pitchFamily="2" charset="2"/>
              </a:rPr>
              <a:t> (recommandé pour la conduite du contrat)</a:t>
            </a:r>
            <a:endParaRPr lang="fr-FR" sz="1800" dirty="0"/>
          </a:p>
          <a:p>
            <a:pPr marL="0" indent="0">
              <a:buNone/>
            </a:pPr>
            <a:endParaRPr lang="fr-FR" sz="1800" dirty="0"/>
          </a:p>
        </p:txBody>
      </p:sp>
      <p:sp>
        <p:nvSpPr>
          <p:cNvPr id="5" name="Espace réservé du numéro de diapositive 4"/>
          <p:cNvSpPr>
            <a:spLocks noGrp="1"/>
          </p:cNvSpPr>
          <p:nvPr>
            <p:ph type="sldNum" sz="quarter" idx="12"/>
          </p:nvPr>
        </p:nvSpPr>
        <p:spPr/>
        <p:txBody>
          <a:bodyPr/>
          <a:lstStyle/>
          <a:p>
            <a:fld id="{BE732C41-7B39-4080-85C1-2D318E148575}" type="slidenum">
              <a:rPr lang="fr-FR" smtClean="0"/>
              <a:t>24</a:t>
            </a:fld>
            <a:endParaRPr lang="fr-FR"/>
          </a:p>
        </p:txBody>
      </p:sp>
      <p:pic>
        <p:nvPicPr>
          <p:cNvPr id="6" name="Image 5"/>
          <p:cNvPicPr>
            <a:picLocks noChangeAspect="1"/>
          </p:cNvPicPr>
          <p:nvPr/>
        </p:nvPicPr>
        <p:blipFill>
          <a:blip r:embed="rId2"/>
          <a:stretch>
            <a:fillRect/>
          </a:stretch>
        </p:blipFill>
        <p:spPr>
          <a:xfrm>
            <a:off x="10254502" y="637829"/>
            <a:ext cx="1358835" cy="1336406"/>
          </a:xfrm>
          <a:prstGeom prst="rect">
            <a:avLst/>
          </a:prstGeom>
        </p:spPr>
      </p:pic>
      <p:sp>
        <p:nvSpPr>
          <p:cNvPr id="7" name="ZoneTexte 6"/>
          <p:cNvSpPr txBox="1"/>
          <p:nvPr/>
        </p:nvSpPr>
        <p:spPr>
          <a:xfrm>
            <a:off x="684143" y="5506278"/>
            <a:ext cx="10823713" cy="923330"/>
          </a:xfrm>
          <a:prstGeom prst="rect">
            <a:avLst/>
          </a:prstGeom>
          <a:noFill/>
        </p:spPr>
        <p:txBody>
          <a:bodyPr wrap="square" rtlCol="0">
            <a:spAutoFit/>
          </a:bodyPr>
          <a:lstStyle/>
          <a:p>
            <a:r>
              <a:rPr lang="fr-FR"/>
              <a:t>* attention: depuis le retrait en novembre 2023 de l’agréement délivré par le COFRAC à SGS de certifier des entreprises de contrôle et sans information contraire, il faut être extrêment vigilant quant à la validité de la certification du contrôleur.</a:t>
            </a:r>
          </a:p>
        </p:txBody>
      </p:sp>
      <p:pic>
        <p:nvPicPr>
          <p:cNvPr id="8" name="Image 7"/>
          <p:cNvPicPr>
            <a:picLocks noChangeAspect="1"/>
          </p:cNvPicPr>
          <p:nvPr/>
        </p:nvPicPr>
        <p:blipFill>
          <a:blip r:embed="rId3"/>
          <a:stretch>
            <a:fillRect/>
          </a:stretch>
        </p:blipFill>
        <p:spPr>
          <a:xfrm rot="20851223">
            <a:off x="97287" y="2818794"/>
            <a:ext cx="1481827" cy="2125100"/>
          </a:xfrm>
          <a:prstGeom prst="rect">
            <a:avLst/>
          </a:prstGeom>
        </p:spPr>
      </p:pic>
      <p:sp>
        <p:nvSpPr>
          <p:cNvPr id="9" name="Espace réservé du pied de page 8"/>
          <p:cNvSpPr>
            <a:spLocks noGrp="1"/>
          </p:cNvSpPr>
          <p:nvPr>
            <p:ph type="ftr" sz="quarter" idx="11"/>
          </p:nvPr>
        </p:nvSpPr>
        <p:spPr/>
        <p:txBody>
          <a:bodyPr/>
          <a:lstStyle/>
          <a:p>
            <a:r>
              <a:rPr lang="fr-FR"/>
              <a:t>Les contrats de maintenance de la copropriété et leur mise en concurrence</a:t>
            </a:r>
          </a:p>
        </p:txBody>
      </p:sp>
      <p:grpSp>
        <p:nvGrpSpPr>
          <p:cNvPr id="10" name="Groupe 9"/>
          <p:cNvGrpSpPr/>
          <p:nvPr/>
        </p:nvGrpSpPr>
        <p:grpSpPr>
          <a:xfrm>
            <a:off x="0" y="-16476"/>
            <a:ext cx="12192000" cy="523220"/>
            <a:chOff x="0" y="-16476"/>
            <a:chExt cx="12192000" cy="523220"/>
          </a:xfrm>
        </p:grpSpPr>
        <p:sp>
          <p:nvSpPr>
            <p:cNvPr id="11" name="object 2"/>
            <p:cNvSpPr/>
            <p:nvPr/>
          </p:nvSpPr>
          <p:spPr>
            <a:xfrm>
              <a:off x="0" y="-1523"/>
              <a:ext cx="12192000" cy="457200"/>
            </a:xfrm>
            <a:custGeom>
              <a:avLst/>
              <a:gdLst/>
              <a:ahLst/>
              <a:cxnLst/>
              <a:rect l="l" t="t" r="r" b="b"/>
              <a:pathLst>
                <a:path w="12192000" h="457200">
                  <a:moveTo>
                    <a:pt x="12192000" y="0"/>
                  </a:moveTo>
                  <a:lnTo>
                    <a:pt x="0" y="0"/>
                  </a:lnTo>
                  <a:lnTo>
                    <a:pt x="0" y="457200"/>
                  </a:lnTo>
                  <a:lnTo>
                    <a:pt x="12192000" y="457200"/>
                  </a:lnTo>
                  <a:lnTo>
                    <a:pt x="12192000" y="0"/>
                  </a:lnTo>
                  <a:close/>
                </a:path>
              </a:pathLst>
            </a:custGeom>
            <a:solidFill>
              <a:srgbClr val="7030A0"/>
            </a:solidFill>
            <a:ln>
              <a:noFill/>
            </a:ln>
          </p:spPr>
          <p:txBody>
            <a:bodyPr wrap="square" lIns="0" tIns="0" rIns="0" bIns="0" rtlCol="0"/>
            <a:lstStyle/>
            <a:p>
              <a:endParaRPr/>
            </a:p>
          </p:txBody>
        </p:sp>
        <p:sp>
          <p:nvSpPr>
            <p:cNvPr id="12" name="ZoneTexte 11"/>
            <p:cNvSpPr txBox="1"/>
            <p:nvPr/>
          </p:nvSpPr>
          <p:spPr>
            <a:xfrm>
              <a:off x="0" y="-16476"/>
              <a:ext cx="10254502" cy="523220"/>
            </a:xfrm>
            <a:prstGeom prst="rect">
              <a:avLst/>
            </a:prstGeom>
            <a:noFill/>
          </p:spPr>
          <p:txBody>
            <a:bodyPr wrap="square" rtlCol="0">
              <a:spAutoFit/>
            </a:bodyPr>
            <a:lstStyle/>
            <a:p>
              <a:r>
                <a:rPr lang="fr-CA" sz="2800" b="1" dirty="0">
                  <a:solidFill>
                    <a:schemeClr val="bg1"/>
                  </a:solidFill>
                </a:rPr>
                <a:t>Les contrats obligatoires </a:t>
              </a:r>
              <a:endParaRPr lang="fr-FR" sz="2800" b="1" dirty="0">
                <a:solidFill>
                  <a:schemeClr val="bg1"/>
                </a:solidFill>
              </a:endParaRPr>
            </a:p>
          </p:txBody>
        </p:sp>
      </p:grpSp>
      <p:sp>
        <p:nvSpPr>
          <p:cNvPr id="13" name="Titre 1"/>
          <p:cNvSpPr>
            <a:spLocks noGrp="1"/>
          </p:cNvSpPr>
          <p:nvPr>
            <p:ph type="title"/>
          </p:nvPr>
        </p:nvSpPr>
        <p:spPr>
          <a:xfrm>
            <a:off x="195649" y="598319"/>
            <a:ext cx="10515600" cy="774356"/>
          </a:xfrm>
        </p:spPr>
        <p:txBody>
          <a:bodyPr>
            <a:normAutofit/>
          </a:bodyPr>
          <a:lstStyle/>
          <a:p>
            <a:r>
              <a:rPr lang="fr-FR" sz="2800" b="1" dirty="0">
                <a:latin typeface="+mn-lt"/>
              </a:rPr>
              <a:t>Les contrats d’ascenseurs</a:t>
            </a:r>
          </a:p>
        </p:txBody>
      </p:sp>
    </p:spTree>
    <p:extLst>
      <p:ext uri="{BB962C8B-B14F-4D97-AF65-F5344CB8AC3E}">
        <p14:creationId xmlns:p14="http://schemas.microsoft.com/office/powerpoint/2010/main" val="820253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507715"/>
            <a:ext cx="10515600" cy="4855378"/>
          </a:xfrm>
        </p:spPr>
        <p:txBody>
          <a:bodyPr>
            <a:normAutofit lnSpcReduction="10000"/>
          </a:bodyPr>
          <a:lstStyle/>
          <a:p>
            <a:pPr marL="0" indent="0">
              <a:buNone/>
            </a:pPr>
            <a:r>
              <a:rPr lang="fr-FR" sz="1800" dirty="0"/>
              <a:t>Que l’on parle de la fermeture du garage avec une porte basculante, de l’accès au parking avec une barrière </a:t>
            </a:r>
            <a:r>
              <a:rPr lang="fr-FR" sz="1800" dirty="0" err="1"/>
              <a:t>levante</a:t>
            </a:r>
            <a:r>
              <a:rPr lang="fr-FR" sz="1800" dirty="0"/>
              <a:t>, de l’ouverture du hall avec une porte coulissante, tous ces équipements où les risque de blessure par choc, pincement ou étouffement sont présents, doivent être couvert par </a:t>
            </a:r>
            <a:r>
              <a:rPr lang="fr-FR" sz="1800" b="1" dirty="0"/>
              <a:t>un contrat d’entretien</a:t>
            </a:r>
            <a:r>
              <a:rPr lang="fr-FR" sz="1800" dirty="0"/>
              <a:t>.</a:t>
            </a:r>
          </a:p>
          <a:p>
            <a:pPr marL="0" indent="0">
              <a:buNone/>
            </a:pPr>
            <a:endParaRPr lang="fr-FR" sz="1800" dirty="0"/>
          </a:p>
          <a:p>
            <a:pPr marL="0" indent="0">
              <a:buNone/>
            </a:pPr>
            <a:r>
              <a:rPr lang="fr-FR" sz="1800" dirty="0"/>
              <a:t>Celui-ci vérifiera 2 fois par an le fonctionnement des sécurités:</a:t>
            </a:r>
          </a:p>
          <a:p>
            <a:pPr marL="0" indent="0">
              <a:buNone/>
            </a:pPr>
            <a:r>
              <a:rPr lang="fr-FR" sz="1800" dirty="0"/>
              <a:t>	</a:t>
            </a:r>
            <a:r>
              <a:rPr lang="fr-FR" sz="1800" dirty="0">
                <a:sym typeface="Wingdings" panose="05000000000000000000" pitchFamily="2" charset="2"/>
              </a:rPr>
              <a:t> cellule photo électrique, </a:t>
            </a:r>
          </a:p>
          <a:p>
            <a:pPr marL="0" indent="0">
              <a:buNone/>
            </a:pPr>
            <a:r>
              <a:rPr lang="fr-FR" sz="1800" dirty="0">
                <a:sym typeface="Wingdings" panose="05000000000000000000" pitchFamily="2" charset="2"/>
              </a:rPr>
              <a:t>	 bande sensible à l’écrasement, </a:t>
            </a:r>
          </a:p>
          <a:p>
            <a:pPr marL="0" indent="0">
              <a:buNone/>
            </a:pPr>
            <a:r>
              <a:rPr lang="fr-FR" sz="1800" dirty="0">
                <a:sym typeface="Wingdings" panose="05000000000000000000" pitchFamily="2" charset="2"/>
              </a:rPr>
              <a:t>	 boucle de détection noyée dans le sol</a:t>
            </a:r>
          </a:p>
          <a:p>
            <a:pPr marL="0" indent="0">
              <a:buNone/>
            </a:pPr>
            <a:r>
              <a:rPr lang="fr-FR" sz="1800" dirty="0">
                <a:sym typeface="Wingdings" panose="05000000000000000000" pitchFamily="2" charset="2"/>
              </a:rPr>
              <a:t>Mais aussi de signalisation:</a:t>
            </a:r>
          </a:p>
          <a:p>
            <a:pPr marL="0" indent="0">
              <a:buNone/>
            </a:pPr>
            <a:r>
              <a:rPr lang="fr-FR" sz="1800" dirty="0">
                <a:sym typeface="Wingdings" panose="05000000000000000000" pitchFamily="2" charset="2"/>
              </a:rPr>
              <a:t>	 signaux lumineux </a:t>
            </a:r>
            <a:r>
              <a:rPr lang="fr-FR" sz="1800" dirty="0" err="1">
                <a:sym typeface="Wingdings" panose="05000000000000000000" pitchFamily="2" charset="2"/>
              </a:rPr>
              <a:t>cligotant</a:t>
            </a:r>
            <a:r>
              <a:rPr lang="fr-FR" sz="1800" dirty="0">
                <a:sym typeface="Wingdings" panose="05000000000000000000" pitchFamily="2" charset="2"/>
              </a:rPr>
              <a:t> (intérieur/extérieur), pour les accès automobiles</a:t>
            </a:r>
          </a:p>
          <a:p>
            <a:pPr marL="0" indent="0">
              <a:buNone/>
            </a:pPr>
            <a:r>
              <a:rPr lang="fr-FR" sz="1800" dirty="0">
                <a:sym typeface="Wingdings" panose="05000000000000000000" pitchFamily="2" charset="2"/>
              </a:rPr>
              <a:t>	 éclairage automatique de la zone d’évolution des portes et barrières</a:t>
            </a:r>
          </a:p>
          <a:p>
            <a:pPr marL="0" indent="0">
              <a:buNone/>
            </a:pPr>
            <a:r>
              <a:rPr lang="fr-FR" sz="1800" dirty="0">
                <a:sym typeface="Wingdings" panose="05000000000000000000" pitchFamily="2" charset="2"/>
              </a:rPr>
              <a:t>	 marquage au sol obligatoire.</a:t>
            </a:r>
          </a:p>
          <a:p>
            <a:pPr marL="0" indent="0">
              <a:buNone/>
            </a:pPr>
            <a:endParaRPr lang="fr-FR" sz="1800" dirty="0">
              <a:sym typeface="Wingdings" panose="05000000000000000000" pitchFamily="2" charset="2"/>
            </a:endParaRPr>
          </a:p>
          <a:p>
            <a:pPr marL="0" indent="0">
              <a:buNone/>
            </a:pPr>
            <a:r>
              <a:rPr lang="fr-FR" sz="1800" dirty="0">
                <a:sym typeface="Wingdings" panose="05000000000000000000" pitchFamily="2" charset="2"/>
              </a:rPr>
              <a:t>On peut y adjoindre une astreinte permettant de remettre en service rapidement les appareils en panne, le cas échéant les WE et jours fériés (c’est en général indispensable…mais </a:t>
            </a:r>
            <a:r>
              <a:rPr lang="fr-FR" sz="1800" b="1" dirty="0">
                <a:sym typeface="Wingdings" panose="05000000000000000000" pitchFamily="2" charset="2"/>
              </a:rPr>
              <a:t>pas obligatoire</a:t>
            </a:r>
            <a:r>
              <a:rPr lang="fr-FR" sz="1800" dirty="0">
                <a:sym typeface="Wingdings" panose="05000000000000000000" pitchFamily="2" charset="2"/>
              </a:rPr>
              <a:t>)</a:t>
            </a:r>
            <a:endParaRPr lang="fr-FR" sz="1800" dirty="0"/>
          </a:p>
        </p:txBody>
      </p:sp>
      <p:sp>
        <p:nvSpPr>
          <p:cNvPr id="5" name="Espace réservé du numéro de diapositive 4"/>
          <p:cNvSpPr>
            <a:spLocks noGrp="1"/>
          </p:cNvSpPr>
          <p:nvPr>
            <p:ph type="sldNum" sz="quarter" idx="12"/>
          </p:nvPr>
        </p:nvSpPr>
        <p:spPr/>
        <p:txBody>
          <a:bodyPr/>
          <a:lstStyle/>
          <a:p>
            <a:fld id="{BE732C41-7B39-4080-85C1-2D318E148575}" type="slidenum">
              <a:rPr lang="fr-FR" smtClean="0"/>
              <a:t>25</a:t>
            </a:fld>
            <a:endParaRPr lang="fr-FR"/>
          </a:p>
        </p:txBody>
      </p:sp>
      <p:pic>
        <p:nvPicPr>
          <p:cNvPr id="6" name="Image 5"/>
          <p:cNvPicPr>
            <a:picLocks noChangeAspect="1"/>
          </p:cNvPicPr>
          <p:nvPr/>
        </p:nvPicPr>
        <p:blipFill>
          <a:blip r:embed="rId2"/>
          <a:stretch>
            <a:fillRect/>
          </a:stretch>
        </p:blipFill>
        <p:spPr>
          <a:xfrm>
            <a:off x="9059303" y="2313411"/>
            <a:ext cx="2690332" cy="2043665"/>
          </a:xfrm>
          <a:prstGeom prst="rect">
            <a:avLst/>
          </a:prstGeom>
        </p:spPr>
      </p:pic>
      <p:sp>
        <p:nvSpPr>
          <p:cNvPr id="7" name="Espace réservé du pied de page 6"/>
          <p:cNvSpPr>
            <a:spLocks noGrp="1"/>
          </p:cNvSpPr>
          <p:nvPr>
            <p:ph type="ftr" sz="quarter" idx="11"/>
          </p:nvPr>
        </p:nvSpPr>
        <p:spPr/>
        <p:txBody>
          <a:bodyPr/>
          <a:lstStyle/>
          <a:p>
            <a:r>
              <a:rPr lang="fr-FR"/>
              <a:t>Les contrats de maintenance de la copropriété et leur mise en concurrence</a:t>
            </a:r>
          </a:p>
        </p:txBody>
      </p:sp>
      <p:grpSp>
        <p:nvGrpSpPr>
          <p:cNvPr id="8" name="Groupe 7"/>
          <p:cNvGrpSpPr/>
          <p:nvPr/>
        </p:nvGrpSpPr>
        <p:grpSpPr>
          <a:xfrm>
            <a:off x="0" y="-16476"/>
            <a:ext cx="12192000" cy="523220"/>
            <a:chOff x="0" y="-16476"/>
            <a:chExt cx="12192000" cy="523220"/>
          </a:xfrm>
        </p:grpSpPr>
        <p:sp>
          <p:nvSpPr>
            <p:cNvPr id="9" name="object 2"/>
            <p:cNvSpPr/>
            <p:nvPr/>
          </p:nvSpPr>
          <p:spPr>
            <a:xfrm>
              <a:off x="0" y="-1523"/>
              <a:ext cx="12192000" cy="457200"/>
            </a:xfrm>
            <a:custGeom>
              <a:avLst/>
              <a:gdLst/>
              <a:ahLst/>
              <a:cxnLst/>
              <a:rect l="l" t="t" r="r" b="b"/>
              <a:pathLst>
                <a:path w="12192000" h="457200">
                  <a:moveTo>
                    <a:pt x="12192000" y="0"/>
                  </a:moveTo>
                  <a:lnTo>
                    <a:pt x="0" y="0"/>
                  </a:lnTo>
                  <a:lnTo>
                    <a:pt x="0" y="457200"/>
                  </a:lnTo>
                  <a:lnTo>
                    <a:pt x="12192000" y="457200"/>
                  </a:lnTo>
                  <a:lnTo>
                    <a:pt x="12192000" y="0"/>
                  </a:lnTo>
                  <a:close/>
                </a:path>
              </a:pathLst>
            </a:custGeom>
            <a:solidFill>
              <a:srgbClr val="7030A0"/>
            </a:solidFill>
            <a:ln>
              <a:noFill/>
            </a:ln>
          </p:spPr>
          <p:txBody>
            <a:bodyPr wrap="square" lIns="0" tIns="0" rIns="0" bIns="0" rtlCol="0"/>
            <a:lstStyle/>
            <a:p>
              <a:endParaRPr/>
            </a:p>
          </p:txBody>
        </p:sp>
        <p:sp>
          <p:nvSpPr>
            <p:cNvPr id="10" name="ZoneTexte 9"/>
            <p:cNvSpPr txBox="1"/>
            <p:nvPr/>
          </p:nvSpPr>
          <p:spPr>
            <a:xfrm>
              <a:off x="0" y="-16476"/>
              <a:ext cx="10254502" cy="523220"/>
            </a:xfrm>
            <a:prstGeom prst="rect">
              <a:avLst/>
            </a:prstGeom>
            <a:noFill/>
          </p:spPr>
          <p:txBody>
            <a:bodyPr wrap="square" rtlCol="0">
              <a:spAutoFit/>
            </a:bodyPr>
            <a:lstStyle/>
            <a:p>
              <a:r>
                <a:rPr lang="fr-CA" sz="2800" b="1" dirty="0">
                  <a:solidFill>
                    <a:schemeClr val="bg1"/>
                  </a:solidFill>
                </a:rPr>
                <a:t>Les contrats obligatoires </a:t>
              </a:r>
              <a:endParaRPr lang="fr-FR" sz="2800" b="1" dirty="0">
                <a:solidFill>
                  <a:schemeClr val="bg1"/>
                </a:solidFill>
              </a:endParaRPr>
            </a:p>
          </p:txBody>
        </p:sp>
      </p:grpSp>
      <p:sp>
        <p:nvSpPr>
          <p:cNvPr id="11" name="Titre 1"/>
          <p:cNvSpPr>
            <a:spLocks noGrp="1"/>
          </p:cNvSpPr>
          <p:nvPr>
            <p:ph type="title"/>
          </p:nvPr>
        </p:nvSpPr>
        <p:spPr>
          <a:xfrm>
            <a:off x="195649" y="598319"/>
            <a:ext cx="10515600" cy="774356"/>
          </a:xfrm>
        </p:spPr>
        <p:txBody>
          <a:bodyPr>
            <a:normAutofit/>
          </a:bodyPr>
          <a:lstStyle/>
          <a:p>
            <a:r>
              <a:rPr lang="fr-FR" sz="2800" b="1" dirty="0">
                <a:latin typeface="+mn-lt"/>
              </a:rPr>
              <a:t>Les contrats de portes automatiques </a:t>
            </a:r>
          </a:p>
        </p:txBody>
      </p:sp>
    </p:spTree>
    <p:extLst>
      <p:ext uri="{BB962C8B-B14F-4D97-AF65-F5344CB8AC3E}">
        <p14:creationId xmlns:p14="http://schemas.microsoft.com/office/powerpoint/2010/main" val="34772328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507715"/>
            <a:ext cx="10841610" cy="4855378"/>
          </a:xfrm>
        </p:spPr>
        <p:txBody>
          <a:bodyPr>
            <a:normAutofit fontScale="92500" lnSpcReduction="10000"/>
          </a:bodyPr>
          <a:lstStyle/>
          <a:p>
            <a:pPr marL="0" indent="0">
              <a:buNone/>
            </a:pPr>
            <a:r>
              <a:rPr lang="fr-FR" sz="1800" dirty="0"/>
              <a:t>Ces obligations de contrats couvrent l’ensemble des équipements de sécurité incendie présents dans votre immeuble:</a:t>
            </a:r>
          </a:p>
          <a:p>
            <a:pPr marL="0" indent="0">
              <a:buNone/>
            </a:pPr>
            <a:r>
              <a:rPr lang="fr-FR" sz="1800" dirty="0"/>
              <a:t>	</a:t>
            </a:r>
            <a:r>
              <a:rPr lang="fr-FR" sz="1800" dirty="0">
                <a:sym typeface="Wingdings" panose="05000000000000000000" pitchFamily="2" charset="2"/>
              </a:rPr>
              <a:t> </a:t>
            </a:r>
            <a:r>
              <a:rPr lang="fr-FR" sz="1800" dirty="0"/>
              <a:t>extincteurs (tous types): </a:t>
            </a:r>
            <a:r>
              <a:rPr lang="fr-FR" sz="1800" b="1" dirty="0">
                <a:solidFill>
                  <a:srgbClr val="00B050"/>
                </a:solidFill>
              </a:rPr>
              <a:t>contrôle annuel</a:t>
            </a:r>
            <a:r>
              <a:rPr lang="fr-FR" sz="1800" b="1" dirty="0"/>
              <a:t>,</a:t>
            </a:r>
          </a:p>
          <a:p>
            <a:pPr marL="0" indent="0">
              <a:buNone/>
            </a:pPr>
            <a:r>
              <a:rPr lang="fr-FR" sz="1800" dirty="0"/>
              <a:t>	</a:t>
            </a:r>
            <a:r>
              <a:rPr lang="fr-FR" sz="1800">
                <a:sym typeface="Wingdings" panose="05000000000000000000" pitchFamily="2" charset="2"/>
              </a:rPr>
              <a:t> </a:t>
            </a:r>
            <a:r>
              <a:rPr lang="fr-FR" sz="1800"/>
              <a:t>sprinklers </a:t>
            </a:r>
            <a:r>
              <a:rPr lang="fr-FR" sz="1800" dirty="0"/>
              <a:t>(parkings </a:t>
            </a:r>
            <a:r>
              <a:rPr lang="fr-FR" sz="1800"/>
              <a:t>souterrains de plus de 6 niveaux à partir du -3 ): </a:t>
            </a:r>
            <a:r>
              <a:rPr lang="fr-FR" sz="1800" b="1" dirty="0">
                <a:solidFill>
                  <a:srgbClr val="00B050"/>
                </a:solidFill>
              </a:rPr>
              <a:t>contrôle semestriel</a:t>
            </a:r>
            <a:r>
              <a:rPr lang="fr-FR" sz="1800" b="1" dirty="0"/>
              <a:t>,</a:t>
            </a:r>
          </a:p>
          <a:p>
            <a:pPr marL="0" indent="0">
              <a:buNone/>
            </a:pPr>
            <a:r>
              <a:rPr lang="fr-FR" sz="1800" dirty="0"/>
              <a:t>	</a:t>
            </a:r>
            <a:r>
              <a:rPr lang="fr-FR" sz="1800" dirty="0">
                <a:sym typeface="Wingdings" panose="05000000000000000000" pitchFamily="2" charset="2"/>
              </a:rPr>
              <a:t> trappe de </a:t>
            </a:r>
            <a:r>
              <a:rPr lang="fr-FR" sz="1800" dirty="0" err="1">
                <a:sym typeface="Wingdings" panose="05000000000000000000" pitchFamily="2" charset="2"/>
              </a:rPr>
              <a:t>désemfumage</a:t>
            </a:r>
            <a:r>
              <a:rPr lang="fr-FR" sz="1800" dirty="0">
                <a:sym typeface="Wingdings" panose="05000000000000000000" pitchFamily="2" charset="2"/>
              </a:rPr>
              <a:t> de cage d’escalier: </a:t>
            </a:r>
            <a:r>
              <a:rPr lang="fr-FR" sz="1800" b="1" dirty="0">
                <a:solidFill>
                  <a:srgbClr val="00B050"/>
                </a:solidFill>
                <a:sym typeface="Wingdings" panose="05000000000000000000" pitchFamily="2" charset="2"/>
              </a:rPr>
              <a:t>contrôle annuel</a:t>
            </a:r>
            <a:r>
              <a:rPr lang="fr-FR" sz="1800" b="1" dirty="0">
                <a:sym typeface="Wingdings" panose="05000000000000000000" pitchFamily="2" charset="2"/>
              </a:rPr>
              <a:t>,</a:t>
            </a:r>
          </a:p>
          <a:p>
            <a:pPr marL="0" indent="0">
              <a:buNone/>
            </a:pPr>
            <a:r>
              <a:rPr lang="fr-FR" sz="1800" dirty="0">
                <a:sym typeface="Wingdings" panose="05000000000000000000" pitchFamily="2" charset="2"/>
              </a:rPr>
              <a:t>	 extracteur/</a:t>
            </a:r>
            <a:r>
              <a:rPr lang="fr-FR" sz="1800" dirty="0" err="1">
                <a:sym typeface="Wingdings" panose="05000000000000000000" pitchFamily="2" charset="2"/>
              </a:rPr>
              <a:t>insuflateur</a:t>
            </a:r>
            <a:r>
              <a:rPr lang="fr-FR" sz="1800" dirty="0">
                <a:sym typeface="Wingdings" panose="05000000000000000000" pitchFamily="2" charset="2"/>
              </a:rPr>
              <a:t> d’incendie et clapets coupe-feu: </a:t>
            </a:r>
            <a:r>
              <a:rPr lang="fr-FR" sz="1800" b="1" dirty="0">
                <a:solidFill>
                  <a:srgbClr val="00B050"/>
                </a:solidFill>
                <a:sym typeface="Wingdings" panose="05000000000000000000" pitchFamily="2" charset="2"/>
              </a:rPr>
              <a:t>contrôle annuel</a:t>
            </a:r>
            <a:r>
              <a:rPr lang="fr-FR" sz="1800" b="1" dirty="0">
                <a:sym typeface="Wingdings" panose="05000000000000000000" pitchFamily="2" charset="2"/>
              </a:rPr>
              <a:t>,</a:t>
            </a:r>
          </a:p>
          <a:p>
            <a:pPr marL="0" indent="0">
              <a:buNone/>
            </a:pPr>
            <a:r>
              <a:rPr lang="fr-FR" sz="1800" dirty="0">
                <a:sym typeface="Wingdings" panose="05000000000000000000" pitchFamily="2" charset="2"/>
              </a:rPr>
              <a:t>	 détection de CO² et ventilation/</a:t>
            </a:r>
            <a:r>
              <a:rPr lang="fr-FR" sz="1800" dirty="0" err="1">
                <a:sym typeface="Wingdings" panose="05000000000000000000" pitchFamily="2" charset="2"/>
              </a:rPr>
              <a:t>désemfumage</a:t>
            </a:r>
            <a:r>
              <a:rPr lang="fr-FR" sz="1800" dirty="0">
                <a:sym typeface="Wingdings" panose="05000000000000000000" pitchFamily="2" charset="2"/>
              </a:rPr>
              <a:t> parking: </a:t>
            </a:r>
            <a:r>
              <a:rPr lang="fr-FR" sz="1800" b="1" dirty="0">
                <a:solidFill>
                  <a:srgbClr val="00B050"/>
                </a:solidFill>
                <a:sym typeface="Wingdings" panose="05000000000000000000" pitchFamily="2" charset="2"/>
              </a:rPr>
              <a:t>contrôle annuel</a:t>
            </a:r>
            <a:r>
              <a:rPr lang="fr-FR" sz="1800" b="1" dirty="0">
                <a:sym typeface="Wingdings" panose="05000000000000000000" pitchFamily="2" charset="2"/>
              </a:rPr>
              <a:t>,</a:t>
            </a:r>
          </a:p>
          <a:p>
            <a:pPr marL="0" indent="0">
              <a:buNone/>
            </a:pPr>
            <a:r>
              <a:rPr lang="fr-FR" sz="1800" dirty="0">
                <a:sym typeface="Wingdings" panose="05000000000000000000" pitchFamily="2" charset="2"/>
              </a:rPr>
              <a:t>	 BAES/BAEL (fonctionnement ou décharge batteries): </a:t>
            </a:r>
            <a:r>
              <a:rPr lang="fr-FR" sz="1800" b="1" dirty="0">
                <a:solidFill>
                  <a:srgbClr val="00B050"/>
                </a:solidFill>
              </a:rPr>
              <a:t>contrôle semestriel</a:t>
            </a:r>
            <a:r>
              <a:rPr lang="fr-FR" sz="1800" b="1" dirty="0"/>
              <a:t>,</a:t>
            </a:r>
            <a:endParaRPr lang="fr-FR" sz="1800" dirty="0">
              <a:sym typeface="Wingdings" panose="05000000000000000000" pitchFamily="2" charset="2"/>
            </a:endParaRPr>
          </a:p>
          <a:p>
            <a:pPr marL="0" indent="0">
              <a:buNone/>
            </a:pPr>
            <a:r>
              <a:rPr lang="fr-FR" sz="1800" dirty="0">
                <a:sym typeface="Wingdings" panose="05000000000000000000" pitchFamily="2" charset="2"/>
              </a:rPr>
              <a:t>	 colonnes sèches: contrôle statique (en pression): </a:t>
            </a:r>
            <a:r>
              <a:rPr lang="fr-FR" sz="1800" b="1" dirty="0">
                <a:solidFill>
                  <a:srgbClr val="00B050"/>
                </a:solidFill>
                <a:sym typeface="Wingdings" panose="05000000000000000000" pitchFamily="2" charset="2"/>
              </a:rPr>
              <a:t>contrôle annuel</a:t>
            </a:r>
            <a:r>
              <a:rPr lang="fr-FR" sz="1800" b="1" dirty="0">
                <a:sym typeface="Wingdings" panose="05000000000000000000" pitchFamily="2" charset="2"/>
              </a:rPr>
              <a:t>, </a:t>
            </a:r>
          </a:p>
          <a:p>
            <a:pPr marL="0" indent="0">
              <a:buNone/>
            </a:pPr>
            <a:r>
              <a:rPr lang="fr-FR" sz="1800" dirty="0">
                <a:sym typeface="Wingdings" panose="05000000000000000000" pitchFamily="2" charset="2"/>
              </a:rPr>
              <a:t>	et test dynamique (en débit): </a:t>
            </a:r>
            <a:r>
              <a:rPr lang="fr-FR" sz="1800" b="1" dirty="0">
                <a:solidFill>
                  <a:srgbClr val="00B050"/>
                </a:solidFill>
                <a:sym typeface="Wingdings" panose="05000000000000000000" pitchFamily="2" charset="2"/>
              </a:rPr>
              <a:t>contrôle quinquennale</a:t>
            </a:r>
            <a:r>
              <a:rPr lang="fr-FR" sz="1800" b="1" dirty="0">
                <a:sym typeface="Wingdings" panose="05000000000000000000" pitchFamily="2" charset="2"/>
              </a:rPr>
              <a:t>.</a:t>
            </a:r>
          </a:p>
          <a:p>
            <a:pPr marL="0" indent="0">
              <a:buNone/>
            </a:pPr>
            <a:r>
              <a:rPr lang="fr-FR" sz="1800" dirty="0">
                <a:sym typeface="Wingdings" panose="05000000000000000000" pitchFamily="2" charset="2"/>
              </a:rPr>
              <a:t>	</a:t>
            </a:r>
            <a:r>
              <a:rPr lang="fr-FR" sz="1800" b="1" u="sng" dirty="0">
                <a:sym typeface="Wingdings" panose="05000000000000000000" pitchFamily="2" charset="2"/>
              </a:rPr>
              <a:t>notes</a:t>
            </a:r>
            <a:r>
              <a:rPr lang="fr-FR" sz="1800" dirty="0">
                <a:sym typeface="Wingdings" panose="05000000000000000000" pitchFamily="2" charset="2"/>
              </a:rPr>
              <a:t>: par principe tous les </a:t>
            </a:r>
            <a:r>
              <a:rPr lang="fr-FR" sz="1800" b="1" dirty="0">
                <a:solidFill>
                  <a:srgbClr val="FF0000"/>
                </a:solidFill>
                <a:sym typeface="Wingdings" panose="05000000000000000000" pitchFamily="2" charset="2"/>
              </a:rPr>
              <a:t>éléments</a:t>
            </a:r>
            <a:r>
              <a:rPr lang="fr-FR" sz="1800" dirty="0">
                <a:sym typeface="Wingdings" panose="05000000000000000000" pitchFamily="2" charset="2"/>
              </a:rPr>
              <a:t> qui concourent à la </a:t>
            </a:r>
            <a:r>
              <a:rPr lang="fr-FR" sz="1800" b="1" dirty="0">
                <a:solidFill>
                  <a:srgbClr val="FF0000"/>
                </a:solidFill>
                <a:sym typeface="Wingdings" panose="05000000000000000000" pitchFamily="2" charset="2"/>
              </a:rPr>
              <a:t>sécurité incendie</a:t>
            </a:r>
            <a:r>
              <a:rPr lang="fr-FR" sz="1800" dirty="0">
                <a:sym typeface="Wingdings" panose="05000000000000000000" pitchFamily="2" charset="2"/>
              </a:rPr>
              <a:t> de l’immeuble doivent être contrôlés </a:t>
            </a:r>
            <a:r>
              <a:rPr lang="fr-FR" sz="1800" b="1" dirty="0">
                <a:solidFill>
                  <a:srgbClr val="FF0000"/>
                </a:solidFill>
                <a:sym typeface="Wingdings" panose="05000000000000000000" pitchFamily="2" charset="2"/>
              </a:rPr>
              <a:t>à minima tous les ans</a:t>
            </a:r>
            <a:r>
              <a:rPr lang="fr-FR" sz="1800" dirty="0">
                <a:sym typeface="Wingdings" panose="05000000000000000000" pitchFamily="2" charset="2"/>
              </a:rPr>
              <a:t>, dans le doute faire faire un audit </a:t>
            </a:r>
            <a:r>
              <a:rPr lang="fr-FR" sz="1500" dirty="0">
                <a:sym typeface="Wingdings" panose="05000000000000000000" pitchFamily="2" charset="2"/>
              </a:rPr>
              <a:t>(par un expert, pas par un </a:t>
            </a:r>
            <a:r>
              <a:rPr lang="fr-FR" sz="1500">
                <a:sym typeface="Wingdings" panose="05000000000000000000" pitchFamily="2" charset="2"/>
              </a:rPr>
              <a:t>prestataire incendie qui aura peut-être tendance à vous vendre du matériel…)</a:t>
            </a:r>
            <a:endParaRPr lang="fr-FR" sz="1500" dirty="0">
              <a:sym typeface="Wingdings" panose="05000000000000000000" pitchFamily="2" charset="2"/>
            </a:endParaRPr>
          </a:p>
          <a:p>
            <a:pPr marL="0" indent="0">
              <a:buNone/>
            </a:pPr>
            <a:r>
              <a:rPr lang="fr-FR" sz="1800" dirty="0">
                <a:sym typeface="Wingdings" panose="05000000000000000000" pitchFamily="2" charset="2"/>
              </a:rPr>
              <a:t>Tout ces contrôles doivent être transcrits dans </a:t>
            </a:r>
            <a:r>
              <a:rPr lang="fr-FR" sz="1800">
                <a:sym typeface="Wingdings" panose="05000000000000000000" pitchFamily="2" charset="2"/>
              </a:rPr>
              <a:t>le registre </a:t>
            </a:r>
            <a:r>
              <a:rPr lang="fr-FR" sz="1800" dirty="0">
                <a:sym typeface="Wingdings" panose="05000000000000000000" pitchFamily="2" charset="2"/>
              </a:rPr>
              <a:t>de sécurité de l’immeuble (nom du </a:t>
            </a:r>
            <a:r>
              <a:rPr lang="fr-FR" sz="1800" dirty="0" err="1">
                <a:sym typeface="Wingdings" panose="05000000000000000000" pitchFamily="2" charset="2"/>
              </a:rPr>
              <a:t>tech</a:t>
            </a:r>
            <a:r>
              <a:rPr lang="fr-FR" sz="1800" dirty="0">
                <a:sym typeface="Wingdings" panose="05000000000000000000" pitchFamily="2" charset="2"/>
              </a:rPr>
              <a:t>., date, description des travaux et tampon)  lequel doit être présenté à chaque réquisition.</a:t>
            </a:r>
            <a:endParaRPr lang="fr-FR" sz="1800" dirty="0"/>
          </a:p>
          <a:p>
            <a:pPr marL="0" indent="0">
              <a:buNone/>
            </a:pPr>
            <a:r>
              <a:rPr lang="fr-FR" sz="1800" dirty="0"/>
              <a:t>	</a:t>
            </a:r>
          </a:p>
        </p:txBody>
      </p:sp>
      <p:sp>
        <p:nvSpPr>
          <p:cNvPr id="5" name="Espace réservé du numéro de diapositive 4"/>
          <p:cNvSpPr>
            <a:spLocks noGrp="1"/>
          </p:cNvSpPr>
          <p:nvPr>
            <p:ph type="sldNum" sz="quarter" idx="12"/>
          </p:nvPr>
        </p:nvSpPr>
        <p:spPr/>
        <p:txBody>
          <a:bodyPr/>
          <a:lstStyle/>
          <a:p>
            <a:fld id="{BE732C41-7B39-4080-85C1-2D318E148575}" type="slidenum">
              <a:rPr lang="fr-FR" smtClean="0"/>
              <a:t>26</a:t>
            </a:fld>
            <a:endParaRPr lang="fr-FR"/>
          </a:p>
        </p:txBody>
      </p:sp>
      <p:pic>
        <p:nvPicPr>
          <p:cNvPr id="6" name="Image 5"/>
          <p:cNvPicPr>
            <a:picLocks noChangeAspect="1"/>
          </p:cNvPicPr>
          <p:nvPr/>
        </p:nvPicPr>
        <p:blipFill>
          <a:blip r:embed="rId2"/>
          <a:stretch>
            <a:fillRect/>
          </a:stretch>
        </p:blipFill>
        <p:spPr>
          <a:xfrm rot="464438">
            <a:off x="10534650" y="1977325"/>
            <a:ext cx="1123926" cy="2263862"/>
          </a:xfrm>
          <a:prstGeom prst="rect">
            <a:avLst/>
          </a:prstGeom>
        </p:spPr>
      </p:pic>
      <p:sp>
        <p:nvSpPr>
          <p:cNvPr id="7" name="Espace réservé du pied de page 6"/>
          <p:cNvSpPr>
            <a:spLocks noGrp="1"/>
          </p:cNvSpPr>
          <p:nvPr>
            <p:ph type="ftr" sz="quarter" idx="11"/>
          </p:nvPr>
        </p:nvSpPr>
        <p:spPr/>
        <p:txBody>
          <a:bodyPr/>
          <a:lstStyle/>
          <a:p>
            <a:r>
              <a:rPr lang="fr-FR"/>
              <a:t>Les contrats de maintenance de la copropriété et leur mise en concurrence</a:t>
            </a:r>
          </a:p>
        </p:txBody>
      </p:sp>
      <p:grpSp>
        <p:nvGrpSpPr>
          <p:cNvPr id="8" name="Groupe 7"/>
          <p:cNvGrpSpPr/>
          <p:nvPr/>
        </p:nvGrpSpPr>
        <p:grpSpPr>
          <a:xfrm>
            <a:off x="0" y="-16476"/>
            <a:ext cx="12192000" cy="523220"/>
            <a:chOff x="0" y="-16476"/>
            <a:chExt cx="12192000" cy="523220"/>
          </a:xfrm>
        </p:grpSpPr>
        <p:sp>
          <p:nvSpPr>
            <p:cNvPr id="9" name="object 2"/>
            <p:cNvSpPr/>
            <p:nvPr/>
          </p:nvSpPr>
          <p:spPr>
            <a:xfrm>
              <a:off x="0" y="-1523"/>
              <a:ext cx="12192000" cy="457200"/>
            </a:xfrm>
            <a:custGeom>
              <a:avLst/>
              <a:gdLst/>
              <a:ahLst/>
              <a:cxnLst/>
              <a:rect l="l" t="t" r="r" b="b"/>
              <a:pathLst>
                <a:path w="12192000" h="457200">
                  <a:moveTo>
                    <a:pt x="12192000" y="0"/>
                  </a:moveTo>
                  <a:lnTo>
                    <a:pt x="0" y="0"/>
                  </a:lnTo>
                  <a:lnTo>
                    <a:pt x="0" y="457200"/>
                  </a:lnTo>
                  <a:lnTo>
                    <a:pt x="12192000" y="457200"/>
                  </a:lnTo>
                  <a:lnTo>
                    <a:pt x="12192000" y="0"/>
                  </a:lnTo>
                  <a:close/>
                </a:path>
              </a:pathLst>
            </a:custGeom>
            <a:solidFill>
              <a:srgbClr val="7030A0"/>
            </a:solidFill>
            <a:ln>
              <a:noFill/>
            </a:ln>
          </p:spPr>
          <p:txBody>
            <a:bodyPr wrap="square" lIns="0" tIns="0" rIns="0" bIns="0" rtlCol="0"/>
            <a:lstStyle/>
            <a:p>
              <a:endParaRPr/>
            </a:p>
          </p:txBody>
        </p:sp>
        <p:sp>
          <p:nvSpPr>
            <p:cNvPr id="10" name="ZoneTexte 9"/>
            <p:cNvSpPr txBox="1"/>
            <p:nvPr/>
          </p:nvSpPr>
          <p:spPr>
            <a:xfrm>
              <a:off x="0" y="-16476"/>
              <a:ext cx="10254502" cy="523220"/>
            </a:xfrm>
            <a:prstGeom prst="rect">
              <a:avLst/>
            </a:prstGeom>
            <a:noFill/>
          </p:spPr>
          <p:txBody>
            <a:bodyPr wrap="square" rtlCol="0">
              <a:spAutoFit/>
            </a:bodyPr>
            <a:lstStyle/>
            <a:p>
              <a:r>
                <a:rPr lang="fr-CA" sz="2800" b="1" dirty="0">
                  <a:solidFill>
                    <a:schemeClr val="bg1"/>
                  </a:solidFill>
                </a:rPr>
                <a:t>Les contrats obligatoires </a:t>
              </a:r>
              <a:endParaRPr lang="fr-FR" sz="2800" b="1" dirty="0">
                <a:solidFill>
                  <a:schemeClr val="bg1"/>
                </a:solidFill>
              </a:endParaRPr>
            </a:p>
          </p:txBody>
        </p:sp>
      </p:grpSp>
      <p:sp>
        <p:nvSpPr>
          <p:cNvPr id="11" name="Titre 1"/>
          <p:cNvSpPr>
            <a:spLocks noGrp="1"/>
          </p:cNvSpPr>
          <p:nvPr>
            <p:ph type="title"/>
          </p:nvPr>
        </p:nvSpPr>
        <p:spPr>
          <a:xfrm>
            <a:off x="195649" y="598319"/>
            <a:ext cx="10515600" cy="774356"/>
          </a:xfrm>
        </p:spPr>
        <p:txBody>
          <a:bodyPr>
            <a:normAutofit/>
          </a:bodyPr>
          <a:lstStyle/>
          <a:p>
            <a:r>
              <a:rPr lang="fr-FR" sz="2800" b="1" dirty="0">
                <a:latin typeface="+mn-lt"/>
              </a:rPr>
              <a:t>Les contrats de sécurité incendie</a:t>
            </a:r>
          </a:p>
        </p:txBody>
      </p:sp>
    </p:spTree>
    <p:extLst>
      <p:ext uri="{BB962C8B-B14F-4D97-AF65-F5344CB8AC3E}">
        <p14:creationId xmlns:p14="http://schemas.microsoft.com/office/powerpoint/2010/main" val="615460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507714"/>
            <a:ext cx="10841610" cy="5350285"/>
          </a:xfrm>
        </p:spPr>
        <p:txBody>
          <a:bodyPr>
            <a:normAutofit/>
          </a:bodyPr>
          <a:lstStyle/>
          <a:p>
            <a:pPr marL="0" indent="0">
              <a:buNone/>
            </a:pPr>
            <a:r>
              <a:rPr lang="fr-FR" sz="1800"/>
              <a:t>Dans le cas d’une installation de VMC qui assure aussi l’évacuation de fumées de combustion de chaudières individuelles (chauffage et/ou ECS) une VMC ‘Gaz’ est installée.</a:t>
            </a:r>
          </a:p>
          <a:p>
            <a:pPr marL="0" indent="0">
              <a:buNone/>
            </a:pPr>
            <a:r>
              <a:rPr lang="fr-FR" sz="1800"/>
              <a:t>Elle présente la particularité d’asservir la mise en route des chaudière individuelles avec son bon fonctionnement ce dispositif est appelé </a:t>
            </a:r>
            <a:r>
              <a:rPr lang="fr-FR" sz="1800" b="1"/>
              <a:t>DSC</a:t>
            </a:r>
            <a:r>
              <a:rPr lang="fr-FR" sz="1800"/>
              <a:t> (dispositif de sécurité collective):</a:t>
            </a:r>
          </a:p>
          <a:p>
            <a:pPr marL="0" indent="0">
              <a:buNone/>
            </a:pPr>
            <a:r>
              <a:rPr lang="fr-FR" sz="1800"/>
              <a:t>	</a:t>
            </a:r>
          </a:p>
          <a:p>
            <a:pPr marL="0" indent="0">
              <a:buNone/>
            </a:pPr>
            <a:r>
              <a:rPr lang="fr-FR" sz="1800">
                <a:sym typeface="Wingdings" panose="05000000000000000000" pitchFamily="2" charset="2"/>
              </a:rPr>
              <a:t>	 Pas de VMC collective = impossibilité de démarrer la chaudière individuelle (contact de sécurité)</a:t>
            </a:r>
          </a:p>
          <a:p>
            <a:pPr marL="0" indent="0">
              <a:buNone/>
            </a:pPr>
            <a:r>
              <a:rPr lang="fr-FR" sz="1800">
                <a:sym typeface="Wingdings" panose="05000000000000000000" pitchFamily="2" charset="2"/>
              </a:rPr>
              <a:t>	 Cette </a:t>
            </a:r>
            <a:r>
              <a:rPr lang="fr-FR" sz="1800" b="1">
                <a:sym typeface="Wingdings" panose="05000000000000000000" pitchFamily="2" charset="2"/>
              </a:rPr>
              <a:t>interconnexion</a:t>
            </a:r>
            <a:r>
              <a:rPr lang="fr-FR" sz="1800">
                <a:sym typeface="Wingdings" panose="05000000000000000000" pitchFamily="2" charset="2"/>
              </a:rPr>
              <a:t> doit être </a:t>
            </a:r>
            <a:r>
              <a:rPr lang="fr-FR" sz="1800" b="1">
                <a:sym typeface="Wingdings" panose="05000000000000000000" pitchFamily="2" charset="2"/>
              </a:rPr>
              <a:t>vérifiée</a:t>
            </a:r>
            <a:r>
              <a:rPr lang="fr-FR" sz="1800">
                <a:sym typeface="Wingdings" panose="05000000000000000000" pitchFamily="2" charset="2"/>
              </a:rPr>
              <a:t> pour chaque chaudière!</a:t>
            </a:r>
            <a:endParaRPr lang="fr-FR" sz="1800"/>
          </a:p>
          <a:p>
            <a:pPr marL="0" indent="0">
              <a:buNone/>
            </a:pPr>
            <a:r>
              <a:rPr lang="fr-FR" sz="1800"/>
              <a:t>	</a:t>
            </a:r>
            <a:r>
              <a:rPr lang="fr-FR" sz="1800">
                <a:sym typeface="Wingdings" panose="05000000000000000000" pitchFamily="2" charset="2"/>
              </a:rPr>
              <a:t> </a:t>
            </a:r>
            <a:r>
              <a:rPr lang="fr-FR" sz="1800"/>
              <a:t>Une </a:t>
            </a:r>
            <a:r>
              <a:rPr lang="fr-FR" sz="1800" b="1"/>
              <a:t>attestation d’entretien annuelle</a:t>
            </a:r>
            <a:r>
              <a:rPr lang="fr-FR" sz="1800"/>
              <a:t> doit être produite pour les chaudières individuelles</a:t>
            </a:r>
          </a:p>
          <a:p>
            <a:pPr marL="0" indent="0">
              <a:buNone/>
            </a:pPr>
            <a:r>
              <a:rPr lang="fr-FR" sz="1800"/>
              <a:t>	</a:t>
            </a:r>
            <a:r>
              <a:rPr lang="fr-FR" sz="1800">
                <a:sym typeface="Wingdings" panose="05000000000000000000" pitchFamily="2" charset="2"/>
              </a:rPr>
              <a:t> un </a:t>
            </a:r>
            <a:r>
              <a:rPr lang="fr-FR" sz="1800" b="1">
                <a:sym typeface="Wingdings" panose="05000000000000000000" pitchFamily="2" charset="2"/>
              </a:rPr>
              <a:t>entretien et audit général </a:t>
            </a:r>
            <a:r>
              <a:rPr lang="fr-FR" sz="1800">
                <a:sym typeface="Wingdings" panose="05000000000000000000" pitchFamily="2" charset="2"/>
              </a:rPr>
              <a:t>et exhaustif doit être réalisé par le mainteneur </a:t>
            </a:r>
            <a:r>
              <a:rPr lang="fr-FR" sz="1800" b="1">
                <a:sym typeface="Wingdings" panose="05000000000000000000" pitchFamily="2" charset="2"/>
              </a:rPr>
              <a:t>tous les 5 ans</a:t>
            </a:r>
          </a:p>
          <a:p>
            <a:pPr marL="0" indent="0">
              <a:buNone/>
            </a:pPr>
            <a:r>
              <a:rPr lang="fr-FR" sz="1800">
                <a:sym typeface="Wingdings" panose="05000000000000000000" pitchFamily="2" charset="2"/>
              </a:rPr>
              <a:t> </a:t>
            </a:r>
            <a:endParaRPr lang="fr-FR" sz="1800"/>
          </a:p>
          <a:p>
            <a:pPr marL="0" indent="0">
              <a:buNone/>
            </a:pPr>
            <a:r>
              <a:rPr lang="fr-FR" sz="1800"/>
              <a:t>	Il faut être vigilant au</a:t>
            </a:r>
            <a:r>
              <a:rPr lang="fr-FR" sz="1800" b="1"/>
              <a:t> </a:t>
            </a:r>
            <a:r>
              <a:rPr lang="fr-FR" sz="1800" b="1">
                <a:solidFill>
                  <a:srgbClr val="FF0000"/>
                </a:solidFill>
              </a:rPr>
              <a:t>risque d’intoxication mortelle</a:t>
            </a:r>
            <a:r>
              <a:rPr lang="fr-FR" sz="1800" b="1"/>
              <a:t> </a:t>
            </a:r>
            <a:r>
              <a:rPr lang="fr-FR" sz="1800"/>
              <a:t>par le </a:t>
            </a:r>
            <a:r>
              <a:rPr lang="fr-FR" sz="1800" b="1">
                <a:solidFill>
                  <a:srgbClr val="FF0000"/>
                </a:solidFill>
              </a:rPr>
              <a:t>monoxyde de carbone </a:t>
            </a:r>
            <a:r>
              <a:rPr lang="fr-FR" sz="1400" b="1">
                <a:solidFill>
                  <a:srgbClr val="FF0000"/>
                </a:solidFill>
              </a:rPr>
              <a:t>(CO)</a:t>
            </a:r>
          </a:p>
          <a:p>
            <a:pPr marL="0" indent="0">
              <a:buNone/>
            </a:pPr>
            <a:r>
              <a:rPr lang="fr-FR" sz="1800"/>
              <a:t>	</a:t>
            </a:r>
          </a:p>
        </p:txBody>
      </p:sp>
      <p:sp>
        <p:nvSpPr>
          <p:cNvPr id="9" name="Espace réservé du numéro de diapositive 8"/>
          <p:cNvSpPr>
            <a:spLocks noGrp="1"/>
          </p:cNvSpPr>
          <p:nvPr>
            <p:ph type="sldNum" sz="quarter" idx="12"/>
          </p:nvPr>
        </p:nvSpPr>
        <p:spPr/>
        <p:txBody>
          <a:bodyPr/>
          <a:lstStyle/>
          <a:p>
            <a:fld id="{BE732C41-7B39-4080-85C1-2D318E148575}" type="slidenum">
              <a:rPr lang="fr-FR" smtClean="0"/>
              <a:t>27</a:t>
            </a:fld>
            <a:endParaRPr lang="fr-FR"/>
          </a:p>
        </p:txBody>
      </p:sp>
      <p:pic>
        <p:nvPicPr>
          <p:cNvPr id="10" name="Image 9"/>
          <p:cNvPicPr>
            <a:picLocks noChangeAspect="1"/>
          </p:cNvPicPr>
          <p:nvPr/>
        </p:nvPicPr>
        <p:blipFill>
          <a:blip r:embed="rId2"/>
          <a:stretch>
            <a:fillRect/>
          </a:stretch>
        </p:blipFill>
        <p:spPr>
          <a:xfrm rot="20637786">
            <a:off x="9553946" y="4226188"/>
            <a:ext cx="2558483" cy="2558483"/>
          </a:xfrm>
          <a:prstGeom prst="rect">
            <a:avLst/>
          </a:prstGeom>
        </p:spPr>
      </p:pic>
      <p:sp>
        <p:nvSpPr>
          <p:cNvPr id="11" name="Espace réservé du pied de page 10"/>
          <p:cNvSpPr>
            <a:spLocks noGrp="1"/>
          </p:cNvSpPr>
          <p:nvPr>
            <p:ph type="ftr" sz="quarter" idx="11"/>
          </p:nvPr>
        </p:nvSpPr>
        <p:spPr/>
        <p:txBody>
          <a:bodyPr/>
          <a:lstStyle/>
          <a:p>
            <a:r>
              <a:rPr lang="fr-FR"/>
              <a:t>Les contrats de maintenance de la copropriété et leur mise en concurrence</a:t>
            </a:r>
          </a:p>
        </p:txBody>
      </p:sp>
      <p:grpSp>
        <p:nvGrpSpPr>
          <p:cNvPr id="7" name="Groupe 6"/>
          <p:cNvGrpSpPr/>
          <p:nvPr/>
        </p:nvGrpSpPr>
        <p:grpSpPr>
          <a:xfrm>
            <a:off x="0" y="-16476"/>
            <a:ext cx="12192000" cy="523220"/>
            <a:chOff x="0" y="-16476"/>
            <a:chExt cx="12192000" cy="523220"/>
          </a:xfrm>
        </p:grpSpPr>
        <p:sp>
          <p:nvSpPr>
            <p:cNvPr id="8" name="object 2"/>
            <p:cNvSpPr/>
            <p:nvPr/>
          </p:nvSpPr>
          <p:spPr>
            <a:xfrm>
              <a:off x="0" y="-1523"/>
              <a:ext cx="12192000" cy="457200"/>
            </a:xfrm>
            <a:custGeom>
              <a:avLst/>
              <a:gdLst/>
              <a:ahLst/>
              <a:cxnLst/>
              <a:rect l="l" t="t" r="r" b="b"/>
              <a:pathLst>
                <a:path w="12192000" h="457200">
                  <a:moveTo>
                    <a:pt x="12192000" y="0"/>
                  </a:moveTo>
                  <a:lnTo>
                    <a:pt x="0" y="0"/>
                  </a:lnTo>
                  <a:lnTo>
                    <a:pt x="0" y="457200"/>
                  </a:lnTo>
                  <a:lnTo>
                    <a:pt x="12192000" y="457200"/>
                  </a:lnTo>
                  <a:lnTo>
                    <a:pt x="12192000" y="0"/>
                  </a:lnTo>
                  <a:close/>
                </a:path>
              </a:pathLst>
            </a:custGeom>
            <a:solidFill>
              <a:srgbClr val="7030A0"/>
            </a:solidFill>
            <a:ln>
              <a:noFill/>
            </a:ln>
          </p:spPr>
          <p:txBody>
            <a:bodyPr wrap="square" lIns="0" tIns="0" rIns="0" bIns="0" rtlCol="0"/>
            <a:lstStyle/>
            <a:p>
              <a:endParaRPr/>
            </a:p>
          </p:txBody>
        </p:sp>
        <p:sp>
          <p:nvSpPr>
            <p:cNvPr id="12" name="ZoneTexte 11"/>
            <p:cNvSpPr txBox="1"/>
            <p:nvPr/>
          </p:nvSpPr>
          <p:spPr>
            <a:xfrm>
              <a:off x="0" y="-16476"/>
              <a:ext cx="10254502" cy="523220"/>
            </a:xfrm>
            <a:prstGeom prst="rect">
              <a:avLst/>
            </a:prstGeom>
            <a:noFill/>
          </p:spPr>
          <p:txBody>
            <a:bodyPr wrap="square" rtlCol="0">
              <a:spAutoFit/>
            </a:bodyPr>
            <a:lstStyle/>
            <a:p>
              <a:r>
                <a:rPr lang="fr-CA" sz="2800" b="1" dirty="0">
                  <a:solidFill>
                    <a:schemeClr val="bg1"/>
                  </a:solidFill>
                </a:rPr>
                <a:t>Les contrats obligatoires </a:t>
              </a:r>
              <a:endParaRPr lang="fr-FR" sz="2800" b="1" dirty="0">
                <a:solidFill>
                  <a:schemeClr val="bg1"/>
                </a:solidFill>
              </a:endParaRPr>
            </a:p>
          </p:txBody>
        </p:sp>
      </p:grpSp>
      <p:sp>
        <p:nvSpPr>
          <p:cNvPr id="13" name="Titre 1"/>
          <p:cNvSpPr txBox="1">
            <a:spLocks/>
          </p:cNvSpPr>
          <p:nvPr/>
        </p:nvSpPr>
        <p:spPr>
          <a:xfrm>
            <a:off x="195649" y="598319"/>
            <a:ext cx="10515600" cy="7743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b="1" dirty="0">
                <a:latin typeface="+mn-lt"/>
              </a:rPr>
              <a:t>Les contrats de certaines VMC (VMC gaz)</a:t>
            </a:r>
          </a:p>
        </p:txBody>
      </p:sp>
    </p:spTree>
    <p:extLst>
      <p:ext uri="{BB962C8B-B14F-4D97-AF65-F5344CB8AC3E}">
        <p14:creationId xmlns:p14="http://schemas.microsoft.com/office/powerpoint/2010/main" val="147869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507714"/>
            <a:ext cx="10841610" cy="5350285"/>
          </a:xfrm>
        </p:spPr>
        <p:txBody>
          <a:bodyPr>
            <a:normAutofit/>
          </a:bodyPr>
          <a:lstStyle/>
          <a:p>
            <a:pPr marL="0" indent="0">
              <a:buNone/>
            </a:pPr>
            <a:r>
              <a:rPr lang="fr-FR" sz="2000" dirty="0"/>
              <a:t>Cet équipement qui permet de canaliser </a:t>
            </a:r>
            <a:r>
              <a:rPr lang="fr-FR" sz="2000"/>
              <a:t>d’éventuelles décharges </a:t>
            </a:r>
            <a:r>
              <a:rPr lang="fr-FR" sz="2000" dirty="0"/>
              <a:t>de foudre est assorti 	                quand il est installé d’une obligation de contrôle annuel par un </a:t>
            </a:r>
            <a:r>
              <a:rPr lang="fr-FR" sz="2000"/>
              <a:t>organisme/entreprise habilitée.</a:t>
            </a:r>
            <a:endParaRPr lang="fr-FR" sz="2000" dirty="0"/>
          </a:p>
          <a:p>
            <a:pPr marL="0" indent="0">
              <a:buNone/>
            </a:pPr>
            <a:endParaRPr lang="fr-FR" sz="2000" dirty="0"/>
          </a:p>
          <a:p>
            <a:pPr marL="0" indent="0">
              <a:buNone/>
            </a:pPr>
            <a:r>
              <a:rPr lang="fr-FR" sz="2000" dirty="0"/>
              <a:t>Situés au dessus du niveau le plus haut des immeubles qu’ils protègent </a:t>
            </a:r>
            <a:r>
              <a:rPr lang="fr-FR" sz="2000"/>
              <a:t>ces équipements </a:t>
            </a:r>
            <a:r>
              <a:rPr lang="fr-FR" sz="2000" dirty="0"/>
              <a:t>ont un temps été dotés de </a:t>
            </a:r>
            <a:r>
              <a:rPr lang="fr-FR" sz="2000" b="1" dirty="0"/>
              <a:t>têtes ionisantes</a:t>
            </a:r>
            <a:r>
              <a:rPr lang="fr-FR" sz="2000" dirty="0"/>
              <a:t> pour favoriser l’amorçage des arcs électriques. </a:t>
            </a:r>
          </a:p>
          <a:p>
            <a:pPr marL="0" indent="0">
              <a:buNone/>
            </a:pPr>
            <a:r>
              <a:rPr lang="fr-FR" sz="2000" dirty="0"/>
              <a:t>Hélas la </a:t>
            </a:r>
            <a:r>
              <a:rPr lang="fr-FR" sz="2000" dirty="0" err="1"/>
              <a:t>pluspart</a:t>
            </a:r>
            <a:r>
              <a:rPr lang="fr-FR" sz="2000" dirty="0"/>
              <a:t> du temps ces ionisateurs ‘historiques’ utilisaient des éléments radioactifs </a:t>
            </a:r>
            <a:r>
              <a:rPr lang="fr-FR" sz="1600" dirty="0">
                <a:solidFill>
                  <a:srgbClr val="00B050"/>
                </a:solidFill>
              </a:rPr>
              <a:t>(</a:t>
            </a:r>
            <a:r>
              <a:rPr lang="fr-FR" sz="1600" i="1" dirty="0">
                <a:solidFill>
                  <a:srgbClr val="00B050"/>
                </a:solidFill>
              </a:rPr>
              <a:t>radium 226 et américium 241</a:t>
            </a:r>
            <a:r>
              <a:rPr lang="fr-FR" sz="1600" dirty="0">
                <a:solidFill>
                  <a:srgbClr val="00B050"/>
                </a:solidFill>
              </a:rPr>
              <a:t>) </a:t>
            </a:r>
            <a:r>
              <a:rPr lang="fr-FR" sz="2000" dirty="0"/>
              <a:t>dont la mise en place est maintenant interdite.</a:t>
            </a:r>
          </a:p>
          <a:p>
            <a:pPr marL="0" indent="0">
              <a:buNone/>
            </a:pPr>
            <a:r>
              <a:rPr lang="fr-FR" sz="2000" dirty="0"/>
              <a:t>Un paratonnerre doit systématiquement être </a:t>
            </a:r>
            <a:r>
              <a:rPr lang="fr-FR" sz="2000" b="1" dirty="0"/>
              <a:t>installé avec un parafoudre</a:t>
            </a:r>
            <a:r>
              <a:rPr lang="fr-FR" sz="2000" dirty="0"/>
              <a:t> (à proximité ou dans le tableau électrique).</a:t>
            </a:r>
          </a:p>
          <a:p>
            <a:pPr marL="0" indent="0">
              <a:buNone/>
            </a:pPr>
            <a:r>
              <a:rPr lang="fr-FR" sz="2000" dirty="0"/>
              <a:t>Un paratonnerre en mauvais état peut être plus dommageable en cas de foudroiement </a:t>
            </a:r>
            <a:r>
              <a:rPr lang="fr-FR" sz="2000"/>
              <a:t>que l’absence de paratonnerre….</a:t>
            </a:r>
            <a:endParaRPr lang="fr-FR" sz="2000" dirty="0"/>
          </a:p>
          <a:p>
            <a:pPr marL="0" indent="0">
              <a:buNone/>
            </a:pPr>
            <a:r>
              <a:rPr lang="fr-FR" sz="2000" dirty="0"/>
              <a:t>La dépose des anciens paratonnerres radioactifs pose des problèmes d’</a:t>
            </a:r>
            <a:r>
              <a:rPr lang="fr-FR" sz="2000" b="1" dirty="0"/>
              <a:t>élimination réglementaire </a:t>
            </a:r>
            <a:r>
              <a:rPr lang="fr-FR" sz="2000" dirty="0"/>
              <a:t>des </a:t>
            </a:r>
            <a:r>
              <a:rPr lang="fr-FR" sz="2000" b="1" dirty="0">
                <a:solidFill>
                  <a:srgbClr val="00B050"/>
                </a:solidFill>
              </a:rPr>
              <a:t>déchets radioactifs </a:t>
            </a:r>
            <a:r>
              <a:rPr lang="fr-FR" sz="2000" dirty="0"/>
              <a:t>et donc </a:t>
            </a:r>
            <a:r>
              <a:rPr lang="fr-FR" sz="2000" b="1" dirty="0"/>
              <a:t>est généralement assez coûteuse</a:t>
            </a:r>
            <a:r>
              <a:rPr lang="fr-FR" sz="2000" dirty="0"/>
              <a:t>.	</a:t>
            </a:r>
          </a:p>
        </p:txBody>
      </p:sp>
      <p:sp>
        <p:nvSpPr>
          <p:cNvPr id="5" name="Espace réservé du numéro de diapositive 4"/>
          <p:cNvSpPr>
            <a:spLocks noGrp="1"/>
          </p:cNvSpPr>
          <p:nvPr>
            <p:ph type="sldNum" sz="quarter" idx="12"/>
          </p:nvPr>
        </p:nvSpPr>
        <p:spPr/>
        <p:txBody>
          <a:bodyPr/>
          <a:lstStyle/>
          <a:p>
            <a:fld id="{BE732C41-7B39-4080-85C1-2D318E148575}" type="slidenum">
              <a:rPr lang="fr-FR" smtClean="0"/>
              <a:t>28</a:t>
            </a:fld>
            <a:endParaRPr lang="fr-FR"/>
          </a:p>
        </p:txBody>
      </p:sp>
      <p:pic>
        <p:nvPicPr>
          <p:cNvPr id="7" name="Image 6"/>
          <p:cNvPicPr>
            <a:picLocks noChangeAspect="1"/>
          </p:cNvPicPr>
          <p:nvPr/>
        </p:nvPicPr>
        <p:blipFill>
          <a:blip r:embed="rId2"/>
          <a:stretch>
            <a:fillRect/>
          </a:stretch>
        </p:blipFill>
        <p:spPr>
          <a:xfrm>
            <a:off x="10254502" y="506744"/>
            <a:ext cx="1856191" cy="1671150"/>
          </a:xfrm>
          <a:prstGeom prst="rect">
            <a:avLst/>
          </a:prstGeom>
        </p:spPr>
      </p:pic>
      <p:sp>
        <p:nvSpPr>
          <p:cNvPr id="8" name="Espace réservé du pied de page 7"/>
          <p:cNvSpPr>
            <a:spLocks noGrp="1"/>
          </p:cNvSpPr>
          <p:nvPr>
            <p:ph type="ftr" sz="quarter" idx="11"/>
          </p:nvPr>
        </p:nvSpPr>
        <p:spPr/>
        <p:txBody>
          <a:bodyPr/>
          <a:lstStyle/>
          <a:p>
            <a:r>
              <a:rPr lang="fr-FR"/>
              <a:t>Les contrats de maintenance de la copropriété et leur mise en concurrence</a:t>
            </a:r>
          </a:p>
        </p:txBody>
      </p:sp>
      <p:grpSp>
        <p:nvGrpSpPr>
          <p:cNvPr id="9" name="Groupe 8"/>
          <p:cNvGrpSpPr/>
          <p:nvPr/>
        </p:nvGrpSpPr>
        <p:grpSpPr>
          <a:xfrm>
            <a:off x="0" y="-16476"/>
            <a:ext cx="12192000" cy="523220"/>
            <a:chOff x="0" y="-16476"/>
            <a:chExt cx="12192000" cy="523220"/>
          </a:xfrm>
        </p:grpSpPr>
        <p:sp>
          <p:nvSpPr>
            <p:cNvPr id="10" name="object 2"/>
            <p:cNvSpPr/>
            <p:nvPr/>
          </p:nvSpPr>
          <p:spPr>
            <a:xfrm>
              <a:off x="0" y="-1523"/>
              <a:ext cx="12192000" cy="457200"/>
            </a:xfrm>
            <a:custGeom>
              <a:avLst/>
              <a:gdLst/>
              <a:ahLst/>
              <a:cxnLst/>
              <a:rect l="l" t="t" r="r" b="b"/>
              <a:pathLst>
                <a:path w="12192000" h="457200">
                  <a:moveTo>
                    <a:pt x="12192000" y="0"/>
                  </a:moveTo>
                  <a:lnTo>
                    <a:pt x="0" y="0"/>
                  </a:lnTo>
                  <a:lnTo>
                    <a:pt x="0" y="457200"/>
                  </a:lnTo>
                  <a:lnTo>
                    <a:pt x="12192000" y="457200"/>
                  </a:lnTo>
                  <a:lnTo>
                    <a:pt x="12192000" y="0"/>
                  </a:lnTo>
                  <a:close/>
                </a:path>
              </a:pathLst>
            </a:custGeom>
            <a:solidFill>
              <a:srgbClr val="7030A0"/>
            </a:solidFill>
            <a:ln>
              <a:noFill/>
            </a:ln>
          </p:spPr>
          <p:txBody>
            <a:bodyPr wrap="square" lIns="0" tIns="0" rIns="0" bIns="0" rtlCol="0"/>
            <a:lstStyle/>
            <a:p>
              <a:endParaRPr/>
            </a:p>
          </p:txBody>
        </p:sp>
        <p:sp>
          <p:nvSpPr>
            <p:cNvPr id="11" name="ZoneTexte 10"/>
            <p:cNvSpPr txBox="1"/>
            <p:nvPr/>
          </p:nvSpPr>
          <p:spPr>
            <a:xfrm>
              <a:off x="0" y="-16476"/>
              <a:ext cx="10254502" cy="523220"/>
            </a:xfrm>
            <a:prstGeom prst="rect">
              <a:avLst/>
            </a:prstGeom>
            <a:noFill/>
          </p:spPr>
          <p:txBody>
            <a:bodyPr wrap="square" rtlCol="0">
              <a:spAutoFit/>
            </a:bodyPr>
            <a:lstStyle/>
            <a:p>
              <a:r>
                <a:rPr lang="fr-CA" sz="2800" b="1" dirty="0">
                  <a:solidFill>
                    <a:schemeClr val="bg1"/>
                  </a:solidFill>
                </a:rPr>
                <a:t>Les contrats obligatoires </a:t>
              </a:r>
              <a:endParaRPr lang="fr-FR" sz="2800" b="1" dirty="0">
                <a:solidFill>
                  <a:schemeClr val="bg1"/>
                </a:solidFill>
              </a:endParaRPr>
            </a:p>
          </p:txBody>
        </p:sp>
      </p:grpSp>
      <p:sp>
        <p:nvSpPr>
          <p:cNvPr id="12" name="Titre 1"/>
          <p:cNvSpPr txBox="1">
            <a:spLocks/>
          </p:cNvSpPr>
          <p:nvPr/>
        </p:nvSpPr>
        <p:spPr>
          <a:xfrm>
            <a:off x="247135" y="658310"/>
            <a:ext cx="10515600" cy="7743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b="1" dirty="0">
                <a:latin typeface="+mn-lt"/>
              </a:rPr>
              <a:t>Les contrats des paratonnerres </a:t>
            </a:r>
          </a:p>
        </p:txBody>
      </p:sp>
    </p:spTree>
    <p:extLst>
      <p:ext uri="{BB962C8B-B14F-4D97-AF65-F5344CB8AC3E}">
        <p14:creationId xmlns:p14="http://schemas.microsoft.com/office/powerpoint/2010/main" val="9325158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BE732C41-7B39-4080-85C1-2D318E148575}" type="slidenum">
              <a:rPr lang="fr-FR" smtClean="0"/>
              <a:t>29</a:t>
            </a:fld>
            <a:endParaRPr lang="fr-FR"/>
          </a:p>
        </p:txBody>
      </p:sp>
      <p:grpSp>
        <p:nvGrpSpPr>
          <p:cNvPr id="8" name="Groupe 7"/>
          <p:cNvGrpSpPr/>
          <p:nvPr/>
        </p:nvGrpSpPr>
        <p:grpSpPr>
          <a:xfrm>
            <a:off x="-1" y="3138616"/>
            <a:ext cx="12192001" cy="523220"/>
            <a:chOff x="-1" y="-16476"/>
            <a:chExt cx="12192001" cy="523220"/>
          </a:xfrm>
        </p:grpSpPr>
        <p:sp>
          <p:nvSpPr>
            <p:cNvPr id="9" name="object 2"/>
            <p:cNvSpPr/>
            <p:nvPr/>
          </p:nvSpPr>
          <p:spPr>
            <a:xfrm>
              <a:off x="0" y="-1523"/>
              <a:ext cx="12192000" cy="457200"/>
            </a:xfrm>
            <a:custGeom>
              <a:avLst/>
              <a:gdLst/>
              <a:ahLst/>
              <a:cxnLst/>
              <a:rect l="l" t="t" r="r" b="b"/>
              <a:pathLst>
                <a:path w="12192000" h="457200">
                  <a:moveTo>
                    <a:pt x="12192000" y="0"/>
                  </a:moveTo>
                  <a:lnTo>
                    <a:pt x="0" y="0"/>
                  </a:lnTo>
                  <a:lnTo>
                    <a:pt x="0" y="457200"/>
                  </a:lnTo>
                  <a:lnTo>
                    <a:pt x="12192000" y="457200"/>
                  </a:lnTo>
                  <a:lnTo>
                    <a:pt x="12192000" y="0"/>
                  </a:lnTo>
                  <a:close/>
                </a:path>
              </a:pathLst>
            </a:custGeom>
            <a:solidFill>
              <a:srgbClr val="7030A0"/>
            </a:solidFill>
            <a:ln>
              <a:noFill/>
            </a:ln>
          </p:spPr>
          <p:txBody>
            <a:bodyPr wrap="square" lIns="0" tIns="0" rIns="0" bIns="0" rtlCol="0"/>
            <a:lstStyle/>
            <a:p>
              <a:endParaRPr/>
            </a:p>
          </p:txBody>
        </p:sp>
        <p:sp>
          <p:nvSpPr>
            <p:cNvPr id="10" name="ZoneTexte 9"/>
            <p:cNvSpPr txBox="1"/>
            <p:nvPr/>
          </p:nvSpPr>
          <p:spPr>
            <a:xfrm>
              <a:off x="-1" y="-16476"/>
              <a:ext cx="12126097" cy="523220"/>
            </a:xfrm>
            <a:prstGeom prst="rect">
              <a:avLst/>
            </a:prstGeom>
            <a:noFill/>
          </p:spPr>
          <p:txBody>
            <a:bodyPr wrap="square" rtlCol="0">
              <a:spAutoFit/>
            </a:bodyPr>
            <a:lstStyle/>
            <a:p>
              <a:pPr algn="ctr"/>
              <a:r>
                <a:rPr lang="fr-CA" sz="2800" b="1" dirty="0">
                  <a:solidFill>
                    <a:schemeClr val="bg1"/>
                  </a:solidFill>
                </a:rPr>
                <a:t>Les contrats fortement recommandés </a:t>
              </a:r>
              <a:endParaRPr lang="fr-FR" sz="2800" b="1" dirty="0">
                <a:solidFill>
                  <a:schemeClr val="bg1"/>
                </a:solidFill>
              </a:endParaRPr>
            </a:p>
          </p:txBody>
        </p:sp>
      </p:grpSp>
    </p:spTree>
    <p:extLst>
      <p:ext uri="{BB962C8B-B14F-4D97-AF65-F5344CB8AC3E}">
        <p14:creationId xmlns:p14="http://schemas.microsoft.com/office/powerpoint/2010/main" val="4196603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3092"/>
            <a:ext cx="9144000" cy="2387600"/>
          </a:xfrm>
        </p:spPr>
        <p:txBody>
          <a:bodyPr/>
          <a:lstStyle/>
          <a:p>
            <a:r>
              <a:rPr lang="fr-FR"/>
              <a:t>Les </a:t>
            </a:r>
            <a:r>
              <a:rPr lang="fr-FR" b="1"/>
              <a:t>contrats d’entretien</a:t>
            </a:r>
            <a:r>
              <a:rPr lang="fr-FR"/>
              <a:t> dans </a:t>
            </a:r>
            <a:br>
              <a:rPr lang="fr-FR"/>
            </a:br>
            <a:r>
              <a:rPr lang="fr-FR"/>
              <a:t>votre copropriété</a:t>
            </a:r>
          </a:p>
        </p:txBody>
      </p:sp>
      <p:sp>
        <p:nvSpPr>
          <p:cNvPr id="3" name="Sous-titre 2"/>
          <p:cNvSpPr>
            <a:spLocks noGrp="1"/>
          </p:cNvSpPr>
          <p:nvPr>
            <p:ph type="subTitle" idx="1"/>
          </p:nvPr>
        </p:nvSpPr>
        <p:spPr>
          <a:xfrm>
            <a:off x="1613012" y="2351840"/>
            <a:ext cx="9144000" cy="1655762"/>
          </a:xfrm>
        </p:spPr>
        <p:txBody>
          <a:bodyPr/>
          <a:lstStyle/>
          <a:p>
            <a:endParaRPr lang="fr-FR"/>
          </a:p>
          <a:p>
            <a:r>
              <a:rPr lang="fr-FR" i="1"/>
              <a:t>Les</a:t>
            </a:r>
            <a:r>
              <a:rPr lang="fr-FR" b="1" i="1"/>
              <a:t> </a:t>
            </a:r>
            <a:r>
              <a:rPr lang="fr-FR" sz="2800" b="1" i="1"/>
              <a:t>connaitre</a:t>
            </a:r>
            <a:r>
              <a:rPr lang="fr-FR" b="1" i="1"/>
              <a:t> </a:t>
            </a:r>
            <a:r>
              <a:rPr lang="fr-FR" i="1"/>
              <a:t>pour les</a:t>
            </a:r>
            <a:r>
              <a:rPr lang="fr-FR" b="1" i="1"/>
              <a:t> </a:t>
            </a:r>
            <a:r>
              <a:rPr lang="fr-FR" sz="2800" b="1" i="1"/>
              <a:t>maîtriser</a:t>
            </a:r>
            <a:r>
              <a:rPr lang="fr-FR" b="1" i="1"/>
              <a:t> </a:t>
            </a:r>
          </a:p>
          <a:p>
            <a:r>
              <a:rPr lang="fr-FR" i="1"/>
              <a:t>et pour </a:t>
            </a:r>
            <a:r>
              <a:rPr lang="fr-FR" sz="2800" b="1" i="1"/>
              <a:t>en maîtriser les coûts</a:t>
            </a:r>
          </a:p>
        </p:txBody>
      </p:sp>
      <p:pic>
        <p:nvPicPr>
          <p:cNvPr id="7" name="Image 6"/>
          <p:cNvPicPr>
            <a:picLocks noChangeAspect="1"/>
          </p:cNvPicPr>
          <p:nvPr/>
        </p:nvPicPr>
        <p:blipFill>
          <a:blip r:embed="rId3"/>
          <a:stretch>
            <a:fillRect/>
          </a:stretch>
        </p:blipFill>
        <p:spPr>
          <a:xfrm>
            <a:off x="3681270" y="3622258"/>
            <a:ext cx="4829460" cy="3119437"/>
          </a:xfrm>
          <a:prstGeom prst="rect">
            <a:avLst/>
          </a:prstGeom>
        </p:spPr>
      </p:pic>
      <p:sp>
        <p:nvSpPr>
          <p:cNvPr id="8" name="object 2"/>
          <p:cNvSpPr/>
          <p:nvPr/>
        </p:nvSpPr>
        <p:spPr>
          <a:xfrm>
            <a:off x="0" y="-1523"/>
            <a:ext cx="12192000" cy="457200"/>
          </a:xfrm>
          <a:custGeom>
            <a:avLst/>
            <a:gdLst/>
            <a:ahLst/>
            <a:cxnLst/>
            <a:rect l="l" t="t" r="r" b="b"/>
            <a:pathLst>
              <a:path w="12192000" h="457200">
                <a:moveTo>
                  <a:pt x="12192000" y="0"/>
                </a:moveTo>
                <a:lnTo>
                  <a:pt x="0" y="0"/>
                </a:lnTo>
                <a:lnTo>
                  <a:pt x="0" y="457200"/>
                </a:lnTo>
                <a:lnTo>
                  <a:pt x="12192000" y="457200"/>
                </a:lnTo>
                <a:lnTo>
                  <a:pt x="12192000" y="0"/>
                </a:lnTo>
                <a:close/>
              </a:path>
            </a:pathLst>
          </a:custGeom>
          <a:solidFill>
            <a:srgbClr val="7030A0"/>
          </a:solidFill>
          <a:ln>
            <a:noFill/>
          </a:ln>
        </p:spPr>
        <p:txBody>
          <a:bodyPr wrap="square" lIns="0" tIns="0" rIns="0" bIns="0" rtlCol="0"/>
          <a:lstStyle/>
          <a:p>
            <a:endParaRPr/>
          </a:p>
        </p:txBody>
      </p:sp>
    </p:spTree>
    <p:extLst>
      <p:ext uri="{BB962C8B-B14F-4D97-AF65-F5344CB8AC3E}">
        <p14:creationId xmlns:p14="http://schemas.microsoft.com/office/powerpoint/2010/main" val="15121569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4958" y="1255878"/>
            <a:ext cx="11980391" cy="4351338"/>
          </a:xfrm>
        </p:spPr>
        <p:txBody>
          <a:bodyPr>
            <a:normAutofit fontScale="85000" lnSpcReduction="20000"/>
          </a:bodyPr>
          <a:lstStyle/>
          <a:p>
            <a:r>
              <a:rPr lang="fr-FR" b="1" dirty="0"/>
              <a:t>Les systèmes de VMC classiques</a:t>
            </a:r>
          </a:p>
          <a:p>
            <a:r>
              <a:rPr lang="fr-FR" b="1" dirty="0"/>
              <a:t>Les pompes de relevage d’effluents</a:t>
            </a:r>
          </a:p>
          <a:p>
            <a:r>
              <a:rPr lang="fr-FR" b="1" dirty="0"/>
              <a:t>La vidéo-surveillance</a:t>
            </a:r>
          </a:p>
          <a:p>
            <a:r>
              <a:rPr lang="fr-FR" b="1" dirty="0"/>
              <a:t>Le contrôle d’accès</a:t>
            </a:r>
          </a:p>
          <a:p>
            <a:r>
              <a:rPr lang="fr-FR" b="1" dirty="0"/>
              <a:t>Le réseau de télédistribution (antenne TNT collective)</a:t>
            </a:r>
          </a:p>
          <a:p>
            <a:r>
              <a:rPr lang="fr-FR" b="1" dirty="0"/>
              <a:t>La lutte anti-nuisibles</a:t>
            </a:r>
          </a:p>
          <a:p>
            <a:pPr marL="0" indent="0">
              <a:buNone/>
            </a:pPr>
            <a:endParaRPr lang="fr-FR" dirty="0"/>
          </a:p>
          <a:p>
            <a:pPr marL="0" indent="0">
              <a:buNone/>
            </a:pPr>
            <a:r>
              <a:rPr lang="fr-FR" dirty="0"/>
              <a:t>En dehors de toutes obligations légales….il vaut mieux:</a:t>
            </a:r>
          </a:p>
          <a:p>
            <a:pPr marL="0" indent="0">
              <a:buNone/>
            </a:pPr>
            <a:r>
              <a:rPr lang="fr-FR" dirty="0"/>
              <a:t>	- prévenir que guérir,</a:t>
            </a:r>
          </a:p>
          <a:p>
            <a:pPr marL="0" indent="0">
              <a:buNone/>
            </a:pPr>
            <a:r>
              <a:rPr lang="fr-FR" dirty="0"/>
              <a:t>	- maintenir que réparer,</a:t>
            </a:r>
          </a:p>
          <a:p>
            <a:pPr marL="0" indent="0">
              <a:buNone/>
            </a:pPr>
            <a:r>
              <a:rPr lang="fr-FR" dirty="0"/>
              <a:t>	- avoir négocié les tarifs des pièces avant…. plutôt que </a:t>
            </a:r>
            <a:r>
              <a:rPr lang="fr-FR"/>
              <a:t>subir l’urgence à agir.</a:t>
            </a:r>
            <a:endParaRPr lang="fr-FR" dirty="0"/>
          </a:p>
          <a:p>
            <a:endParaRPr lang="fr-FR" dirty="0"/>
          </a:p>
        </p:txBody>
      </p:sp>
      <p:sp>
        <p:nvSpPr>
          <p:cNvPr id="5" name="Espace réservé du numéro de diapositive 4"/>
          <p:cNvSpPr>
            <a:spLocks noGrp="1"/>
          </p:cNvSpPr>
          <p:nvPr>
            <p:ph type="sldNum" sz="quarter" idx="12"/>
          </p:nvPr>
        </p:nvSpPr>
        <p:spPr/>
        <p:txBody>
          <a:bodyPr/>
          <a:lstStyle/>
          <a:p>
            <a:fld id="{BE732C41-7B39-4080-85C1-2D318E148575}" type="slidenum">
              <a:rPr lang="fr-FR" smtClean="0"/>
              <a:t>30</a:t>
            </a:fld>
            <a:endParaRPr lang="fr-FR"/>
          </a:p>
        </p:txBody>
      </p:sp>
      <p:sp>
        <p:nvSpPr>
          <p:cNvPr id="6" name="Espace réservé du pied de page 5"/>
          <p:cNvSpPr>
            <a:spLocks noGrp="1"/>
          </p:cNvSpPr>
          <p:nvPr>
            <p:ph type="ftr" sz="quarter" idx="11"/>
          </p:nvPr>
        </p:nvSpPr>
        <p:spPr/>
        <p:txBody>
          <a:bodyPr/>
          <a:lstStyle/>
          <a:p>
            <a:r>
              <a:rPr lang="fr-FR"/>
              <a:t>Les contrats de maintenance de la copropriété et leur mise en concurrence</a:t>
            </a:r>
          </a:p>
        </p:txBody>
      </p:sp>
      <p:grpSp>
        <p:nvGrpSpPr>
          <p:cNvPr id="8" name="Groupe 7"/>
          <p:cNvGrpSpPr/>
          <p:nvPr/>
        </p:nvGrpSpPr>
        <p:grpSpPr>
          <a:xfrm>
            <a:off x="0" y="-16476"/>
            <a:ext cx="12192000" cy="523220"/>
            <a:chOff x="0" y="-16476"/>
            <a:chExt cx="12192000" cy="523220"/>
          </a:xfrm>
        </p:grpSpPr>
        <p:sp>
          <p:nvSpPr>
            <p:cNvPr id="9" name="object 2"/>
            <p:cNvSpPr/>
            <p:nvPr/>
          </p:nvSpPr>
          <p:spPr>
            <a:xfrm>
              <a:off x="0" y="-1523"/>
              <a:ext cx="12192000" cy="457200"/>
            </a:xfrm>
            <a:custGeom>
              <a:avLst/>
              <a:gdLst/>
              <a:ahLst/>
              <a:cxnLst/>
              <a:rect l="l" t="t" r="r" b="b"/>
              <a:pathLst>
                <a:path w="12192000" h="457200">
                  <a:moveTo>
                    <a:pt x="12192000" y="0"/>
                  </a:moveTo>
                  <a:lnTo>
                    <a:pt x="0" y="0"/>
                  </a:lnTo>
                  <a:lnTo>
                    <a:pt x="0" y="457200"/>
                  </a:lnTo>
                  <a:lnTo>
                    <a:pt x="12192000" y="457200"/>
                  </a:lnTo>
                  <a:lnTo>
                    <a:pt x="12192000" y="0"/>
                  </a:lnTo>
                  <a:close/>
                </a:path>
              </a:pathLst>
            </a:custGeom>
            <a:solidFill>
              <a:srgbClr val="7030A0"/>
            </a:solidFill>
            <a:ln>
              <a:noFill/>
            </a:ln>
          </p:spPr>
          <p:txBody>
            <a:bodyPr wrap="square" lIns="0" tIns="0" rIns="0" bIns="0" rtlCol="0"/>
            <a:lstStyle/>
            <a:p>
              <a:endParaRPr/>
            </a:p>
          </p:txBody>
        </p:sp>
        <p:sp>
          <p:nvSpPr>
            <p:cNvPr id="10" name="ZoneTexte 9"/>
            <p:cNvSpPr txBox="1"/>
            <p:nvPr/>
          </p:nvSpPr>
          <p:spPr>
            <a:xfrm>
              <a:off x="0" y="-16476"/>
              <a:ext cx="10254502" cy="523220"/>
            </a:xfrm>
            <a:prstGeom prst="rect">
              <a:avLst/>
            </a:prstGeom>
            <a:noFill/>
          </p:spPr>
          <p:txBody>
            <a:bodyPr wrap="square" rtlCol="0">
              <a:spAutoFit/>
            </a:bodyPr>
            <a:lstStyle/>
            <a:p>
              <a:r>
                <a:rPr lang="fr-CA" sz="2800" b="1" dirty="0">
                  <a:solidFill>
                    <a:schemeClr val="bg1"/>
                  </a:solidFill>
                </a:rPr>
                <a:t>Les contrats fortement recommandés </a:t>
              </a:r>
              <a:endParaRPr lang="fr-FR" sz="2800" b="1" dirty="0">
                <a:solidFill>
                  <a:schemeClr val="bg1"/>
                </a:solidFill>
              </a:endParaRPr>
            </a:p>
          </p:txBody>
        </p:sp>
      </p:grpSp>
    </p:spTree>
    <p:extLst>
      <p:ext uri="{BB962C8B-B14F-4D97-AF65-F5344CB8AC3E}">
        <p14:creationId xmlns:p14="http://schemas.microsoft.com/office/powerpoint/2010/main" val="17719643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14632" y="2017437"/>
            <a:ext cx="10515600" cy="4351338"/>
          </a:xfrm>
        </p:spPr>
        <p:txBody>
          <a:bodyPr/>
          <a:lstStyle/>
          <a:p>
            <a:pPr marL="0" indent="0">
              <a:buNone/>
            </a:pPr>
            <a:r>
              <a:rPr lang="fr-FR" sz="2000" dirty="0"/>
              <a:t>Les Ventilations Mécaniques Contrôlées permettent d’évacuer de manière continue l’air vicié des appartements. </a:t>
            </a:r>
          </a:p>
          <a:p>
            <a:pPr marL="0" indent="0">
              <a:buNone/>
            </a:pPr>
            <a:r>
              <a:rPr lang="fr-FR" sz="2000" dirty="0"/>
              <a:t>Elles contribuent ainsi à:</a:t>
            </a:r>
          </a:p>
          <a:p>
            <a:pPr lvl="4">
              <a:buFont typeface="Wingdings" panose="05000000000000000000" pitchFamily="2" charset="2"/>
              <a:buChar char="Ø"/>
            </a:pPr>
            <a:r>
              <a:rPr lang="fr-FR" sz="2000" dirty="0"/>
              <a:t>une </a:t>
            </a:r>
            <a:r>
              <a:rPr lang="fr-FR" sz="2000" b="1" dirty="0"/>
              <a:t>meilleur salubrité </a:t>
            </a:r>
            <a:r>
              <a:rPr lang="fr-FR" sz="2000" dirty="0"/>
              <a:t>dans les logements (en évacuant la </a:t>
            </a:r>
            <a:r>
              <a:rPr lang="fr-FR" sz="2000" dirty="0" err="1"/>
              <a:t>polution</a:t>
            </a:r>
            <a:r>
              <a:rPr lang="fr-FR" sz="2000" dirty="0"/>
              <a:t> liée à l’occupation)</a:t>
            </a:r>
          </a:p>
          <a:p>
            <a:pPr lvl="4">
              <a:buFont typeface="Wingdings" panose="05000000000000000000" pitchFamily="2" charset="2"/>
              <a:buChar char="Ø"/>
            </a:pPr>
            <a:r>
              <a:rPr lang="fr-FR" sz="2000" dirty="0"/>
              <a:t>une </a:t>
            </a:r>
            <a:r>
              <a:rPr lang="fr-FR" sz="2000" b="1" dirty="0"/>
              <a:t>élimination de l’humidité</a:t>
            </a:r>
            <a:r>
              <a:rPr lang="fr-FR" sz="2000" dirty="0"/>
              <a:t> qui découle de l’activité humaine (cuisine, linge qui sèche, douches, respiration), qui génère </a:t>
            </a:r>
            <a:r>
              <a:rPr lang="fr-FR" sz="2000"/>
              <a:t>des moisissures et de l’inconfort</a:t>
            </a:r>
            <a:endParaRPr lang="fr-FR" sz="2000" dirty="0"/>
          </a:p>
          <a:p>
            <a:pPr lvl="4">
              <a:buFont typeface="Wingdings" panose="05000000000000000000" pitchFamily="2" charset="2"/>
              <a:buChar char="Ø"/>
            </a:pPr>
            <a:r>
              <a:rPr lang="fr-FR" sz="2000" dirty="0"/>
              <a:t>Une </a:t>
            </a:r>
            <a:r>
              <a:rPr lang="fr-FR" sz="2000" b="1" dirty="0"/>
              <a:t>amélioration des performances</a:t>
            </a:r>
            <a:r>
              <a:rPr lang="fr-FR" sz="2000" dirty="0"/>
              <a:t> du chauffage, l’air humide est plus énergivore que l’air sec et l’air </a:t>
            </a:r>
            <a:r>
              <a:rPr lang="fr-FR" sz="2000" b="1" dirty="0"/>
              <a:t>extérieur </a:t>
            </a:r>
            <a:r>
              <a:rPr lang="fr-FR" sz="2000" b="1" dirty="0">
                <a:solidFill>
                  <a:schemeClr val="accent1">
                    <a:lumMod val="75000"/>
                  </a:schemeClr>
                </a:solidFill>
              </a:rPr>
              <a:t>froid</a:t>
            </a:r>
            <a:r>
              <a:rPr lang="fr-FR" sz="2000" dirty="0">
                <a:solidFill>
                  <a:schemeClr val="accent1">
                    <a:lumMod val="75000"/>
                  </a:schemeClr>
                </a:solidFill>
              </a:rPr>
              <a:t> </a:t>
            </a:r>
            <a:r>
              <a:rPr lang="fr-FR" sz="2000" dirty="0"/>
              <a:t>contient moins d’humidité que l’air </a:t>
            </a:r>
            <a:r>
              <a:rPr lang="fr-FR" sz="2000" b="1" dirty="0"/>
              <a:t>intérieur </a:t>
            </a:r>
            <a:r>
              <a:rPr lang="fr-FR" sz="2000" b="1" dirty="0">
                <a:solidFill>
                  <a:srgbClr val="FF0000"/>
                </a:solidFill>
              </a:rPr>
              <a:t>chaud</a:t>
            </a:r>
            <a:endParaRPr lang="fr-FR" b="1" dirty="0"/>
          </a:p>
          <a:p>
            <a:pPr marL="0" indent="0">
              <a:buNone/>
            </a:pPr>
            <a:endParaRPr lang="fr-FR" dirty="0"/>
          </a:p>
          <a:p>
            <a:endParaRPr lang="fr-FR" dirty="0"/>
          </a:p>
        </p:txBody>
      </p:sp>
      <p:sp>
        <p:nvSpPr>
          <p:cNvPr id="5" name="Espace réservé du numéro de diapositive 4"/>
          <p:cNvSpPr>
            <a:spLocks noGrp="1"/>
          </p:cNvSpPr>
          <p:nvPr>
            <p:ph type="sldNum" sz="quarter" idx="12"/>
          </p:nvPr>
        </p:nvSpPr>
        <p:spPr/>
        <p:txBody>
          <a:bodyPr/>
          <a:lstStyle/>
          <a:p>
            <a:fld id="{BE732C41-7B39-4080-85C1-2D318E148575}" type="slidenum">
              <a:rPr lang="fr-FR" smtClean="0"/>
              <a:t>31</a:t>
            </a:fld>
            <a:endParaRPr lang="fr-FR"/>
          </a:p>
        </p:txBody>
      </p:sp>
      <p:pic>
        <p:nvPicPr>
          <p:cNvPr id="6" name="Image 5"/>
          <p:cNvPicPr>
            <a:picLocks noChangeAspect="1"/>
          </p:cNvPicPr>
          <p:nvPr/>
        </p:nvPicPr>
        <p:blipFill rotWithShape="1">
          <a:blip r:embed="rId2"/>
          <a:srcRect l="3236" t="13215" r="3549" b="13864"/>
          <a:stretch/>
        </p:blipFill>
        <p:spPr>
          <a:xfrm>
            <a:off x="9859817" y="470630"/>
            <a:ext cx="2048149" cy="1602223"/>
          </a:xfrm>
          <a:prstGeom prst="rect">
            <a:avLst/>
          </a:prstGeom>
        </p:spPr>
      </p:pic>
      <p:sp>
        <p:nvSpPr>
          <p:cNvPr id="7" name="Espace réservé du pied de page 6"/>
          <p:cNvSpPr>
            <a:spLocks noGrp="1"/>
          </p:cNvSpPr>
          <p:nvPr>
            <p:ph type="ftr" sz="quarter" idx="11"/>
          </p:nvPr>
        </p:nvSpPr>
        <p:spPr/>
        <p:txBody>
          <a:bodyPr/>
          <a:lstStyle/>
          <a:p>
            <a:r>
              <a:rPr lang="fr-FR"/>
              <a:t>Les contrats de maintenance de la copropriété et leur mise en concurrence</a:t>
            </a:r>
          </a:p>
        </p:txBody>
      </p:sp>
      <p:grpSp>
        <p:nvGrpSpPr>
          <p:cNvPr id="8" name="Groupe 7"/>
          <p:cNvGrpSpPr/>
          <p:nvPr/>
        </p:nvGrpSpPr>
        <p:grpSpPr>
          <a:xfrm>
            <a:off x="0" y="-16476"/>
            <a:ext cx="12192000" cy="523220"/>
            <a:chOff x="0" y="-16476"/>
            <a:chExt cx="12192000" cy="523220"/>
          </a:xfrm>
        </p:grpSpPr>
        <p:sp>
          <p:nvSpPr>
            <p:cNvPr id="9" name="object 2"/>
            <p:cNvSpPr/>
            <p:nvPr/>
          </p:nvSpPr>
          <p:spPr>
            <a:xfrm>
              <a:off x="0" y="-1523"/>
              <a:ext cx="12192000" cy="457200"/>
            </a:xfrm>
            <a:custGeom>
              <a:avLst/>
              <a:gdLst/>
              <a:ahLst/>
              <a:cxnLst/>
              <a:rect l="l" t="t" r="r" b="b"/>
              <a:pathLst>
                <a:path w="12192000" h="457200">
                  <a:moveTo>
                    <a:pt x="12192000" y="0"/>
                  </a:moveTo>
                  <a:lnTo>
                    <a:pt x="0" y="0"/>
                  </a:lnTo>
                  <a:lnTo>
                    <a:pt x="0" y="457200"/>
                  </a:lnTo>
                  <a:lnTo>
                    <a:pt x="12192000" y="457200"/>
                  </a:lnTo>
                  <a:lnTo>
                    <a:pt x="12192000" y="0"/>
                  </a:lnTo>
                  <a:close/>
                </a:path>
              </a:pathLst>
            </a:custGeom>
            <a:solidFill>
              <a:srgbClr val="7030A0"/>
            </a:solidFill>
            <a:ln>
              <a:noFill/>
            </a:ln>
          </p:spPr>
          <p:txBody>
            <a:bodyPr wrap="square" lIns="0" tIns="0" rIns="0" bIns="0" rtlCol="0"/>
            <a:lstStyle/>
            <a:p>
              <a:endParaRPr/>
            </a:p>
          </p:txBody>
        </p:sp>
        <p:sp>
          <p:nvSpPr>
            <p:cNvPr id="10" name="ZoneTexte 9"/>
            <p:cNvSpPr txBox="1"/>
            <p:nvPr/>
          </p:nvSpPr>
          <p:spPr>
            <a:xfrm>
              <a:off x="0" y="-16476"/>
              <a:ext cx="10254502" cy="523220"/>
            </a:xfrm>
            <a:prstGeom prst="rect">
              <a:avLst/>
            </a:prstGeom>
            <a:noFill/>
          </p:spPr>
          <p:txBody>
            <a:bodyPr wrap="square" rtlCol="0">
              <a:spAutoFit/>
            </a:bodyPr>
            <a:lstStyle/>
            <a:p>
              <a:r>
                <a:rPr lang="fr-CA" sz="2800" b="1" dirty="0">
                  <a:solidFill>
                    <a:schemeClr val="bg1"/>
                  </a:solidFill>
                </a:rPr>
                <a:t>Les contrats fortement recommandés </a:t>
              </a:r>
              <a:endParaRPr lang="fr-FR" sz="2800" b="1" dirty="0">
                <a:solidFill>
                  <a:schemeClr val="bg1"/>
                </a:solidFill>
              </a:endParaRPr>
            </a:p>
          </p:txBody>
        </p:sp>
      </p:grpSp>
      <p:sp>
        <p:nvSpPr>
          <p:cNvPr id="11" name="Titre 1"/>
          <p:cNvSpPr txBox="1">
            <a:spLocks/>
          </p:cNvSpPr>
          <p:nvPr/>
        </p:nvSpPr>
        <p:spPr>
          <a:xfrm>
            <a:off x="247135" y="658310"/>
            <a:ext cx="10515600" cy="7743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b="1" dirty="0">
                <a:latin typeface="+mn-lt"/>
              </a:rPr>
              <a:t>Les VMC classiques  </a:t>
            </a:r>
          </a:p>
        </p:txBody>
      </p:sp>
    </p:spTree>
    <p:extLst>
      <p:ext uri="{BB962C8B-B14F-4D97-AF65-F5344CB8AC3E}">
        <p14:creationId xmlns:p14="http://schemas.microsoft.com/office/powerpoint/2010/main" val="2253735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88969" y="1763116"/>
            <a:ext cx="10515600" cy="4351338"/>
          </a:xfrm>
        </p:spPr>
        <p:txBody>
          <a:bodyPr/>
          <a:lstStyle/>
          <a:p>
            <a:pPr marL="0" indent="0">
              <a:buNone/>
            </a:pPr>
            <a:r>
              <a:rPr lang="fr-FR" dirty="0"/>
              <a:t>Sauf pour les pompes de relevage des Eaux Vannes, Eaux Usées et Eaux pluviales pour qui la maintenance sans être obligatoire pour des raisons légales l’est pour des raisons évidentes, les autres systèmes de relevage ne sont pas soumis maintenance systématique.</a:t>
            </a:r>
          </a:p>
          <a:p>
            <a:pPr marL="0" indent="0">
              <a:buNone/>
            </a:pPr>
            <a:endParaRPr lang="fr-FR" dirty="0"/>
          </a:p>
          <a:p>
            <a:pPr marL="0" indent="0">
              <a:buNone/>
            </a:pPr>
            <a:r>
              <a:rPr lang="fr-FR" dirty="0"/>
              <a:t>Pour autant, en l’absence d’un contrat, c’est la plupart du temps dans l’urgence que l’on constate la défaillance de l’équipement…et là, sans beaucoup d’autre option, les coûts de réparation s’envolent…quand on à la chance de trouver une entreprise.</a:t>
            </a:r>
          </a:p>
          <a:p>
            <a:endParaRPr lang="fr-FR" dirty="0"/>
          </a:p>
        </p:txBody>
      </p:sp>
      <p:sp>
        <p:nvSpPr>
          <p:cNvPr id="5" name="Espace réservé du numéro de diapositive 4"/>
          <p:cNvSpPr>
            <a:spLocks noGrp="1"/>
          </p:cNvSpPr>
          <p:nvPr>
            <p:ph type="sldNum" sz="quarter" idx="12"/>
          </p:nvPr>
        </p:nvSpPr>
        <p:spPr/>
        <p:txBody>
          <a:bodyPr/>
          <a:lstStyle/>
          <a:p>
            <a:fld id="{BE732C41-7B39-4080-85C1-2D318E148575}" type="slidenum">
              <a:rPr lang="fr-FR" smtClean="0"/>
              <a:t>32</a:t>
            </a:fld>
            <a:endParaRPr lang="fr-FR"/>
          </a:p>
        </p:txBody>
      </p:sp>
      <p:pic>
        <p:nvPicPr>
          <p:cNvPr id="6" name="Image 5"/>
          <p:cNvPicPr>
            <a:picLocks noChangeAspect="1"/>
          </p:cNvPicPr>
          <p:nvPr/>
        </p:nvPicPr>
        <p:blipFill>
          <a:blip r:embed="rId2"/>
          <a:stretch>
            <a:fillRect/>
          </a:stretch>
        </p:blipFill>
        <p:spPr>
          <a:xfrm>
            <a:off x="10649392" y="614824"/>
            <a:ext cx="910354" cy="1271444"/>
          </a:xfrm>
          <a:prstGeom prst="rect">
            <a:avLst/>
          </a:prstGeom>
        </p:spPr>
      </p:pic>
      <p:sp>
        <p:nvSpPr>
          <p:cNvPr id="7" name="Espace réservé du pied de page 6"/>
          <p:cNvSpPr>
            <a:spLocks noGrp="1"/>
          </p:cNvSpPr>
          <p:nvPr>
            <p:ph type="ftr" sz="quarter" idx="11"/>
          </p:nvPr>
        </p:nvSpPr>
        <p:spPr/>
        <p:txBody>
          <a:bodyPr/>
          <a:lstStyle/>
          <a:p>
            <a:r>
              <a:rPr lang="fr-FR"/>
              <a:t>Les contrats de maintenance de la copropriété et leur mise en concurrence</a:t>
            </a:r>
          </a:p>
        </p:txBody>
      </p:sp>
      <p:grpSp>
        <p:nvGrpSpPr>
          <p:cNvPr id="9" name="Groupe 8"/>
          <p:cNvGrpSpPr/>
          <p:nvPr/>
        </p:nvGrpSpPr>
        <p:grpSpPr>
          <a:xfrm>
            <a:off x="0" y="-16476"/>
            <a:ext cx="12192000" cy="523220"/>
            <a:chOff x="0" y="-16476"/>
            <a:chExt cx="12192000" cy="523220"/>
          </a:xfrm>
        </p:grpSpPr>
        <p:sp>
          <p:nvSpPr>
            <p:cNvPr id="10" name="object 2"/>
            <p:cNvSpPr/>
            <p:nvPr/>
          </p:nvSpPr>
          <p:spPr>
            <a:xfrm>
              <a:off x="0" y="-1523"/>
              <a:ext cx="12192000" cy="457200"/>
            </a:xfrm>
            <a:custGeom>
              <a:avLst/>
              <a:gdLst/>
              <a:ahLst/>
              <a:cxnLst/>
              <a:rect l="l" t="t" r="r" b="b"/>
              <a:pathLst>
                <a:path w="12192000" h="457200">
                  <a:moveTo>
                    <a:pt x="12192000" y="0"/>
                  </a:moveTo>
                  <a:lnTo>
                    <a:pt x="0" y="0"/>
                  </a:lnTo>
                  <a:lnTo>
                    <a:pt x="0" y="457200"/>
                  </a:lnTo>
                  <a:lnTo>
                    <a:pt x="12192000" y="457200"/>
                  </a:lnTo>
                  <a:lnTo>
                    <a:pt x="12192000" y="0"/>
                  </a:lnTo>
                  <a:close/>
                </a:path>
              </a:pathLst>
            </a:custGeom>
            <a:solidFill>
              <a:srgbClr val="7030A0"/>
            </a:solidFill>
            <a:ln>
              <a:noFill/>
            </a:ln>
          </p:spPr>
          <p:txBody>
            <a:bodyPr wrap="square" lIns="0" tIns="0" rIns="0" bIns="0" rtlCol="0"/>
            <a:lstStyle/>
            <a:p>
              <a:endParaRPr/>
            </a:p>
          </p:txBody>
        </p:sp>
        <p:sp>
          <p:nvSpPr>
            <p:cNvPr id="11" name="ZoneTexte 10"/>
            <p:cNvSpPr txBox="1"/>
            <p:nvPr/>
          </p:nvSpPr>
          <p:spPr>
            <a:xfrm>
              <a:off x="0" y="-16476"/>
              <a:ext cx="10254502" cy="523220"/>
            </a:xfrm>
            <a:prstGeom prst="rect">
              <a:avLst/>
            </a:prstGeom>
            <a:noFill/>
          </p:spPr>
          <p:txBody>
            <a:bodyPr wrap="square" rtlCol="0">
              <a:spAutoFit/>
            </a:bodyPr>
            <a:lstStyle/>
            <a:p>
              <a:r>
                <a:rPr lang="fr-CA" sz="2800" b="1" dirty="0">
                  <a:solidFill>
                    <a:schemeClr val="bg1"/>
                  </a:solidFill>
                </a:rPr>
                <a:t>Les contrats fortement recommandés </a:t>
              </a:r>
              <a:endParaRPr lang="fr-FR" sz="2800" b="1" dirty="0">
                <a:solidFill>
                  <a:schemeClr val="bg1"/>
                </a:solidFill>
              </a:endParaRPr>
            </a:p>
          </p:txBody>
        </p:sp>
      </p:grpSp>
      <p:sp>
        <p:nvSpPr>
          <p:cNvPr id="12" name="Titre 1"/>
          <p:cNvSpPr txBox="1">
            <a:spLocks/>
          </p:cNvSpPr>
          <p:nvPr/>
        </p:nvSpPr>
        <p:spPr>
          <a:xfrm>
            <a:off x="247135" y="658310"/>
            <a:ext cx="10515600" cy="7743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b="1" dirty="0">
                <a:latin typeface="+mn-lt"/>
              </a:rPr>
              <a:t>Les pompes de relevage d’effluents </a:t>
            </a:r>
          </a:p>
        </p:txBody>
      </p:sp>
    </p:spTree>
    <p:extLst>
      <p:ext uri="{BB962C8B-B14F-4D97-AF65-F5344CB8AC3E}">
        <p14:creationId xmlns:p14="http://schemas.microsoft.com/office/powerpoint/2010/main" val="740289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0770" y="1635299"/>
            <a:ext cx="11831230" cy="5039161"/>
          </a:xfrm>
        </p:spPr>
        <p:txBody>
          <a:bodyPr/>
          <a:lstStyle/>
          <a:p>
            <a:pPr marL="0" indent="0">
              <a:buNone/>
            </a:pPr>
            <a:r>
              <a:rPr lang="fr-FR" dirty="0"/>
              <a:t>Il existe 2 modèles de contrat de maintenance de ‘vidéo-surveillance’:</a:t>
            </a:r>
          </a:p>
          <a:p>
            <a:pPr marL="0" indent="0">
              <a:buNone/>
            </a:pPr>
            <a:r>
              <a:rPr lang="fr-FR" dirty="0"/>
              <a:t>	-vous être propriétaire du matériel:</a:t>
            </a:r>
          </a:p>
          <a:p>
            <a:pPr marL="0" indent="0">
              <a:buNone/>
            </a:pPr>
            <a:r>
              <a:rPr lang="fr-FR" dirty="0"/>
              <a:t>		</a:t>
            </a:r>
            <a:r>
              <a:rPr lang="fr-FR" sz="2000" dirty="0">
                <a:sym typeface="Wingdings" panose="05000000000000000000" pitchFamily="2" charset="2"/>
              </a:rPr>
              <a:t> vous pouvez le mettre sous contrat de maintenance ‘simple’ (maintenance préventive et 		curative), vous gérez le stockage et la consultation des images.</a:t>
            </a:r>
          </a:p>
          <a:p>
            <a:pPr marL="0" indent="0">
              <a:buNone/>
            </a:pPr>
            <a:r>
              <a:rPr lang="fr-FR" sz="2000" dirty="0">
                <a:sym typeface="Wingdings" panose="05000000000000000000" pitchFamily="2" charset="2"/>
              </a:rPr>
              <a:t>		 Un contrat de maintenance et d’exploitation prend en charge à distance (via une liaison 		internet) la surveillance des pannes et les modalités de consultation des images dans le respect 		de la loi.</a:t>
            </a:r>
          </a:p>
          <a:p>
            <a:pPr marL="0" indent="0">
              <a:buNone/>
            </a:pPr>
            <a:r>
              <a:rPr lang="fr-FR" sz="2000" dirty="0">
                <a:sym typeface="Wingdings" panose="05000000000000000000" pitchFamily="2" charset="2"/>
              </a:rPr>
              <a:t>	dans tous les cas </a:t>
            </a:r>
            <a:r>
              <a:rPr lang="fr-FR" sz="2000" b="1" dirty="0">
                <a:solidFill>
                  <a:srgbClr val="FF0000"/>
                </a:solidFill>
                <a:sym typeface="Wingdings" panose="05000000000000000000" pitchFamily="2" charset="2"/>
              </a:rPr>
              <a:t>le renouvellement</a:t>
            </a:r>
            <a:r>
              <a:rPr lang="fr-FR" sz="2000" dirty="0">
                <a:sym typeface="Wingdings" panose="05000000000000000000" pitchFamily="2" charset="2"/>
              </a:rPr>
              <a:t> du matériel, dont l’obsolescence est rapide, </a:t>
            </a:r>
            <a:r>
              <a:rPr lang="fr-FR" sz="2000" b="1" dirty="0">
                <a:solidFill>
                  <a:srgbClr val="FF0000"/>
                </a:solidFill>
                <a:sym typeface="Wingdings" panose="05000000000000000000" pitchFamily="2" charset="2"/>
              </a:rPr>
              <a:t>est à votre charge</a:t>
            </a:r>
            <a:r>
              <a:rPr lang="fr-FR" sz="2000" dirty="0">
                <a:sym typeface="Wingdings" panose="05000000000000000000" pitchFamily="2" charset="2"/>
              </a:rPr>
              <a:t>. </a:t>
            </a:r>
          </a:p>
          <a:p>
            <a:pPr marL="0" indent="0">
              <a:buNone/>
            </a:pPr>
            <a:r>
              <a:rPr lang="fr-FR" sz="2000" dirty="0">
                <a:sym typeface="Wingdings" panose="05000000000000000000" pitchFamily="2" charset="2"/>
              </a:rPr>
              <a:t>	</a:t>
            </a:r>
            <a:r>
              <a:rPr lang="fr-FR" dirty="0"/>
              <a:t>-vous louez matériel:</a:t>
            </a:r>
          </a:p>
          <a:p>
            <a:pPr marL="0" indent="0">
              <a:buNone/>
            </a:pPr>
            <a:r>
              <a:rPr lang="fr-FR" sz="2000" dirty="0"/>
              <a:t>		</a:t>
            </a:r>
            <a:r>
              <a:rPr lang="fr-FR" sz="2000" dirty="0">
                <a:sym typeface="Wingdings" panose="05000000000000000000" pitchFamily="2" charset="2"/>
              </a:rPr>
              <a:t> la pose, la maintenance, la surveillance des pannes, le renouvellement du matériel sont 		compris dans la redevance mensuelle. Ces contrats, en général sur 5 ans, vous assurent un 		renouvellement systématique des équipements à l’échéance.</a:t>
            </a:r>
            <a:endParaRPr lang="fr-FR" sz="2000" dirty="0"/>
          </a:p>
        </p:txBody>
      </p:sp>
      <p:sp>
        <p:nvSpPr>
          <p:cNvPr id="5" name="Espace réservé du numéro de diapositive 4"/>
          <p:cNvSpPr>
            <a:spLocks noGrp="1"/>
          </p:cNvSpPr>
          <p:nvPr>
            <p:ph type="sldNum" sz="quarter" idx="12"/>
          </p:nvPr>
        </p:nvSpPr>
        <p:spPr/>
        <p:txBody>
          <a:bodyPr/>
          <a:lstStyle/>
          <a:p>
            <a:fld id="{BE732C41-7B39-4080-85C1-2D318E148575}" type="slidenum">
              <a:rPr lang="fr-FR" smtClean="0"/>
              <a:t>33</a:t>
            </a:fld>
            <a:endParaRPr lang="fr-FR"/>
          </a:p>
        </p:txBody>
      </p:sp>
      <p:pic>
        <p:nvPicPr>
          <p:cNvPr id="6" name="Image 5"/>
          <p:cNvPicPr>
            <a:picLocks noChangeAspect="1"/>
          </p:cNvPicPr>
          <p:nvPr/>
        </p:nvPicPr>
        <p:blipFill>
          <a:blip r:embed="rId2"/>
          <a:stretch>
            <a:fillRect/>
          </a:stretch>
        </p:blipFill>
        <p:spPr>
          <a:xfrm>
            <a:off x="10511601" y="455677"/>
            <a:ext cx="1103750" cy="1103750"/>
          </a:xfrm>
          <a:prstGeom prst="rect">
            <a:avLst/>
          </a:prstGeom>
        </p:spPr>
      </p:pic>
      <p:sp>
        <p:nvSpPr>
          <p:cNvPr id="7" name="Espace réservé du pied de page 6"/>
          <p:cNvSpPr>
            <a:spLocks noGrp="1"/>
          </p:cNvSpPr>
          <p:nvPr>
            <p:ph type="ftr" sz="quarter" idx="11"/>
          </p:nvPr>
        </p:nvSpPr>
        <p:spPr/>
        <p:txBody>
          <a:bodyPr/>
          <a:lstStyle/>
          <a:p>
            <a:r>
              <a:rPr lang="fr-FR"/>
              <a:t>Les contrats de maintenance de la copropriété et leur mise en concurrence</a:t>
            </a:r>
          </a:p>
        </p:txBody>
      </p:sp>
      <p:grpSp>
        <p:nvGrpSpPr>
          <p:cNvPr id="8" name="Groupe 7"/>
          <p:cNvGrpSpPr/>
          <p:nvPr/>
        </p:nvGrpSpPr>
        <p:grpSpPr>
          <a:xfrm>
            <a:off x="0" y="-16476"/>
            <a:ext cx="12192000" cy="523220"/>
            <a:chOff x="0" y="-16476"/>
            <a:chExt cx="12192000" cy="523220"/>
          </a:xfrm>
        </p:grpSpPr>
        <p:sp>
          <p:nvSpPr>
            <p:cNvPr id="9" name="object 2"/>
            <p:cNvSpPr/>
            <p:nvPr/>
          </p:nvSpPr>
          <p:spPr>
            <a:xfrm>
              <a:off x="0" y="-1523"/>
              <a:ext cx="12192000" cy="457200"/>
            </a:xfrm>
            <a:custGeom>
              <a:avLst/>
              <a:gdLst/>
              <a:ahLst/>
              <a:cxnLst/>
              <a:rect l="l" t="t" r="r" b="b"/>
              <a:pathLst>
                <a:path w="12192000" h="457200">
                  <a:moveTo>
                    <a:pt x="12192000" y="0"/>
                  </a:moveTo>
                  <a:lnTo>
                    <a:pt x="0" y="0"/>
                  </a:lnTo>
                  <a:lnTo>
                    <a:pt x="0" y="457200"/>
                  </a:lnTo>
                  <a:lnTo>
                    <a:pt x="12192000" y="457200"/>
                  </a:lnTo>
                  <a:lnTo>
                    <a:pt x="12192000" y="0"/>
                  </a:lnTo>
                  <a:close/>
                </a:path>
              </a:pathLst>
            </a:custGeom>
            <a:solidFill>
              <a:srgbClr val="7030A0"/>
            </a:solidFill>
            <a:ln>
              <a:noFill/>
            </a:ln>
          </p:spPr>
          <p:txBody>
            <a:bodyPr wrap="square" lIns="0" tIns="0" rIns="0" bIns="0" rtlCol="0"/>
            <a:lstStyle/>
            <a:p>
              <a:endParaRPr/>
            </a:p>
          </p:txBody>
        </p:sp>
        <p:sp>
          <p:nvSpPr>
            <p:cNvPr id="10" name="ZoneTexte 9"/>
            <p:cNvSpPr txBox="1"/>
            <p:nvPr/>
          </p:nvSpPr>
          <p:spPr>
            <a:xfrm>
              <a:off x="0" y="-16476"/>
              <a:ext cx="10254502" cy="523220"/>
            </a:xfrm>
            <a:prstGeom prst="rect">
              <a:avLst/>
            </a:prstGeom>
            <a:noFill/>
          </p:spPr>
          <p:txBody>
            <a:bodyPr wrap="square" rtlCol="0">
              <a:spAutoFit/>
            </a:bodyPr>
            <a:lstStyle/>
            <a:p>
              <a:r>
                <a:rPr lang="fr-CA" sz="2800" b="1" dirty="0">
                  <a:solidFill>
                    <a:schemeClr val="bg1"/>
                  </a:solidFill>
                </a:rPr>
                <a:t>Les contrats fortement recommandés </a:t>
              </a:r>
              <a:endParaRPr lang="fr-FR" sz="2800" b="1" dirty="0">
                <a:solidFill>
                  <a:schemeClr val="bg1"/>
                </a:solidFill>
              </a:endParaRPr>
            </a:p>
          </p:txBody>
        </p:sp>
      </p:grpSp>
      <p:sp>
        <p:nvSpPr>
          <p:cNvPr id="11" name="Titre 1"/>
          <p:cNvSpPr txBox="1">
            <a:spLocks/>
          </p:cNvSpPr>
          <p:nvPr/>
        </p:nvSpPr>
        <p:spPr>
          <a:xfrm>
            <a:off x="247135" y="658310"/>
            <a:ext cx="10515600" cy="7743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b="1" dirty="0">
                <a:latin typeface="+mn-lt"/>
              </a:rPr>
              <a:t>La vidéo-surveillance  </a:t>
            </a:r>
          </a:p>
        </p:txBody>
      </p:sp>
    </p:spTree>
    <p:extLst>
      <p:ext uri="{BB962C8B-B14F-4D97-AF65-F5344CB8AC3E}">
        <p14:creationId xmlns:p14="http://schemas.microsoft.com/office/powerpoint/2010/main" val="2568324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0385" y="1818839"/>
            <a:ext cx="11933392" cy="5039161"/>
          </a:xfrm>
        </p:spPr>
        <p:txBody>
          <a:bodyPr>
            <a:normAutofit/>
          </a:bodyPr>
          <a:lstStyle/>
          <a:p>
            <a:pPr marL="0" indent="0">
              <a:buNone/>
            </a:pPr>
            <a:r>
              <a:rPr lang="fr-FR" sz="2400"/>
              <a:t>Tout comme pour la vidéo-surveillance, il n’y a pas d’obligation légale en la matière, mais moins de temps ces installations sont ‘hors services’ meilleure est votre sécurité/sureté dans l’immeuble.</a:t>
            </a:r>
          </a:p>
          <a:p>
            <a:pPr marL="0" indent="0">
              <a:buNone/>
            </a:pPr>
            <a:endParaRPr lang="fr-FR" sz="2400"/>
          </a:p>
          <a:p>
            <a:pPr marL="0" indent="0">
              <a:buNone/>
            </a:pPr>
            <a:r>
              <a:rPr lang="fr-FR" sz="2400"/>
              <a:t>De plus sur les immeubles importants, ces équipements sont souvent sous la forme d’appareil ‘à menu déroulant’ où il faut ‘appeler’ le nom d’un occupant pour accéder à l’interphone. </a:t>
            </a:r>
          </a:p>
          <a:p>
            <a:pPr marL="0" indent="0">
              <a:buNone/>
            </a:pPr>
            <a:r>
              <a:rPr lang="fr-FR" sz="2400"/>
              <a:t>Si vous n’êtes pas sous contrat pour ce type de matériel, chaque changement de résident est facturé au prix fort.</a:t>
            </a:r>
          </a:p>
          <a:p>
            <a:pPr marL="0" indent="0">
              <a:buNone/>
            </a:pPr>
            <a:r>
              <a:rPr lang="fr-FR" sz="2400"/>
              <a:t>Le contrat avec une entreprise qui fait du ‘courants faible’ s’avère alors la solution la plus économique </a:t>
            </a:r>
            <a:r>
              <a:rPr lang="fr-FR" sz="1800"/>
              <a:t>(si l’appareil est connecté par exemple via une liaison cellulaire, elle opère les modifications à distance, dès que le syndic l’informe des mutations/déménagements).</a:t>
            </a:r>
          </a:p>
        </p:txBody>
      </p:sp>
      <p:sp>
        <p:nvSpPr>
          <p:cNvPr id="5" name="Espace réservé du numéro de diapositive 4"/>
          <p:cNvSpPr>
            <a:spLocks noGrp="1"/>
          </p:cNvSpPr>
          <p:nvPr>
            <p:ph type="sldNum" sz="quarter" idx="12"/>
          </p:nvPr>
        </p:nvSpPr>
        <p:spPr/>
        <p:txBody>
          <a:bodyPr/>
          <a:lstStyle/>
          <a:p>
            <a:fld id="{BE732C41-7B39-4080-85C1-2D318E148575}" type="slidenum">
              <a:rPr lang="fr-FR" smtClean="0"/>
              <a:t>34</a:t>
            </a:fld>
            <a:endParaRPr lang="fr-FR"/>
          </a:p>
        </p:txBody>
      </p:sp>
      <p:pic>
        <p:nvPicPr>
          <p:cNvPr id="8" name="Image 7"/>
          <p:cNvPicPr>
            <a:picLocks noChangeAspect="1"/>
          </p:cNvPicPr>
          <p:nvPr/>
        </p:nvPicPr>
        <p:blipFill>
          <a:blip r:embed="rId2"/>
          <a:stretch>
            <a:fillRect/>
          </a:stretch>
        </p:blipFill>
        <p:spPr>
          <a:xfrm>
            <a:off x="9662663" y="309956"/>
            <a:ext cx="2394469" cy="1435899"/>
          </a:xfrm>
          <a:prstGeom prst="rect">
            <a:avLst/>
          </a:prstGeom>
        </p:spPr>
      </p:pic>
      <p:sp>
        <p:nvSpPr>
          <p:cNvPr id="9" name="Espace réservé du pied de page 8"/>
          <p:cNvSpPr>
            <a:spLocks noGrp="1"/>
          </p:cNvSpPr>
          <p:nvPr>
            <p:ph type="ftr" sz="quarter" idx="11"/>
          </p:nvPr>
        </p:nvSpPr>
        <p:spPr/>
        <p:txBody>
          <a:bodyPr/>
          <a:lstStyle/>
          <a:p>
            <a:r>
              <a:rPr lang="fr-FR"/>
              <a:t>Les contrats de maintenance de la copropriété et leur mise en concurrence</a:t>
            </a:r>
          </a:p>
        </p:txBody>
      </p:sp>
      <p:grpSp>
        <p:nvGrpSpPr>
          <p:cNvPr id="7" name="Groupe 6"/>
          <p:cNvGrpSpPr/>
          <p:nvPr/>
        </p:nvGrpSpPr>
        <p:grpSpPr>
          <a:xfrm>
            <a:off x="0" y="-16476"/>
            <a:ext cx="12192000" cy="523220"/>
            <a:chOff x="0" y="-16476"/>
            <a:chExt cx="12192000" cy="523220"/>
          </a:xfrm>
        </p:grpSpPr>
        <p:sp>
          <p:nvSpPr>
            <p:cNvPr id="10" name="object 2"/>
            <p:cNvSpPr/>
            <p:nvPr/>
          </p:nvSpPr>
          <p:spPr>
            <a:xfrm>
              <a:off x="0" y="-1523"/>
              <a:ext cx="12192000" cy="457200"/>
            </a:xfrm>
            <a:custGeom>
              <a:avLst/>
              <a:gdLst/>
              <a:ahLst/>
              <a:cxnLst/>
              <a:rect l="l" t="t" r="r" b="b"/>
              <a:pathLst>
                <a:path w="12192000" h="457200">
                  <a:moveTo>
                    <a:pt x="12192000" y="0"/>
                  </a:moveTo>
                  <a:lnTo>
                    <a:pt x="0" y="0"/>
                  </a:lnTo>
                  <a:lnTo>
                    <a:pt x="0" y="457200"/>
                  </a:lnTo>
                  <a:lnTo>
                    <a:pt x="12192000" y="457200"/>
                  </a:lnTo>
                  <a:lnTo>
                    <a:pt x="12192000" y="0"/>
                  </a:lnTo>
                  <a:close/>
                </a:path>
              </a:pathLst>
            </a:custGeom>
            <a:solidFill>
              <a:srgbClr val="7030A0"/>
            </a:solidFill>
            <a:ln>
              <a:noFill/>
            </a:ln>
          </p:spPr>
          <p:txBody>
            <a:bodyPr wrap="square" lIns="0" tIns="0" rIns="0" bIns="0" rtlCol="0"/>
            <a:lstStyle/>
            <a:p>
              <a:endParaRPr/>
            </a:p>
          </p:txBody>
        </p:sp>
        <p:sp>
          <p:nvSpPr>
            <p:cNvPr id="11" name="ZoneTexte 10"/>
            <p:cNvSpPr txBox="1"/>
            <p:nvPr/>
          </p:nvSpPr>
          <p:spPr>
            <a:xfrm>
              <a:off x="0" y="-16476"/>
              <a:ext cx="10254502" cy="523220"/>
            </a:xfrm>
            <a:prstGeom prst="rect">
              <a:avLst/>
            </a:prstGeom>
            <a:noFill/>
          </p:spPr>
          <p:txBody>
            <a:bodyPr wrap="square" rtlCol="0">
              <a:spAutoFit/>
            </a:bodyPr>
            <a:lstStyle/>
            <a:p>
              <a:r>
                <a:rPr lang="fr-CA" sz="2800" b="1" dirty="0">
                  <a:solidFill>
                    <a:schemeClr val="bg1"/>
                  </a:solidFill>
                </a:rPr>
                <a:t>Les contrats fortement recommandés </a:t>
              </a:r>
              <a:endParaRPr lang="fr-FR" sz="2800" b="1" dirty="0">
                <a:solidFill>
                  <a:schemeClr val="bg1"/>
                </a:solidFill>
              </a:endParaRPr>
            </a:p>
          </p:txBody>
        </p:sp>
      </p:grpSp>
      <p:sp>
        <p:nvSpPr>
          <p:cNvPr id="12" name="Titre 1"/>
          <p:cNvSpPr txBox="1">
            <a:spLocks/>
          </p:cNvSpPr>
          <p:nvPr/>
        </p:nvSpPr>
        <p:spPr>
          <a:xfrm>
            <a:off x="247135" y="658310"/>
            <a:ext cx="10515600" cy="7743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b="1" dirty="0">
                <a:latin typeface="+mn-lt"/>
              </a:rPr>
              <a:t>Le contrôle d’accès</a:t>
            </a:r>
          </a:p>
        </p:txBody>
      </p:sp>
    </p:spTree>
    <p:extLst>
      <p:ext uri="{BB962C8B-B14F-4D97-AF65-F5344CB8AC3E}">
        <p14:creationId xmlns:p14="http://schemas.microsoft.com/office/powerpoint/2010/main" val="12172625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10762735" y="771354"/>
            <a:ext cx="1239619" cy="1352735"/>
          </a:xfrm>
          <a:prstGeom prst="rect">
            <a:avLst/>
          </a:prstGeom>
        </p:spPr>
      </p:pic>
      <p:sp>
        <p:nvSpPr>
          <p:cNvPr id="3" name="Espace réservé du contenu 2"/>
          <p:cNvSpPr>
            <a:spLocks noGrp="1"/>
          </p:cNvSpPr>
          <p:nvPr>
            <p:ph idx="1"/>
          </p:nvPr>
        </p:nvSpPr>
        <p:spPr>
          <a:xfrm>
            <a:off x="129304" y="1722824"/>
            <a:ext cx="11933392" cy="5039161"/>
          </a:xfrm>
        </p:spPr>
        <p:txBody>
          <a:bodyPr>
            <a:normAutofit/>
          </a:bodyPr>
          <a:lstStyle/>
          <a:p>
            <a:pPr marL="0" indent="0">
              <a:buNone/>
            </a:pPr>
            <a:r>
              <a:rPr lang="fr-FR" sz="2400" dirty="0"/>
              <a:t>Même si les usages en matière de télévisions évoluent, avec la généralisation des boxes internet et la diffusion par ce biais des programmes de télévision, il n’en demeure pas moins que le ‘</a:t>
            </a:r>
            <a:r>
              <a:rPr lang="fr-FR" sz="2400" b="1" dirty="0"/>
              <a:t>droit à l’antenne</a:t>
            </a:r>
            <a:r>
              <a:rPr lang="fr-FR" sz="2400" dirty="0"/>
              <a:t>’ (qui </a:t>
            </a:r>
            <a:r>
              <a:rPr lang="fr-FR" sz="2400"/>
              <a:t>protège aussi </a:t>
            </a:r>
            <a:r>
              <a:rPr lang="fr-FR" sz="2400" dirty="0"/>
              <a:t>de la </a:t>
            </a:r>
            <a:r>
              <a:rPr lang="fr-FR" sz="2400" dirty="0" err="1"/>
              <a:t>prolifèration</a:t>
            </a:r>
            <a:r>
              <a:rPr lang="fr-FR" sz="2400" dirty="0"/>
              <a:t> de paraboles sur les balcons) est toujours d’actualité notamment pour les résidents séniors qui sont restés sur des usages plus classiques et ‘consomment’ donc du hertzien.</a:t>
            </a:r>
          </a:p>
          <a:p>
            <a:pPr marL="0" indent="0">
              <a:buNone/>
            </a:pPr>
            <a:r>
              <a:rPr lang="fr-FR" sz="2400" dirty="0"/>
              <a:t>A ce titre un contrat d’entretien permet </a:t>
            </a:r>
            <a:r>
              <a:rPr lang="fr-FR" sz="2400" b="1" dirty="0"/>
              <a:t>une réactivité en cas de panne</a:t>
            </a:r>
            <a:r>
              <a:rPr lang="fr-FR" sz="2400" dirty="0"/>
              <a:t>, avec une visibilité sur les coûts de remplacement des équipements (</a:t>
            </a:r>
            <a:r>
              <a:rPr lang="fr-FR" sz="1800" dirty="0"/>
              <a:t>si vous avez un bordereau de prix en annexes</a:t>
            </a:r>
            <a:r>
              <a:rPr lang="fr-FR" sz="2400" dirty="0"/>
              <a:t>) et ceci en général pour un coût relativement contenu.</a:t>
            </a:r>
          </a:p>
        </p:txBody>
      </p:sp>
      <p:sp>
        <p:nvSpPr>
          <p:cNvPr id="5" name="Espace réservé du numéro de diapositive 4"/>
          <p:cNvSpPr>
            <a:spLocks noGrp="1"/>
          </p:cNvSpPr>
          <p:nvPr>
            <p:ph type="sldNum" sz="quarter" idx="12"/>
          </p:nvPr>
        </p:nvSpPr>
        <p:spPr/>
        <p:txBody>
          <a:bodyPr/>
          <a:lstStyle/>
          <a:p>
            <a:fld id="{BE732C41-7B39-4080-85C1-2D318E148575}" type="slidenum">
              <a:rPr lang="fr-FR" smtClean="0"/>
              <a:t>35</a:t>
            </a:fld>
            <a:endParaRPr lang="fr-FR"/>
          </a:p>
        </p:txBody>
      </p:sp>
      <p:pic>
        <p:nvPicPr>
          <p:cNvPr id="7" name="Image 6"/>
          <p:cNvPicPr>
            <a:picLocks noChangeAspect="1"/>
          </p:cNvPicPr>
          <p:nvPr/>
        </p:nvPicPr>
        <p:blipFill>
          <a:blip r:embed="rId3"/>
          <a:stretch>
            <a:fillRect/>
          </a:stretch>
        </p:blipFill>
        <p:spPr>
          <a:xfrm rot="19769222" flipH="1">
            <a:off x="7931641" y="3724082"/>
            <a:ext cx="2501021" cy="2459104"/>
          </a:xfrm>
          <a:prstGeom prst="rect">
            <a:avLst/>
          </a:prstGeom>
        </p:spPr>
      </p:pic>
      <p:sp>
        <p:nvSpPr>
          <p:cNvPr id="8" name="Espace réservé du pied de page 7"/>
          <p:cNvSpPr>
            <a:spLocks noGrp="1"/>
          </p:cNvSpPr>
          <p:nvPr>
            <p:ph type="ftr" sz="quarter" idx="11"/>
          </p:nvPr>
        </p:nvSpPr>
        <p:spPr/>
        <p:txBody>
          <a:bodyPr/>
          <a:lstStyle/>
          <a:p>
            <a:r>
              <a:rPr lang="fr-FR"/>
              <a:t>Les contrats de maintenance de la copropriété et leur mise en concurrence</a:t>
            </a:r>
          </a:p>
        </p:txBody>
      </p:sp>
      <p:grpSp>
        <p:nvGrpSpPr>
          <p:cNvPr id="9" name="Groupe 8"/>
          <p:cNvGrpSpPr/>
          <p:nvPr/>
        </p:nvGrpSpPr>
        <p:grpSpPr>
          <a:xfrm>
            <a:off x="0" y="-16476"/>
            <a:ext cx="12192000" cy="523220"/>
            <a:chOff x="0" y="-16476"/>
            <a:chExt cx="12192000" cy="523220"/>
          </a:xfrm>
        </p:grpSpPr>
        <p:sp>
          <p:nvSpPr>
            <p:cNvPr id="10" name="object 2"/>
            <p:cNvSpPr/>
            <p:nvPr/>
          </p:nvSpPr>
          <p:spPr>
            <a:xfrm>
              <a:off x="0" y="-1523"/>
              <a:ext cx="12192000" cy="457200"/>
            </a:xfrm>
            <a:custGeom>
              <a:avLst/>
              <a:gdLst/>
              <a:ahLst/>
              <a:cxnLst/>
              <a:rect l="l" t="t" r="r" b="b"/>
              <a:pathLst>
                <a:path w="12192000" h="457200">
                  <a:moveTo>
                    <a:pt x="12192000" y="0"/>
                  </a:moveTo>
                  <a:lnTo>
                    <a:pt x="0" y="0"/>
                  </a:lnTo>
                  <a:lnTo>
                    <a:pt x="0" y="457200"/>
                  </a:lnTo>
                  <a:lnTo>
                    <a:pt x="12192000" y="457200"/>
                  </a:lnTo>
                  <a:lnTo>
                    <a:pt x="12192000" y="0"/>
                  </a:lnTo>
                  <a:close/>
                </a:path>
              </a:pathLst>
            </a:custGeom>
            <a:solidFill>
              <a:srgbClr val="7030A0"/>
            </a:solidFill>
            <a:ln>
              <a:noFill/>
            </a:ln>
          </p:spPr>
          <p:txBody>
            <a:bodyPr wrap="square" lIns="0" tIns="0" rIns="0" bIns="0" rtlCol="0"/>
            <a:lstStyle/>
            <a:p>
              <a:endParaRPr/>
            </a:p>
          </p:txBody>
        </p:sp>
        <p:sp>
          <p:nvSpPr>
            <p:cNvPr id="11" name="ZoneTexte 10"/>
            <p:cNvSpPr txBox="1"/>
            <p:nvPr/>
          </p:nvSpPr>
          <p:spPr>
            <a:xfrm>
              <a:off x="0" y="-16476"/>
              <a:ext cx="10254502" cy="523220"/>
            </a:xfrm>
            <a:prstGeom prst="rect">
              <a:avLst/>
            </a:prstGeom>
            <a:noFill/>
          </p:spPr>
          <p:txBody>
            <a:bodyPr wrap="square" rtlCol="0">
              <a:spAutoFit/>
            </a:bodyPr>
            <a:lstStyle/>
            <a:p>
              <a:r>
                <a:rPr lang="fr-CA" sz="2800" b="1" dirty="0">
                  <a:solidFill>
                    <a:schemeClr val="bg1"/>
                  </a:solidFill>
                </a:rPr>
                <a:t>Les contrats fortement recommandés </a:t>
              </a:r>
              <a:endParaRPr lang="fr-FR" sz="2800" b="1" dirty="0">
                <a:solidFill>
                  <a:schemeClr val="bg1"/>
                </a:solidFill>
              </a:endParaRPr>
            </a:p>
          </p:txBody>
        </p:sp>
      </p:grpSp>
      <p:sp>
        <p:nvSpPr>
          <p:cNvPr id="12" name="Titre 1"/>
          <p:cNvSpPr txBox="1">
            <a:spLocks/>
          </p:cNvSpPr>
          <p:nvPr/>
        </p:nvSpPr>
        <p:spPr>
          <a:xfrm>
            <a:off x="247135" y="658310"/>
            <a:ext cx="10515600" cy="7743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b="1" dirty="0">
                <a:latin typeface="+mn-lt"/>
              </a:rPr>
              <a:t>Le réseau de télédistribution  </a:t>
            </a:r>
          </a:p>
        </p:txBody>
      </p:sp>
    </p:spTree>
    <p:extLst>
      <p:ext uri="{BB962C8B-B14F-4D97-AF65-F5344CB8AC3E}">
        <p14:creationId xmlns:p14="http://schemas.microsoft.com/office/powerpoint/2010/main" val="39472293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9304" y="1690688"/>
            <a:ext cx="11933392" cy="5039161"/>
          </a:xfrm>
        </p:spPr>
        <p:txBody>
          <a:bodyPr/>
          <a:lstStyle/>
          <a:p>
            <a:pPr marL="0" indent="0">
              <a:buNone/>
            </a:pPr>
            <a:r>
              <a:rPr lang="fr-FR" sz="1800" dirty="0"/>
              <a:t>Nous sommes là dans un sujet ou il est interdit de baisser la garde, le combat contre les nuisibles étant à renouveler régulièrement, au grés des nouvelles générations:</a:t>
            </a:r>
          </a:p>
          <a:p>
            <a:pPr marL="0" indent="0">
              <a:lnSpc>
                <a:spcPct val="100000"/>
              </a:lnSpc>
              <a:spcBef>
                <a:spcPts val="0"/>
              </a:spcBef>
              <a:buNone/>
            </a:pPr>
            <a:r>
              <a:rPr lang="fr-FR" sz="2000" dirty="0"/>
              <a:t>	</a:t>
            </a:r>
            <a:r>
              <a:rPr lang="fr-FR" sz="1800" dirty="0"/>
              <a:t>-une souris a 10 portées par an, avec jusqu’à 12 petits qui seront fertiles en 6 semaines,</a:t>
            </a:r>
          </a:p>
          <a:p>
            <a:pPr marL="0" indent="0">
              <a:lnSpc>
                <a:spcPct val="100000"/>
              </a:lnSpc>
              <a:spcBef>
                <a:spcPts val="0"/>
              </a:spcBef>
              <a:buNone/>
            </a:pPr>
            <a:r>
              <a:rPr lang="fr-FR" sz="1800" dirty="0"/>
              <a:t>	-les cafards se reproduisent avec environs 300 œufs pondus sur un cycle de vie.</a:t>
            </a:r>
          </a:p>
          <a:p>
            <a:pPr marL="0" indent="0">
              <a:buNone/>
            </a:pPr>
            <a:r>
              <a:rPr lang="fr-FR" sz="1800" dirty="0"/>
              <a:t>De cette rapidité de reproduction découle une adaptabilité et une accoutumance aux différentes substances qui sont rapidement soit détectées et évitées soit rendues inopérantes par des adaptations génétiques (les individus résistants se reproduisent et transmettent leur résistance).</a:t>
            </a:r>
          </a:p>
          <a:p>
            <a:pPr marL="0" indent="0">
              <a:buNone/>
            </a:pPr>
            <a:r>
              <a:rPr lang="fr-FR" sz="1800" dirty="0"/>
              <a:t>Une rotation et un changement d’</a:t>
            </a:r>
            <a:r>
              <a:rPr lang="fr-FR" sz="1800" dirty="0" err="1"/>
              <a:t>appats</a:t>
            </a:r>
            <a:r>
              <a:rPr lang="fr-FR" sz="1800" dirty="0"/>
              <a:t> est donc nécessaire. De plus certains </a:t>
            </a:r>
            <a:r>
              <a:rPr lang="fr-FR" sz="1800" dirty="0" err="1"/>
              <a:t>appats</a:t>
            </a:r>
            <a:r>
              <a:rPr lang="fr-FR" sz="1800" dirty="0"/>
              <a:t> nécessitent des précautions d’emploi vis-à-vis des animaux domestiques et des enfants.</a:t>
            </a:r>
          </a:p>
          <a:p>
            <a:pPr marL="0" indent="0">
              <a:buNone/>
            </a:pPr>
            <a:r>
              <a:rPr lang="fr-FR" sz="1800" dirty="0"/>
              <a:t>L’émergence récente des </a:t>
            </a:r>
            <a:r>
              <a:rPr lang="fr-FR" sz="1800" b="1" dirty="0"/>
              <a:t>punaises de lit</a:t>
            </a:r>
            <a:r>
              <a:rPr lang="fr-FR" sz="1800" dirty="0"/>
              <a:t> a vu apparaitre des traitements gradués en fonction du niveau d’infestation avec:</a:t>
            </a:r>
          </a:p>
          <a:p>
            <a:pPr marL="0" indent="0">
              <a:lnSpc>
                <a:spcPct val="100000"/>
              </a:lnSpc>
              <a:spcBef>
                <a:spcPts val="0"/>
              </a:spcBef>
              <a:buNone/>
            </a:pPr>
            <a:r>
              <a:rPr lang="fr-FR" sz="2000" dirty="0"/>
              <a:t>	</a:t>
            </a:r>
            <a:r>
              <a:rPr lang="fr-FR" sz="1800" dirty="0"/>
              <a:t>- une réponse ‘thermique’ par la vapeur ou le froid (congélation des objets sensibles)</a:t>
            </a:r>
          </a:p>
          <a:p>
            <a:pPr marL="0" indent="0">
              <a:lnSpc>
                <a:spcPct val="100000"/>
              </a:lnSpc>
              <a:spcBef>
                <a:spcPts val="0"/>
              </a:spcBef>
              <a:buNone/>
            </a:pPr>
            <a:r>
              <a:rPr lang="fr-FR" sz="1800" dirty="0"/>
              <a:t>	-une réponse chimique ponctuelle (pulvérisation)</a:t>
            </a:r>
          </a:p>
          <a:p>
            <a:pPr marL="0" indent="0">
              <a:lnSpc>
                <a:spcPct val="100000"/>
              </a:lnSpc>
              <a:spcBef>
                <a:spcPts val="0"/>
              </a:spcBef>
              <a:buNone/>
            </a:pPr>
            <a:r>
              <a:rPr lang="fr-FR" sz="1800" dirty="0"/>
              <a:t>	-une réponse chimique globale (fumigation du logement).</a:t>
            </a:r>
          </a:p>
          <a:p>
            <a:pPr marL="0" indent="0">
              <a:lnSpc>
                <a:spcPct val="100000"/>
              </a:lnSpc>
              <a:spcBef>
                <a:spcPts val="0"/>
              </a:spcBef>
              <a:buNone/>
            </a:pPr>
            <a:endParaRPr lang="fr-FR" sz="1800" dirty="0"/>
          </a:p>
          <a:p>
            <a:pPr marL="0" indent="0">
              <a:lnSpc>
                <a:spcPct val="100000"/>
              </a:lnSpc>
              <a:spcBef>
                <a:spcPts val="0"/>
              </a:spcBef>
              <a:buNone/>
            </a:pPr>
            <a:r>
              <a:rPr lang="fr-FR" sz="1800" dirty="0"/>
              <a:t>Dans tous les cas c’est la globalité de l’immeuble qui est à traiter, sous peine de voir subsister des ilots refuges d’où viendront de nouvelles infestations.</a:t>
            </a:r>
          </a:p>
        </p:txBody>
      </p:sp>
      <p:sp>
        <p:nvSpPr>
          <p:cNvPr id="5" name="Espace réservé du numéro de diapositive 4"/>
          <p:cNvSpPr>
            <a:spLocks noGrp="1"/>
          </p:cNvSpPr>
          <p:nvPr>
            <p:ph type="sldNum" sz="quarter" idx="12"/>
          </p:nvPr>
        </p:nvSpPr>
        <p:spPr/>
        <p:txBody>
          <a:bodyPr/>
          <a:lstStyle/>
          <a:p>
            <a:fld id="{BE732C41-7B39-4080-85C1-2D318E148575}" type="slidenum">
              <a:rPr lang="fr-FR" smtClean="0"/>
              <a:t>36</a:t>
            </a:fld>
            <a:endParaRPr lang="fr-FR"/>
          </a:p>
        </p:txBody>
      </p:sp>
      <p:pic>
        <p:nvPicPr>
          <p:cNvPr id="6" name="Image 5"/>
          <p:cNvPicPr>
            <a:picLocks noChangeAspect="1"/>
          </p:cNvPicPr>
          <p:nvPr/>
        </p:nvPicPr>
        <p:blipFill>
          <a:blip r:embed="rId2"/>
          <a:stretch>
            <a:fillRect/>
          </a:stretch>
        </p:blipFill>
        <p:spPr>
          <a:xfrm>
            <a:off x="10291583" y="499460"/>
            <a:ext cx="994256" cy="975912"/>
          </a:xfrm>
          <a:prstGeom prst="rect">
            <a:avLst/>
          </a:prstGeom>
        </p:spPr>
      </p:pic>
      <p:pic>
        <p:nvPicPr>
          <p:cNvPr id="7" name="Image 6"/>
          <p:cNvPicPr>
            <a:picLocks noChangeAspect="1"/>
          </p:cNvPicPr>
          <p:nvPr/>
        </p:nvPicPr>
        <p:blipFill rotWithShape="1">
          <a:blip r:embed="rId3"/>
          <a:srcRect l="3617" t="14782" r="4102" b="12029"/>
          <a:stretch/>
        </p:blipFill>
        <p:spPr>
          <a:xfrm>
            <a:off x="7046844" y="5190728"/>
            <a:ext cx="745435" cy="424881"/>
          </a:xfrm>
          <a:prstGeom prst="rect">
            <a:avLst/>
          </a:prstGeom>
        </p:spPr>
      </p:pic>
      <p:pic>
        <p:nvPicPr>
          <p:cNvPr id="9" name="Image 8"/>
          <p:cNvPicPr>
            <a:picLocks noChangeAspect="1"/>
          </p:cNvPicPr>
          <p:nvPr/>
        </p:nvPicPr>
        <p:blipFill rotWithShape="1">
          <a:blip r:embed="rId3"/>
          <a:srcRect l="3617" t="14782" r="4102" b="12029"/>
          <a:stretch/>
        </p:blipFill>
        <p:spPr>
          <a:xfrm rot="1722656">
            <a:off x="10786129" y="2282209"/>
            <a:ext cx="745435" cy="424881"/>
          </a:xfrm>
          <a:prstGeom prst="rect">
            <a:avLst/>
          </a:prstGeom>
        </p:spPr>
      </p:pic>
      <p:pic>
        <p:nvPicPr>
          <p:cNvPr id="10" name="Image 9"/>
          <p:cNvPicPr>
            <a:picLocks noChangeAspect="1"/>
          </p:cNvPicPr>
          <p:nvPr/>
        </p:nvPicPr>
        <p:blipFill rotWithShape="1">
          <a:blip r:embed="rId3"/>
          <a:srcRect l="3617" t="14782" r="4102" b="12029"/>
          <a:stretch/>
        </p:blipFill>
        <p:spPr>
          <a:xfrm rot="10800000" flipV="1">
            <a:off x="9982200" y="4841919"/>
            <a:ext cx="1547191" cy="851650"/>
          </a:xfrm>
          <a:prstGeom prst="rect">
            <a:avLst/>
          </a:prstGeom>
        </p:spPr>
      </p:pic>
      <p:sp>
        <p:nvSpPr>
          <p:cNvPr id="8" name="Espace réservé du pied de page 7"/>
          <p:cNvSpPr>
            <a:spLocks noGrp="1"/>
          </p:cNvSpPr>
          <p:nvPr>
            <p:ph type="ftr" sz="quarter" idx="11"/>
          </p:nvPr>
        </p:nvSpPr>
        <p:spPr/>
        <p:txBody>
          <a:bodyPr/>
          <a:lstStyle/>
          <a:p>
            <a:r>
              <a:rPr lang="fr-FR"/>
              <a:t>Les contrats de maintenance de la copropriété et leur mise en concurrence</a:t>
            </a:r>
          </a:p>
        </p:txBody>
      </p:sp>
      <p:grpSp>
        <p:nvGrpSpPr>
          <p:cNvPr id="11" name="Groupe 10"/>
          <p:cNvGrpSpPr/>
          <p:nvPr/>
        </p:nvGrpSpPr>
        <p:grpSpPr>
          <a:xfrm>
            <a:off x="0" y="-16476"/>
            <a:ext cx="12192000" cy="523220"/>
            <a:chOff x="0" y="-16476"/>
            <a:chExt cx="12192000" cy="523220"/>
          </a:xfrm>
        </p:grpSpPr>
        <p:sp>
          <p:nvSpPr>
            <p:cNvPr id="12" name="object 2"/>
            <p:cNvSpPr/>
            <p:nvPr/>
          </p:nvSpPr>
          <p:spPr>
            <a:xfrm>
              <a:off x="0" y="-1523"/>
              <a:ext cx="12192000" cy="457200"/>
            </a:xfrm>
            <a:custGeom>
              <a:avLst/>
              <a:gdLst/>
              <a:ahLst/>
              <a:cxnLst/>
              <a:rect l="l" t="t" r="r" b="b"/>
              <a:pathLst>
                <a:path w="12192000" h="457200">
                  <a:moveTo>
                    <a:pt x="12192000" y="0"/>
                  </a:moveTo>
                  <a:lnTo>
                    <a:pt x="0" y="0"/>
                  </a:lnTo>
                  <a:lnTo>
                    <a:pt x="0" y="457200"/>
                  </a:lnTo>
                  <a:lnTo>
                    <a:pt x="12192000" y="457200"/>
                  </a:lnTo>
                  <a:lnTo>
                    <a:pt x="12192000" y="0"/>
                  </a:lnTo>
                  <a:close/>
                </a:path>
              </a:pathLst>
            </a:custGeom>
            <a:solidFill>
              <a:srgbClr val="7030A0"/>
            </a:solidFill>
            <a:ln>
              <a:noFill/>
            </a:ln>
          </p:spPr>
          <p:txBody>
            <a:bodyPr wrap="square" lIns="0" tIns="0" rIns="0" bIns="0" rtlCol="0"/>
            <a:lstStyle/>
            <a:p>
              <a:endParaRPr/>
            </a:p>
          </p:txBody>
        </p:sp>
        <p:sp>
          <p:nvSpPr>
            <p:cNvPr id="13" name="ZoneTexte 12"/>
            <p:cNvSpPr txBox="1"/>
            <p:nvPr/>
          </p:nvSpPr>
          <p:spPr>
            <a:xfrm>
              <a:off x="0" y="-16476"/>
              <a:ext cx="10254502" cy="523220"/>
            </a:xfrm>
            <a:prstGeom prst="rect">
              <a:avLst/>
            </a:prstGeom>
            <a:noFill/>
          </p:spPr>
          <p:txBody>
            <a:bodyPr wrap="square" rtlCol="0">
              <a:spAutoFit/>
            </a:bodyPr>
            <a:lstStyle/>
            <a:p>
              <a:r>
                <a:rPr lang="fr-CA" sz="2800" b="1" dirty="0">
                  <a:solidFill>
                    <a:schemeClr val="bg1"/>
                  </a:solidFill>
                </a:rPr>
                <a:t>Les contrats fortement recommandés </a:t>
              </a:r>
              <a:endParaRPr lang="fr-FR" sz="2800" b="1" dirty="0">
                <a:solidFill>
                  <a:schemeClr val="bg1"/>
                </a:solidFill>
              </a:endParaRPr>
            </a:p>
          </p:txBody>
        </p:sp>
      </p:grpSp>
      <p:sp>
        <p:nvSpPr>
          <p:cNvPr id="14" name="Titre 1"/>
          <p:cNvSpPr txBox="1">
            <a:spLocks/>
          </p:cNvSpPr>
          <p:nvPr/>
        </p:nvSpPr>
        <p:spPr>
          <a:xfrm>
            <a:off x="247135" y="658310"/>
            <a:ext cx="10515600" cy="7743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b="1" dirty="0">
                <a:latin typeface="+mn-lt"/>
              </a:rPr>
              <a:t>La lutte anti-nuisibles </a:t>
            </a:r>
          </a:p>
        </p:txBody>
      </p:sp>
    </p:spTree>
    <p:extLst>
      <p:ext uri="{BB962C8B-B14F-4D97-AF65-F5344CB8AC3E}">
        <p14:creationId xmlns:p14="http://schemas.microsoft.com/office/powerpoint/2010/main" val="41503779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BE732C41-7B39-4080-85C1-2D318E148575}" type="slidenum">
              <a:rPr lang="fr-FR" smtClean="0"/>
              <a:t>37</a:t>
            </a:fld>
            <a:endParaRPr lang="fr-FR"/>
          </a:p>
        </p:txBody>
      </p:sp>
      <p:grpSp>
        <p:nvGrpSpPr>
          <p:cNvPr id="8" name="Groupe 7"/>
          <p:cNvGrpSpPr/>
          <p:nvPr/>
        </p:nvGrpSpPr>
        <p:grpSpPr>
          <a:xfrm>
            <a:off x="-1" y="3138616"/>
            <a:ext cx="12192001" cy="523220"/>
            <a:chOff x="-1" y="-16476"/>
            <a:chExt cx="12192001" cy="523220"/>
          </a:xfrm>
        </p:grpSpPr>
        <p:sp>
          <p:nvSpPr>
            <p:cNvPr id="9" name="object 2"/>
            <p:cNvSpPr/>
            <p:nvPr/>
          </p:nvSpPr>
          <p:spPr>
            <a:xfrm>
              <a:off x="0" y="-1523"/>
              <a:ext cx="12192000" cy="457200"/>
            </a:xfrm>
            <a:custGeom>
              <a:avLst/>
              <a:gdLst/>
              <a:ahLst/>
              <a:cxnLst/>
              <a:rect l="l" t="t" r="r" b="b"/>
              <a:pathLst>
                <a:path w="12192000" h="457200">
                  <a:moveTo>
                    <a:pt x="12192000" y="0"/>
                  </a:moveTo>
                  <a:lnTo>
                    <a:pt x="0" y="0"/>
                  </a:lnTo>
                  <a:lnTo>
                    <a:pt x="0" y="457200"/>
                  </a:lnTo>
                  <a:lnTo>
                    <a:pt x="12192000" y="457200"/>
                  </a:lnTo>
                  <a:lnTo>
                    <a:pt x="12192000" y="0"/>
                  </a:lnTo>
                  <a:close/>
                </a:path>
              </a:pathLst>
            </a:custGeom>
            <a:solidFill>
              <a:srgbClr val="7030A0"/>
            </a:solidFill>
            <a:ln>
              <a:noFill/>
            </a:ln>
          </p:spPr>
          <p:txBody>
            <a:bodyPr wrap="square" lIns="0" tIns="0" rIns="0" bIns="0" rtlCol="0"/>
            <a:lstStyle/>
            <a:p>
              <a:endParaRPr/>
            </a:p>
          </p:txBody>
        </p:sp>
        <p:sp>
          <p:nvSpPr>
            <p:cNvPr id="10" name="ZoneTexte 9"/>
            <p:cNvSpPr txBox="1"/>
            <p:nvPr/>
          </p:nvSpPr>
          <p:spPr>
            <a:xfrm>
              <a:off x="-1" y="-16476"/>
              <a:ext cx="12126097" cy="523220"/>
            </a:xfrm>
            <a:prstGeom prst="rect">
              <a:avLst/>
            </a:prstGeom>
            <a:noFill/>
          </p:spPr>
          <p:txBody>
            <a:bodyPr wrap="square" rtlCol="0">
              <a:spAutoFit/>
            </a:bodyPr>
            <a:lstStyle/>
            <a:p>
              <a:pPr algn="ctr"/>
              <a:r>
                <a:rPr lang="fr-CA" sz="2800" b="1" dirty="0">
                  <a:solidFill>
                    <a:schemeClr val="bg1"/>
                  </a:solidFill>
                </a:rPr>
                <a:t>La mise en concurrence des contrats </a:t>
              </a:r>
              <a:endParaRPr lang="fr-FR" sz="2800" b="1" dirty="0">
                <a:solidFill>
                  <a:schemeClr val="bg1"/>
                </a:solidFill>
              </a:endParaRPr>
            </a:p>
          </p:txBody>
        </p:sp>
      </p:grpSp>
    </p:spTree>
    <p:extLst>
      <p:ext uri="{BB962C8B-B14F-4D97-AF65-F5344CB8AC3E}">
        <p14:creationId xmlns:p14="http://schemas.microsoft.com/office/powerpoint/2010/main" val="16047229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E732C41-7B39-4080-85C1-2D318E148575}" type="slidenum">
              <a:rPr lang="fr-FR" smtClean="0"/>
              <a:t>38</a:t>
            </a:fld>
            <a:endParaRPr lang="fr-FR"/>
          </a:p>
        </p:txBody>
      </p:sp>
      <p:sp>
        <p:nvSpPr>
          <p:cNvPr id="8" name="Espace réservé du pied de page 7"/>
          <p:cNvSpPr>
            <a:spLocks noGrp="1"/>
          </p:cNvSpPr>
          <p:nvPr>
            <p:ph type="ftr" sz="quarter" idx="11"/>
          </p:nvPr>
        </p:nvSpPr>
        <p:spPr/>
        <p:txBody>
          <a:bodyPr/>
          <a:lstStyle/>
          <a:p>
            <a:r>
              <a:rPr lang="fr-FR"/>
              <a:t>Les contrats de maintenance de la copropriété et leur mise en concurrence</a:t>
            </a:r>
          </a:p>
        </p:txBody>
      </p:sp>
      <p:sp>
        <p:nvSpPr>
          <p:cNvPr id="9" name="ZoneTexte 8"/>
          <p:cNvSpPr txBox="1"/>
          <p:nvPr/>
        </p:nvSpPr>
        <p:spPr>
          <a:xfrm>
            <a:off x="472120" y="535166"/>
            <a:ext cx="11417862" cy="6186309"/>
          </a:xfrm>
          <a:prstGeom prst="rect">
            <a:avLst/>
          </a:prstGeom>
          <a:noFill/>
        </p:spPr>
        <p:txBody>
          <a:bodyPr wrap="square" rtlCol="0">
            <a:spAutoFit/>
          </a:bodyPr>
          <a:lstStyle/>
          <a:p>
            <a:r>
              <a:rPr lang="fr-FR"/>
              <a:t>Il est recommandé de mettre en concurrence vos contrats à échéance régulière pour vous assurez que les tarifs dont vous bénéficiez sont toujours pertinents.</a:t>
            </a:r>
          </a:p>
          <a:p>
            <a:endParaRPr lang="fr-FR"/>
          </a:p>
          <a:p>
            <a:r>
              <a:rPr lang="fr-FR"/>
              <a:t>	Il faut pour cela:</a:t>
            </a:r>
          </a:p>
          <a:p>
            <a:r>
              <a:rPr lang="fr-FR"/>
              <a:t>	</a:t>
            </a:r>
            <a:r>
              <a:rPr lang="fr-FR">
                <a:sym typeface="Wingdings" panose="05000000000000000000" pitchFamily="2" charset="2"/>
              </a:rPr>
              <a:t></a:t>
            </a:r>
            <a:r>
              <a:rPr lang="fr-FR"/>
              <a:t> que les entreprises consultées aient effectué </a:t>
            </a:r>
            <a:r>
              <a:rPr lang="fr-FR" b="1"/>
              <a:t>une visite attentive de l’installation.</a:t>
            </a:r>
          </a:p>
          <a:p>
            <a:r>
              <a:rPr lang="fr-FR" b="1"/>
              <a:t>	</a:t>
            </a:r>
            <a:r>
              <a:rPr lang="fr-FR">
                <a:sym typeface="Wingdings" panose="05000000000000000000" pitchFamily="2" charset="2"/>
              </a:rPr>
              <a:t> que le périmètre d’intervention soit identique et les </a:t>
            </a:r>
            <a:r>
              <a:rPr lang="fr-FR" b="1">
                <a:sym typeface="Wingdings" panose="05000000000000000000" pitchFamily="2" charset="2"/>
              </a:rPr>
              <a:t>prestations équivalentes.</a:t>
            </a:r>
          </a:p>
          <a:p>
            <a:r>
              <a:rPr lang="fr-FR" b="1">
                <a:sym typeface="Wingdings" panose="05000000000000000000" pitchFamily="2" charset="2"/>
              </a:rPr>
              <a:t>	</a:t>
            </a:r>
            <a:r>
              <a:rPr lang="fr-FR">
                <a:sym typeface="Wingdings" panose="05000000000000000000" pitchFamily="2" charset="2"/>
              </a:rPr>
              <a:t> que les modalités d’actualisation du prix du contrat vous permettent une visibilité sur l’évolution de celui-ci 	(il faut identifier la constitution des indices de référence).</a:t>
            </a:r>
          </a:p>
          <a:p>
            <a:endParaRPr lang="fr-FR" b="1">
              <a:sym typeface="Wingdings" panose="05000000000000000000" pitchFamily="2" charset="2"/>
            </a:endParaRPr>
          </a:p>
          <a:p>
            <a:r>
              <a:rPr lang="fr-FR" b="1">
                <a:sym typeface="Wingdings" panose="05000000000000000000" pitchFamily="2" charset="2"/>
              </a:rPr>
              <a:t>Vous pourrez ainsi mettre en place un tableau comparatif poste par poste qui vous permettra de choisir sur une base commune.</a:t>
            </a:r>
            <a:endParaRPr lang="fr-FR" b="1"/>
          </a:p>
          <a:p>
            <a:endParaRPr lang="fr-FR"/>
          </a:p>
          <a:p>
            <a:r>
              <a:rPr lang="fr-FR"/>
              <a:t>Il est évidemment souhaitable d’avoir réalisé la synthèse de votre étude avant la date limite au-delà de laquelle vous ne pourrez plus résilier votre contrat actuel, sauf à devoir attendre 1 an avant de pouvoir résilier…il faut donc anticiper la phase de consultation des entreprises par rapport à la date ultime de résiliation du contrat (sauf résiliation pour faute..qu’il faudra établir formellement)</a:t>
            </a:r>
          </a:p>
          <a:p>
            <a:endParaRPr lang="fr-FR"/>
          </a:p>
          <a:p>
            <a:r>
              <a:rPr lang="fr-FR"/>
              <a:t>Il faut garder à l’esprit que certaines installations nécessitent un investissement de la part du prestataire pour s’approprier les équipements et avoir une maintenance optimale. A ce titre, si globalement la prestation est bien suivie et que le niveau de satisfaction est correcte, une entreprise en place depuis longtemps aura une efficacité supérieure à une entreprise qui commence.</a:t>
            </a:r>
          </a:p>
          <a:p>
            <a:endParaRPr lang="fr-FR"/>
          </a:p>
        </p:txBody>
      </p:sp>
      <p:grpSp>
        <p:nvGrpSpPr>
          <p:cNvPr id="6" name="Groupe 5"/>
          <p:cNvGrpSpPr/>
          <p:nvPr/>
        </p:nvGrpSpPr>
        <p:grpSpPr>
          <a:xfrm>
            <a:off x="0" y="-16476"/>
            <a:ext cx="12192000" cy="523220"/>
            <a:chOff x="0" y="-16476"/>
            <a:chExt cx="12192000" cy="523220"/>
          </a:xfrm>
        </p:grpSpPr>
        <p:sp>
          <p:nvSpPr>
            <p:cNvPr id="7" name="object 2"/>
            <p:cNvSpPr/>
            <p:nvPr/>
          </p:nvSpPr>
          <p:spPr>
            <a:xfrm>
              <a:off x="0" y="-1523"/>
              <a:ext cx="12192000" cy="457200"/>
            </a:xfrm>
            <a:custGeom>
              <a:avLst/>
              <a:gdLst/>
              <a:ahLst/>
              <a:cxnLst/>
              <a:rect l="l" t="t" r="r" b="b"/>
              <a:pathLst>
                <a:path w="12192000" h="457200">
                  <a:moveTo>
                    <a:pt x="12192000" y="0"/>
                  </a:moveTo>
                  <a:lnTo>
                    <a:pt x="0" y="0"/>
                  </a:lnTo>
                  <a:lnTo>
                    <a:pt x="0" y="457200"/>
                  </a:lnTo>
                  <a:lnTo>
                    <a:pt x="12192000" y="457200"/>
                  </a:lnTo>
                  <a:lnTo>
                    <a:pt x="12192000" y="0"/>
                  </a:lnTo>
                  <a:close/>
                </a:path>
              </a:pathLst>
            </a:custGeom>
            <a:solidFill>
              <a:srgbClr val="7030A0"/>
            </a:solidFill>
            <a:ln>
              <a:noFill/>
            </a:ln>
          </p:spPr>
          <p:txBody>
            <a:bodyPr wrap="square" lIns="0" tIns="0" rIns="0" bIns="0" rtlCol="0"/>
            <a:lstStyle/>
            <a:p>
              <a:endParaRPr/>
            </a:p>
          </p:txBody>
        </p:sp>
        <p:sp>
          <p:nvSpPr>
            <p:cNvPr id="10" name="ZoneTexte 9"/>
            <p:cNvSpPr txBox="1"/>
            <p:nvPr/>
          </p:nvSpPr>
          <p:spPr>
            <a:xfrm>
              <a:off x="0" y="-16476"/>
              <a:ext cx="10254502" cy="523220"/>
            </a:xfrm>
            <a:prstGeom prst="rect">
              <a:avLst/>
            </a:prstGeom>
            <a:noFill/>
          </p:spPr>
          <p:txBody>
            <a:bodyPr wrap="square" rtlCol="0">
              <a:spAutoFit/>
            </a:bodyPr>
            <a:lstStyle/>
            <a:p>
              <a:r>
                <a:rPr lang="fr-CA" sz="2800" b="1" dirty="0">
                  <a:solidFill>
                    <a:schemeClr val="bg1"/>
                  </a:solidFill>
                </a:rPr>
                <a:t>La mise en concurrence des contrats </a:t>
              </a:r>
              <a:endParaRPr lang="fr-FR" sz="2800" b="1" dirty="0">
                <a:solidFill>
                  <a:schemeClr val="bg1"/>
                </a:solidFill>
              </a:endParaRPr>
            </a:p>
          </p:txBody>
        </p:sp>
      </p:grpSp>
    </p:spTree>
    <p:extLst>
      <p:ext uri="{BB962C8B-B14F-4D97-AF65-F5344CB8AC3E}">
        <p14:creationId xmlns:p14="http://schemas.microsoft.com/office/powerpoint/2010/main" val="39626818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E732C41-7B39-4080-85C1-2D318E148575}" type="slidenum">
              <a:rPr lang="fr-FR" smtClean="0"/>
              <a:t>39</a:t>
            </a:fld>
            <a:endParaRPr lang="fr-FR"/>
          </a:p>
        </p:txBody>
      </p:sp>
      <p:sp>
        <p:nvSpPr>
          <p:cNvPr id="8" name="Espace réservé du pied de page 7"/>
          <p:cNvSpPr>
            <a:spLocks noGrp="1"/>
          </p:cNvSpPr>
          <p:nvPr>
            <p:ph type="ftr" sz="quarter" idx="11"/>
          </p:nvPr>
        </p:nvSpPr>
        <p:spPr/>
        <p:txBody>
          <a:bodyPr/>
          <a:lstStyle/>
          <a:p>
            <a:r>
              <a:rPr lang="fr-FR"/>
              <a:t>Les contrats de maintenance de la copropriété et leur mise en concurrence</a:t>
            </a:r>
          </a:p>
        </p:txBody>
      </p:sp>
      <p:sp>
        <p:nvSpPr>
          <p:cNvPr id="9" name="ZoneTexte 8"/>
          <p:cNvSpPr txBox="1"/>
          <p:nvPr/>
        </p:nvSpPr>
        <p:spPr>
          <a:xfrm>
            <a:off x="614995" y="906601"/>
            <a:ext cx="11417862" cy="5632311"/>
          </a:xfrm>
          <a:prstGeom prst="rect">
            <a:avLst/>
          </a:prstGeom>
          <a:noFill/>
        </p:spPr>
        <p:txBody>
          <a:bodyPr wrap="square" rtlCol="0">
            <a:spAutoFit/>
          </a:bodyPr>
          <a:lstStyle/>
          <a:p>
            <a:r>
              <a:rPr lang="fr-FR" dirty="0"/>
              <a:t>Dans le cas d’une </a:t>
            </a:r>
            <a:r>
              <a:rPr lang="fr-FR" b="1" dirty="0"/>
              <a:t>installation neuve ou rénovée</a:t>
            </a:r>
            <a:r>
              <a:rPr lang="fr-FR" dirty="0"/>
              <a:t>, il est toujours préférable de contracter, au moins pour </a:t>
            </a:r>
            <a:r>
              <a:rPr lang="fr-FR" b="1" dirty="0"/>
              <a:t>les 2 années </a:t>
            </a:r>
            <a:r>
              <a:rPr lang="fr-FR" b="1"/>
              <a:t>de garanties légales</a:t>
            </a:r>
            <a:r>
              <a:rPr lang="fr-FR"/>
              <a:t> </a:t>
            </a:r>
            <a:r>
              <a:rPr lang="fr-FR" dirty="0"/>
              <a:t>(GPA et bon fonctionnement), avec l’entreprise ayant réalisé </a:t>
            </a:r>
            <a:r>
              <a:rPr lang="fr-FR"/>
              <a:t>les travaux. </a:t>
            </a:r>
            <a:endParaRPr lang="fr-FR" dirty="0"/>
          </a:p>
          <a:p>
            <a:endParaRPr lang="fr-FR" dirty="0"/>
          </a:p>
          <a:p>
            <a:r>
              <a:rPr lang="fr-FR" dirty="0"/>
              <a:t>Dans le cas contraire il sera difficile de discriminer les dysfonctionnements découlant soit d’un défaut d’entretien soit d’un défaut de réalisation.</a:t>
            </a:r>
          </a:p>
          <a:p>
            <a:endParaRPr lang="fr-FR" dirty="0"/>
          </a:p>
          <a:p>
            <a:r>
              <a:rPr lang="fr-FR" dirty="0"/>
              <a:t>Il est important si vous contractez avec l’installateur d’avoir la certitude que l’installation est fonctionnelle lors de la livraison: </a:t>
            </a:r>
          </a:p>
          <a:p>
            <a:r>
              <a:rPr lang="fr-FR" dirty="0"/>
              <a:t>	-soit parce que votre maîtrise d’œuvre d’exécution vous l’a confirmé,</a:t>
            </a:r>
          </a:p>
          <a:p>
            <a:r>
              <a:rPr lang="fr-FR" dirty="0"/>
              <a:t>	-soit parce que vous avez fait intervenir un expert pour vous assister lors de la livraison de l’installation.</a:t>
            </a:r>
          </a:p>
          <a:p>
            <a:endParaRPr lang="fr-FR" dirty="0"/>
          </a:p>
          <a:p>
            <a:r>
              <a:rPr lang="fr-FR" dirty="0"/>
              <a:t>Si à l’issue de ces 2 années l’entreprise n’a pas donné satisfaction, Le contrat pourra alors être remis en cause.</a:t>
            </a:r>
          </a:p>
          <a:p>
            <a:endParaRPr lang="fr-FR" dirty="0"/>
          </a:p>
          <a:p>
            <a:r>
              <a:rPr lang="fr-FR" dirty="0"/>
              <a:t>Dans tous les cas, si vous passez d’un prestataire à un autre, </a:t>
            </a:r>
            <a:r>
              <a:rPr lang="fr-FR" b="1" dirty="0"/>
              <a:t>un état de lieux contradictoire </a:t>
            </a:r>
            <a:r>
              <a:rPr lang="fr-FR" dirty="0"/>
              <a:t>avec: 	</a:t>
            </a:r>
          </a:p>
          <a:p>
            <a:r>
              <a:rPr lang="fr-FR" dirty="0"/>
              <a:t>			un représentant de </a:t>
            </a:r>
            <a:r>
              <a:rPr lang="fr-FR" b="1" dirty="0"/>
              <a:t>la copropriété</a:t>
            </a:r>
            <a:r>
              <a:rPr lang="fr-FR" dirty="0"/>
              <a:t>, </a:t>
            </a:r>
          </a:p>
          <a:p>
            <a:r>
              <a:rPr lang="fr-FR" dirty="0"/>
              <a:t>			le </a:t>
            </a:r>
            <a:r>
              <a:rPr lang="fr-FR" b="1" dirty="0"/>
              <a:t>prestataire entrant, </a:t>
            </a:r>
          </a:p>
          <a:p>
            <a:r>
              <a:rPr lang="fr-FR" dirty="0"/>
              <a:t>			le </a:t>
            </a:r>
            <a:r>
              <a:rPr lang="fr-FR" b="1" dirty="0"/>
              <a:t>prestataire sortant</a:t>
            </a:r>
            <a:r>
              <a:rPr lang="fr-FR" b="1"/>
              <a:t>, </a:t>
            </a:r>
            <a:endParaRPr lang="fr-FR" dirty="0"/>
          </a:p>
          <a:p>
            <a:r>
              <a:rPr lang="fr-FR"/>
              <a:t>	est </a:t>
            </a:r>
            <a:r>
              <a:rPr lang="fr-FR" dirty="0"/>
              <a:t>obligatoire et donnera lieux à la </a:t>
            </a:r>
            <a:r>
              <a:rPr lang="fr-FR" b="1" dirty="0"/>
              <a:t>rédaction </a:t>
            </a:r>
            <a:r>
              <a:rPr lang="fr-FR" b="1"/>
              <a:t>d’un PV </a:t>
            </a:r>
            <a:r>
              <a:rPr lang="fr-FR"/>
              <a:t>(si possible à signer sur place)</a:t>
            </a:r>
            <a:r>
              <a:rPr lang="fr-FR" b="1"/>
              <a:t>.</a:t>
            </a:r>
            <a:endParaRPr lang="fr-FR" b="1" dirty="0"/>
          </a:p>
          <a:p>
            <a:endParaRPr lang="fr-FR" dirty="0"/>
          </a:p>
          <a:p>
            <a:endParaRPr lang="fr-FR" dirty="0"/>
          </a:p>
        </p:txBody>
      </p:sp>
      <p:pic>
        <p:nvPicPr>
          <p:cNvPr id="3" name="Image 2"/>
          <p:cNvPicPr>
            <a:picLocks noChangeAspect="1"/>
          </p:cNvPicPr>
          <p:nvPr/>
        </p:nvPicPr>
        <p:blipFill>
          <a:blip r:embed="rId2"/>
          <a:stretch>
            <a:fillRect/>
          </a:stretch>
        </p:blipFill>
        <p:spPr>
          <a:xfrm rot="1059050">
            <a:off x="9668114" y="4611302"/>
            <a:ext cx="2009162" cy="1988909"/>
          </a:xfrm>
          <a:prstGeom prst="rect">
            <a:avLst/>
          </a:prstGeom>
        </p:spPr>
      </p:pic>
      <p:grpSp>
        <p:nvGrpSpPr>
          <p:cNvPr id="11" name="Groupe 10"/>
          <p:cNvGrpSpPr/>
          <p:nvPr/>
        </p:nvGrpSpPr>
        <p:grpSpPr>
          <a:xfrm>
            <a:off x="0" y="-16476"/>
            <a:ext cx="12192000" cy="523220"/>
            <a:chOff x="0" y="-16476"/>
            <a:chExt cx="12192000" cy="523220"/>
          </a:xfrm>
        </p:grpSpPr>
        <p:sp>
          <p:nvSpPr>
            <p:cNvPr id="12" name="object 2"/>
            <p:cNvSpPr/>
            <p:nvPr/>
          </p:nvSpPr>
          <p:spPr>
            <a:xfrm>
              <a:off x="0" y="-1523"/>
              <a:ext cx="12192000" cy="457200"/>
            </a:xfrm>
            <a:custGeom>
              <a:avLst/>
              <a:gdLst/>
              <a:ahLst/>
              <a:cxnLst/>
              <a:rect l="l" t="t" r="r" b="b"/>
              <a:pathLst>
                <a:path w="12192000" h="457200">
                  <a:moveTo>
                    <a:pt x="12192000" y="0"/>
                  </a:moveTo>
                  <a:lnTo>
                    <a:pt x="0" y="0"/>
                  </a:lnTo>
                  <a:lnTo>
                    <a:pt x="0" y="457200"/>
                  </a:lnTo>
                  <a:lnTo>
                    <a:pt x="12192000" y="457200"/>
                  </a:lnTo>
                  <a:lnTo>
                    <a:pt x="12192000" y="0"/>
                  </a:lnTo>
                  <a:close/>
                </a:path>
              </a:pathLst>
            </a:custGeom>
            <a:solidFill>
              <a:srgbClr val="7030A0"/>
            </a:solidFill>
            <a:ln>
              <a:noFill/>
            </a:ln>
          </p:spPr>
          <p:txBody>
            <a:bodyPr wrap="square" lIns="0" tIns="0" rIns="0" bIns="0" rtlCol="0"/>
            <a:lstStyle/>
            <a:p>
              <a:endParaRPr/>
            </a:p>
          </p:txBody>
        </p:sp>
        <p:sp>
          <p:nvSpPr>
            <p:cNvPr id="13" name="ZoneTexte 12"/>
            <p:cNvSpPr txBox="1"/>
            <p:nvPr/>
          </p:nvSpPr>
          <p:spPr>
            <a:xfrm>
              <a:off x="0" y="-16476"/>
              <a:ext cx="10254502" cy="523220"/>
            </a:xfrm>
            <a:prstGeom prst="rect">
              <a:avLst/>
            </a:prstGeom>
            <a:noFill/>
          </p:spPr>
          <p:txBody>
            <a:bodyPr wrap="square" rtlCol="0">
              <a:spAutoFit/>
            </a:bodyPr>
            <a:lstStyle/>
            <a:p>
              <a:r>
                <a:rPr lang="fr-CA" sz="2800" b="1" dirty="0">
                  <a:solidFill>
                    <a:schemeClr val="bg1"/>
                  </a:solidFill>
                </a:rPr>
                <a:t>La mise en concurrence des contrats </a:t>
              </a:r>
              <a:endParaRPr lang="fr-FR" sz="2800" b="1" dirty="0">
                <a:solidFill>
                  <a:schemeClr val="bg1"/>
                </a:solidFill>
              </a:endParaRPr>
            </a:p>
          </p:txBody>
        </p:sp>
      </p:grpSp>
    </p:spTree>
    <p:extLst>
      <p:ext uri="{BB962C8B-B14F-4D97-AF65-F5344CB8AC3E}">
        <p14:creationId xmlns:p14="http://schemas.microsoft.com/office/powerpoint/2010/main" val="798762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BE732C41-7B39-4080-85C1-2D318E148575}" type="slidenum">
              <a:rPr lang="fr-FR" smtClean="0"/>
              <a:t>4</a:t>
            </a:fld>
            <a:endParaRPr lang="fr-FR"/>
          </a:p>
        </p:txBody>
      </p:sp>
      <p:sp>
        <p:nvSpPr>
          <p:cNvPr id="9" name="object 2"/>
          <p:cNvSpPr/>
          <p:nvPr/>
        </p:nvSpPr>
        <p:spPr>
          <a:xfrm>
            <a:off x="0" y="2982585"/>
            <a:ext cx="12192000" cy="457200"/>
          </a:xfrm>
          <a:custGeom>
            <a:avLst/>
            <a:gdLst/>
            <a:ahLst/>
            <a:cxnLst/>
            <a:rect l="l" t="t" r="r" b="b"/>
            <a:pathLst>
              <a:path w="12192000" h="457200">
                <a:moveTo>
                  <a:pt x="12192000" y="0"/>
                </a:moveTo>
                <a:lnTo>
                  <a:pt x="0" y="0"/>
                </a:lnTo>
                <a:lnTo>
                  <a:pt x="0" y="457200"/>
                </a:lnTo>
                <a:lnTo>
                  <a:pt x="12192000" y="457200"/>
                </a:lnTo>
                <a:lnTo>
                  <a:pt x="12192000" y="0"/>
                </a:lnTo>
                <a:close/>
              </a:path>
            </a:pathLst>
          </a:custGeom>
          <a:solidFill>
            <a:srgbClr val="7030A0"/>
          </a:solidFill>
          <a:ln>
            <a:noFill/>
          </a:ln>
        </p:spPr>
        <p:txBody>
          <a:bodyPr wrap="square" lIns="0" tIns="0" rIns="0" bIns="0" rtlCol="0"/>
          <a:lstStyle/>
          <a:p>
            <a:endParaRPr/>
          </a:p>
        </p:txBody>
      </p:sp>
      <p:sp>
        <p:nvSpPr>
          <p:cNvPr id="4" name="ZoneTexte 3"/>
          <p:cNvSpPr txBox="1"/>
          <p:nvPr/>
        </p:nvSpPr>
        <p:spPr>
          <a:xfrm>
            <a:off x="0" y="2949575"/>
            <a:ext cx="12126097" cy="523220"/>
          </a:xfrm>
          <a:prstGeom prst="rect">
            <a:avLst/>
          </a:prstGeom>
          <a:noFill/>
        </p:spPr>
        <p:txBody>
          <a:bodyPr wrap="square" rtlCol="0">
            <a:spAutoFit/>
          </a:bodyPr>
          <a:lstStyle/>
          <a:p>
            <a:pPr algn="ctr"/>
            <a:r>
              <a:rPr lang="fr-CA" sz="2800" b="1" dirty="0">
                <a:solidFill>
                  <a:schemeClr val="bg1"/>
                </a:solidFill>
              </a:rPr>
              <a:t>Les principes généraux d’un contrat</a:t>
            </a:r>
            <a:endParaRPr lang="fr-FR" sz="2800" b="1" dirty="0">
              <a:solidFill>
                <a:schemeClr val="bg1"/>
              </a:solidFill>
            </a:endParaRPr>
          </a:p>
        </p:txBody>
      </p:sp>
    </p:spTree>
    <p:extLst>
      <p:ext uri="{BB962C8B-B14F-4D97-AF65-F5344CB8AC3E}">
        <p14:creationId xmlns:p14="http://schemas.microsoft.com/office/powerpoint/2010/main" val="17675974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1281" y="838201"/>
            <a:ext cx="6169438" cy="615553"/>
          </a:xfrm>
        </p:spPr>
        <p:txBody>
          <a:bodyPr>
            <a:normAutofit fontScale="90000"/>
          </a:bodyPr>
          <a:lstStyle/>
          <a:p>
            <a:pPr algn="ctr">
              <a:defRPr/>
            </a:pPr>
            <a:r>
              <a:rPr lang="fr-CA" sz="4000" b="1" dirty="0">
                <a:latin typeface="+mn-lt"/>
              </a:rPr>
              <a:t>Vos Questions ?</a:t>
            </a:r>
            <a:endParaRPr lang="fr-FR" sz="4000" b="1" dirty="0">
              <a:latin typeface="+mn-lt"/>
            </a:endParaRPr>
          </a:p>
        </p:txBody>
      </p:sp>
      <p:pic>
        <p:nvPicPr>
          <p:cNvPr id="63493"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44692" y="1586203"/>
            <a:ext cx="5295425" cy="3666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u contenu 1"/>
          <p:cNvSpPr txBox="1"/>
          <p:nvPr/>
        </p:nvSpPr>
        <p:spPr>
          <a:xfrm>
            <a:off x="0" y="-15593"/>
            <a:ext cx="12192000" cy="457048"/>
          </a:xfrm>
          <a:prstGeom prst="rect">
            <a:avLst/>
          </a:prstGeom>
          <a:solidFill>
            <a:srgbClr val="7030A0"/>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endParaRPr lang="fr-FR" sz="2800" b="1" kern="0" dirty="0">
              <a:solidFill>
                <a:schemeClr val="bg1"/>
              </a:solidFill>
              <a:latin typeface="Century Gothic" panose="020B0502020202020204" pitchFamily="34" charset="0"/>
            </a:endParaRPr>
          </a:p>
        </p:txBody>
      </p:sp>
      <p:sp>
        <p:nvSpPr>
          <p:cNvPr id="6" name="Espace réservé du numéro de diapositive 5"/>
          <p:cNvSpPr>
            <a:spLocks noGrp="1"/>
          </p:cNvSpPr>
          <p:nvPr>
            <p:ph type="sldNum" sz="quarter" idx="12"/>
          </p:nvPr>
        </p:nvSpPr>
        <p:spPr/>
        <p:txBody>
          <a:bodyPr/>
          <a:lstStyle/>
          <a:p>
            <a:pPr>
              <a:defRPr/>
            </a:pPr>
            <a:fld id="{96ABE2F2-5207-44FD-896E-0C7518D627C1}" type="slidenum">
              <a:rPr lang="fr-FR" altLang="fr-FR" smtClean="0"/>
              <a:pPr>
                <a:defRPr/>
              </a:pPr>
              <a:t>40</a:t>
            </a:fld>
            <a:endParaRPr lang="fr-FR" altLang="fr-FR"/>
          </a:p>
        </p:txBody>
      </p:sp>
    </p:spTree>
    <p:extLst>
      <p:ext uri="{BB962C8B-B14F-4D97-AF65-F5344CB8AC3E}">
        <p14:creationId xmlns:p14="http://schemas.microsoft.com/office/powerpoint/2010/main" val="19481245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93996" y="400110"/>
            <a:ext cx="8704274" cy="1059317"/>
          </a:xfrm>
        </p:spPr>
        <p:txBody>
          <a:bodyPr>
            <a:normAutofit/>
          </a:bodyPr>
          <a:lstStyle/>
          <a:p>
            <a:pPr algn="ctr">
              <a:buNone/>
            </a:pPr>
            <a:r>
              <a:rPr lang="fr-FR" sz="1800" b="1" dirty="0">
                <a:latin typeface="Century Gothic" panose="020B0502020202020204" pitchFamily="34" charset="0"/>
              </a:rPr>
              <a:t>Merci pour votre attention !</a:t>
            </a:r>
            <a:endParaRPr lang="fr-FR" sz="1800" dirty="0"/>
          </a:p>
          <a:p>
            <a:pPr algn="ctr">
              <a:buNone/>
            </a:pPr>
            <a:r>
              <a:rPr lang="fr-FR" altLang="fr-FR" sz="1800" b="1" dirty="0">
                <a:latin typeface="Century Gothic" panose="020B0502020202020204" pitchFamily="34" charset="0"/>
                <a:ea typeface="Batang" panose="02030600000101010101" pitchFamily="18" charset="-127"/>
                <a:cs typeface="Arial" panose="020B0604020202020204" pitchFamily="34" charset="0"/>
              </a:rPr>
              <a:t>Ce support de formation est la propriété de l’ARC. </a:t>
            </a:r>
          </a:p>
          <a:p>
            <a:pPr algn="ctr">
              <a:spcBef>
                <a:spcPct val="0"/>
              </a:spcBef>
              <a:buNone/>
              <a:defRPr/>
            </a:pPr>
            <a:r>
              <a:rPr lang="fr-FR" altLang="fr-FR" sz="1800" b="1" dirty="0">
                <a:latin typeface="Century Gothic" panose="020B0502020202020204" pitchFamily="34" charset="0"/>
                <a:ea typeface="Batang" panose="02030600000101010101" pitchFamily="18" charset="-127"/>
                <a:cs typeface="Arial" panose="020B0604020202020204" pitchFamily="34" charset="0"/>
              </a:rPr>
              <a:t>Toute reproduction est interdite sans accord de l’ARC. </a:t>
            </a:r>
            <a:r>
              <a:rPr lang="fr-CA" sz="1800" dirty="0">
                <a:latin typeface="Century Gothic" panose="020B0502020202020204" pitchFamily="34" charset="0"/>
              </a:rPr>
              <a:t> </a:t>
            </a:r>
            <a:endParaRPr lang="fr-FR" sz="1800" dirty="0">
              <a:latin typeface="Century Gothic" panose="020B0502020202020204" pitchFamily="34" charset="0"/>
            </a:endParaRPr>
          </a:p>
        </p:txBody>
      </p:sp>
      <p:sp>
        <p:nvSpPr>
          <p:cNvPr id="7" name="Rectangle 6"/>
          <p:cNvSpPr/>
          <p:nvPr/>
        </p:nvSpPr>
        <p:spPr>
          <a:xfrm>
            <a:off x="3012281" y="2347249"/>
            <a:ext cx="4343006" cy="143173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algn="ctr">
              <a:lnSpc>
                <a:spcPct val="107000"/>
              </a:lnSpc>
              <a:spcAft>
                <a:spcPts val="600"/>
              </a:spcAft>
              <a:defRPr/>
            </a:pPr>
            <a:r>
              <a:rPr lang="fr-CA" sz="2400" b="1">
                <a:latin typeface="Century Gothic" panose="020B0502020202020204" pitchFamily="34" charset="0"/>
                <a:ea typeface="Calibri" panose="020F0502020204030204" pitchFamily="34" charset="0"/>
                <a:cs typeface="Times New Roman" panose="02020603050405020304" pitchFamily="18" charset="0"/>
              </a:rPr>
              <a:t>ARC-Services</a:t>
            </a:r>
          </a:p>
          <a:p>
            <a:pPr algn="ctr">
              <a:lnSpc>
                <a:spcPct val="107000"/>
              </a:lnSpc>
              <a:spcAft>
                <a:spcPts val="600"/>
              </a:spcAft>
              <a:defRPr/>
            </a:pPr>
            <a:r>
              <a:rPr lang="fr-CA" sz="2400" b="1">
                <a:latin typeface="Century Gothic" panose="020B0502020202020204" pitchFamily="34" charset="0"/>
                <a:ea typeface="Calibri" panose="020F0502020204030204" pitchFamily="34" charset="0"/>
                <a:cs typeface="Times New Roman" panose="02020603050405020304" pitchFamily="18" charset="0"/>
              </a:rPr>
              <a:t> Christophe LEVREL</a:t>
            </a:r>
          </a:p>
          <a:p>
            <a:pPr algn="ctr">
              <a:lnSpc>
                <a:spcPct val="107000"/>
              </a:lnSpc>
              <a:spcAft>
                <a:spcPts val="600"/>
              </a:spcAft>
              <a:defRPr/>
            </a:pPr>
            <a:r>
              <a:rPr lang="fr-CA" sz="2400" b="1">
                <a:latin typeface="Century Gothic" panose="020B0502020202020204" pitchFamily="34" charset="0"/>
                <a:ea typeface="Calibri" panose="020F0502020204030204" pitchFamily="34" charset="0"/>
                <a:cs typeface="Times New Roman" panose="02020603050405020304" pitchFamily="18" charset="0"/>
                <a:sym typeface="Wingdings" panose="05000000000000000000" pitchFamily="2" charset="2"/>
              </a:rPr>
              <a:t>equipement@arc-copro.fr</a:t>
            </a:r>
            <a:endParaRPr lang="fr-FR" sz="2400" b="1" dirty="0">
              <a:latin typeface="Century Gothic" panose="020B0502020202020204" pitchFamily="34" charset="0"/>
              <a:ea typeface="Calibri" panose="020F0502020204030204" pitchFamily="34" charset="0"/>
              <a:cs typeface="Times New Roman" panose="02020603050405020304" pitchFamily="18" charset="0"/>
            </a:endParaRPr>
          </a:p>
        </p:txBody>
      </p:sp>
      <p:sp>
        <p:nvSpPr>
          <p:cNvPr id="1026" name="AutoShape 2" descr="flyer_salon_19_2"/>
          <p:cNvSpPr>
            <a:spLocks noChangeAspect="1" noChangeArrowheads="1"/>
          </p:cNvSpPr>
          <p:nvPr/>
        </p:nvSpPr>
        <p:spPr bwMode="auto">
          <a:xfrm>
            <a:off x="2783681" y="748904"/>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fr-FR" sz="1350"/>
          </a:p>
        </p:txBody>
      </p:sp>
      <p:sp>
        <p:nvSpPr>
          <p:cNvPr id="1028" name="AutoShape 4" descr="flyer_salon_19_2"/>
          <p:cNvSpPr>
            <a:spLocks noChangeAspect="1" noChangeArrowheads="1"/>
          </p:cNvSpPr>
          <p:nvPr/>
        </p:nvSpPr>
        <p:spPr bwMode="auto">
          <a:xfrm>
            <a:off x="2783681" y="748904"/>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fr-FR" sz="1350"/>
          </a:p>
        </p:txBody>
      </p:sp>
      <p:pic>
        <p:nvPicPr>
          <p:cNvPr id="5" name="Picture 2">
            <a:extLst>
              <a:ext uri="{FF2B5EF4-FFF2-40B4-BE49-F238E27FC236}">
                <a16:creationId xmlns:a16="http://schemas.microsoft.com/office/drawing/2014/main" id="{632E180F-20E2-5E6E-BD99-07E937BE41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726127"/>
            <a:ext cx="796553" cy="78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numéro de diapositive 5">
            <a:extLst>
              <a:ext uri="{FF2B5EF4-FFF2-40B4-BE49-F238E27FC236}">
                <a16:creationId xmlns:a16="http://schemas.microsoft.com/office/drawing/2014/main" id="{D448B6C0-4B8C-BE00-F5B6-4A96BDE726F9}"/>
              </a:ext>
            </a:extLst>
          </p:cNvPr>
          <p:cNvSpPr>
            <a:spLocks noGrp="1"/>
          </p:cNvSpPr>
          <p:nvPr>
            <p:ph type="sldNum" sz="quarter" idx="4294967295"/>
          </p:nvPr>
        </p:nvSpPr>
        <p:spPr>
          <a:xfrm>
            <a:off x="9601200" y="6324600"/>
            <a:ext cx="20574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0A3727-A1ED-4378-88C1-00949C4F93F2}" type="slidenum">
              <a:rPr lang="fr-FR" smtClean="0"/>
              <a:pPr/>
              <a:t>41</a:t>
            </a:fld>
            <a:endParaRPr lang="fr-FR" dirty="0"/>
          </a:p>
        </p:txBody>
      </p:sp>
      <p:sp>
        <p:nvSpPr>
          <p:cNvPr id="9" name="ZoneTexte 8"/>
          <p:cNvSpPr txBox="1"/>
          <p:nvPr/>
        </p:nvSpPr>
        <p:spPr>
          <a:xfrm>
            <a:off x="0" y="0"/>
            <a:ext cx="12192000" cy="400110"/>
          </a:xfrm>
          <a:prstGeom prst="rect">
            <a:avLst/>
          </a:prstGeom>
          <a:solidFill>
            <a:srgbClr val="7030A0"/>
          </a:solidFill>
        </p:spPr>
        <p:txBody>
          <a:bodyPr wrap="square" rtlCol="0">
            <a:spAutoFit/>
          </a:bodyPr>
          <a:lstStyle/>
          <a:p>
            <a:endParaRPr lang="fr-FR" sz="2000" b="1" dirty="0">
              <a:solidFill>
                <a:schemeClr val="bg1"/>
              </a:solidFill>
            </a:endParaRPr>
          </a:p>
        </p:txBody>
      </p:sp>
    </p:spTree>
    <p:extLst>
      <p:ext uri="{BB962C8B-B14F-4D97-AF65-F5344CB8AC3E}">
        <p14:creationId xmlns:p14="http://schemas.microsoft.com/office/powerpoint/2010/main" val="153919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8246" y="886925"/>
            <a:ext cx="11353800" cy="3259458"/>
          </a:xfrm>
        </p:spPr>
        <p:txBody>
          <a:bodyPr>
            <a:noAutofit/>
          </a:bodyPr>
          <a:lstStyle/>
          <a:p>
            <a:r>
              <a:rPr lang="fr-FR" dirty="0"/>
              <a:t>Un contrat est un </a:t>
            </a:r>
            <a:r>
              <a:rPr lang="fr-FR" b="1" dirty="0"/>
              <a:t>cadre</a:t>
            </a:r>
            <a:r>
              <a:rPr lang="fr-FR" dirty="0"/>
              <a:t> qui organise une relation entre:</a:t>
            </a:r>
          </a:p>
          <a:p>
            <a:pPr lvl="1">
              <a:buFont typeface="Wingdings" panose="05000000000000000000" pitchFamily="2" charset="2"/>
              <a:buChar char="Ø"/>
            </a:pPr>
            <a:r>
              <a:rPr lang="fr-FR" dirty="0"/>
              <a:t> 2 personnes (contrat de mariage), </a:t>
            </a:r>
          </a:p>
          <a:p>
            <a:pPr lvl="1">
              <a:buFont typeface="Wingdings" panose="05000000000000000000" pitchFamily="2" charset="2"/>
              <a:buChar char="Ø"/>
            </a:pPr>
            <a:r>
              <a:rPr lang="fr-FR" dirty="0"/>
              <a:t> une </a:t>
            </a:r>
            <a:r>
              <a:rPr lang="fr-FR"/>
              <a:t>personne et une </a:t>
            </a:r>
            <a:r>
              <a:rPr lang="fr-FR" dirty="0"/>
              <a:t>société (contrat de travail), </a:t>
            </a:r>
          </a:p>
          <a:p>
            <a:pPr lvl="1">
              <a:buFont typeface="Wingdings" panose="05000000000000000000" pitchFamily="2" charset="2"/>
              <a:buChar char="Ø"/>
            </a:pPr>
            <a:r>
              <a:rPr lang="fr-FR" dirty="0"/>
              <a:t> une personne morale et une autre personne morale (contrat de prestation ou de travaux dans une copropriété).</a:t>
            </a:r>
          </a:p>
          <a:p>
            <a:pPr marL="457200" lvl="1" indent="0">
              <a:buNone/>
            </a:pPr>
            <a:endParaRPr lang="fr-FR" dirty="0"/>
          </a:p>
          <a:p>
            <a:r>
              <a:rPr lang="fr-FR" dirty="0"/>
              <a:t>Les contrats qui nous concernent aujourd’hui sont donc établis entre 2 personnes morales, le </a:t>
            </a:r>
            <a:r>
              <a:rPr lang="fr-FR" b="1" dirty="0"/>
              <a:t>SDC</a:t>
            </a:r>
            <a:r>
              <a:rPr lang="fr-FR" dirty="0"/>
              <a:t> et </a:t>
            </a:r>
            <a:r>
              <a:rPr lang="fr-FR" b="1" dirty="0"/>
              <a:t>une entreprise</a:t>
            </a:r>
            <a:r>
              <a:rPr lang="fr-FR" dirty="0"/>
              <a:t>.</a:t>
            </a:r>
          </a:p>
        </p:txBody>
      </p:sp>
      <p:pic>
        <p:nvPicPr>
          <p:cNvPr id="6" name="Image 5"/>
          <p:cNvPicPr>
            <a:picLocks noChangeAspect="1"/>
          </p:cNvPicPr>
          <p:nvPr/>
        </p:nvPicPr>
        <p:blipFill>
          <a:blip r:embed="rId3"/>
          <a:stretch>
            <a:fillRect/>
          </a:stretch>
        </p:blipFill>
        <p:spPr>
          <a:xfrm>
            <a:off x="4587671" y="4295373"/>
            <a:ext cx="2514951" cy="2734057"/>
          </a:xfrm>
          <a:prstGeom prst="rect">
            <a:avLst/>
          </a:prstGeom>
        </p:spPr>
      </p:pic>
      <p:sp>
        <p:nvSpPr>
          <p:cNvPr id="7" name="Espace réservé du pied de page 6"/>
          <p:cNvSpPr>
            <a:spLocks noGrp="1"/>
          </p:cNvSpPr>
          <p:nvPr>
            <p:ph type="ftr" sz="quarter" idx="11"/>
          </p:nvPr>
        </p:nvSpPr>
        <p:spPr/>
        <p:txBody>
          <a:bodyPr/>
          <a:lstStyle/>
          <a:p>
            <a:r>
              <a:rPr lang="fr-FR" dirty="0"/>
              <a:t>Les contrats de maintenance de la copropriété et leur mise en concurrence</a:t>
            </a:r>
          </a:p>
        </p:txBody>
      </p:sp>
      <p:sp>
        <p:nvSpPr>
          <p:cNvPr id="8" name="Espace réservé du numéro de diapositive 7"/>
          <p:cNvSpPr>
            <a:spLocks noGrp="1"/>
          </p:cNvSpPr>
          <p:nvPr>
            <p:ph type="sldNum" sz="quarter" idx="12"/>
          </p:nvPr>
        </p:nvSpPr>
        <p:spPr/>
        <p:txBody>
          <a:bodyPr/>
          <a:lstStyle/>
          <a:p>
            <a:fld id="{BE732C41-7B39-4080-85C1-2D318E148575}" type="slidenum">
              <a:rPr lang="fr-FR" smtClean="0"/>
              <a:t>5</a:t>
            </a:fld>
            <a:endParaRPr lang="fr-FR"/>
          </a:p>
        </p:txBody>
      </p:sp>
      <p:sp>
        <p:nvSpPr>
          <p:cNvPr id="9" name="object 2"/>
          <p:cNvSpPr/>
          <p:nvPr/>
        </p:nvSpPr>
        <p:spPr>
          <a:xfrm>
            <a:off x="0" y="-1523"/>
            <a:ext cx="12192000" cy="457200"/>
          </a:xfrm>
          <a:custGeom>
            <a:avLst/>
            <a:gdLst/>
            <a:ahLst/>
            <a:cxnLst/>
            <a:rect l="l" t="t" r="r" b="b"/>
            <a:pathLst>
              <a:path w="12192000" h="457200">
                <a:moveTo>
                  <a:pt x="12192000" y="0"/>
                </a:moveTo>
                <a:lnTo>
                  <a:pt x="0" y="0"/>
                </a:lnTo>
                <a:lnTo>
                  <a:pt x="0" y="457200"/>
                </a:lnTo>
                <a:lnTo>
                  <a:pt x="12192000" y="457200"/>
                </a:lnTo>
                <a:lnTo>
                  <a:pt x="12192000" y="0"/>
                </a:lnTo>
                <a:close/>
              </a:path>
            </a:pathLst>
          </a:custGeom>
          <a:solidFill>
            <a:srgbClr val="7030A0"/>
          </a:solidFill>
          <a:ln>
            <a:noFill/>
          </a:ln>
        </p:spPr>
        <p:txBody>
          <a:bodyPr wrap="square" lIns="0" tIns="0" rIns="0" bIns="0" rtlCol="0"/>
          <a:lstStyle/>
          <a:p>
            <a:endParaRPr/>
          </a:p>
        </p:txBody>
      </p:sp>
      <p:sp>
        <p:nvSpPr>
          <p:cNvPr id="4" name="ZoneTexte 3"/>
          <p:cNvSpPr txBox="1"/>
          <p:nvPr/>
        </p:nvSpPr>
        <p:spPr>
          <a:xfrm>
            <a:off x="0" y="-16476"/>
            <a:ext cx="10254502" cy="523220"/>
          </a:xfrm>
          <a:prstGeom prst="rect">
            <a:avLst/>
          </a:prstGeom>
          <a:noFill/>
        </p:spPr>
        <p:txBody>
          <a:bodyPr wrap="square" rtlCol="0">
            <a:spAutoFit/>
          </a:bodyPr>
          <a:lstStyle/>
          <a:p>
            <a:r>
              <a:rPr lang="fr-CA" sz="2800" b="1" dirty="0">
                <a:solidFill>
                  <a:schemeClr val="bg1"/>
                </a:solidFill>
              </a:rPr>
              <a:t>Les principes généraux d’un contrat</a:t>
            </a:r>
            <a:endParaRPr lang="fr-FR" sz="2800" b="1" dirty="0">
              <a:solidFill>
                <a:schemeClr val="bg1"/>
              </a:solidFill>
            </a:endParaRPr>
          </a:p>
        </p:txBody>
      </p:sp>
    </p:spTree>
    <p:extLst>
      <p:ext uri="{BB962C8B-B14F-4D97-AF65-F5344CB8AC3E}">
        <p14:creationId xmlns:p14="http://schemas.microsoft.com/office/powerpoint/2010/main" val="2024184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4343" y="758303"/>
            <a:ext cx="11353800" cy="5063547"/>
          </a:xfrm>
        </p:spPr>
        <p:txBody>
          <a:bodyPr>
            <a:normAutofit/>
          </a:bodyPr>
          <a:lstStyle/>
          <a:p>
            <a:r>
              <a:rPr lang="fr-FR" dirty="0"/>
              <a:t>Ces contrats doivent comporter un certain nombre d’informations et de précisions qui protègent autant la copropriété que le prestataire:</a:t>
            </a:r>
          </a:p>
          <a:p>
            <a:pPr marL="0" indent="0">
              <a:buNone/>
            </a:pPr>
            <a:endParaRPr lang="fr-FR" dirty="0"/>
          </a:p>
          <a:p>
            <a:pPr lvl="2"/>
            <a:r>
              <a:rPr lang="fr-FR" sz="2800" b="1" dirty="0"/>
              <a:t>L’objet du contrat</a:t>
            </a:r>
          </a:p>
          <a:p>
            <a:pPr lvl="2"/>
            <a:r>
              <a:rPr lang="fr-FR" sz="2800" b="1" dirty="0"/>
              <a:t>Les éléments financiers du contrat (le prix)</a:t>
            </a:r>
          </a:p>
          <a:p>
            <a:pPr lvl="2"/>
            <a:r>
              <a:rPr lang="fr-FR" sz="2800" b="1" dirty="0"/>
              <a:t>Les clauses administratives</a:t>
            </a:r>
          </a:p>
          <a:p>
            <a:pPr lvl="2"/>
            <a:r>
              <a:rPr lang="fr-FR" sz="2800" b="1" dirty="0"/>
              <a:t>Les annexes</a:t>
            </a:r>
          </a:p>
          <a:p>
            <a:pPr lvl="2"/>
            <a:endParaRPr lang="fr-FR" dirty="0"/>
          </a:p>
          <a:p>
            <a:endParaRPr lang="fr-FR" dirty="0"/>
          </a:p>
        </p:txBody>
      </p:sp>
      <p:sp>
        <p:nvSpPr>
          <p:cNvPr id="5" name="Espace réservé du numéro de diapositive 4"/>
          <p:cNvSpPr>
            <a:spLocks noGrp="1"/>
          </p:cNvSpPr>
          <p:nvPr>
            <p:ph type="sldNum" sz="quarter" idx="12"/>
          </p:nvPr>
        </p:nvSpPr>
        <p:spPr/>
        <p:txBody>
          <a:bodyPr/>
          <a:lstStyle/>
          <a:p>
            <a:fld id="{BE732C41-7B39-4080-85C1-2D318E148575}" type="slidenum">
              <a:rPr lang="fr-FR" smtClean="0"/>
              <a:t>6</a:t>
            </a:fld>
            <a:endParaRPr lang="fr-FR"/>
          </a:p>
        </p:txBody>
      </p:sp>
      <p:pic>
        <p:nvPicPr>
          <p:cNvPr id="6" name="Image 5"/>
          <p:cNvPicPr>
            <a:picLocks noChangeAspect="1"/>
          </p:cNvPicPr>
          <p:nvPr/>
        </p:nvPicPr>
        <p:blipFill>
          <a:blip r:embed="rId2"/>
          <a:stretch>
            <a:fillRect/>
          </a:stretch>
        </p:blipFill>
        <p:spPr>
          <a:xfrm>
            <a:off x="6362444" y="3645944"/>
            <a:ext cx="3658111" cy="2848373"/>
          </a:xfrm>
          <a:prstGeom prst="rect">
            <a:avLst/>
          </a:prstGeom>
        </p:spPr>
      </p:pic>
      <p:sp>
        <p:nvSpPr>
          <p:cNvPr id="7" name="Espace réservé du pied de page 6"/>
          <p:cNvSpPr>
            <a:spLocks noGrp="1"/>
          </p:cNvSpPr>
          <p:nvPr>
            <p:ph type="ftr" sz="quarter" idx="11"/>
          </p:nvPr>
        </p:nvSpPr>
        <p:spPr/>
        <p:txBody>
          <a:bodyPr/>
          <a:lstStyle/>
          <a:p>
            <a:r>
              <a:rPr lang="fr-FR"/>
              <a:t>Les contrats de maintenance de la copropriété et leur mise en concurrence</a:t>
            </a:r>
          </a:p>
        </p:txBody>
      </p:sp>
      <p:grpSp>
        <p:nvGrpSpPr>
          <p:cNvPr id="10" name="Groupe 9"/>
          <p:cNvGrpSpPr/>
          <p:nvPr/>
        </p:nvGrpSpPr>
        <p:grpSpPr>
          <a:xfrm>
            <a:off x="0" y="-16476"/>
            <a:ext cx="12192000" cy="523220"/>
            <a:chOff x="0" y="-16476"/>
            <a:chExt cx="12192000" cy="523220"/>
          </a:xfrm>
        </p:grpSpPr>
        <p:sp>
          <p:nvSpPr>
            <p:cNvPr id="8" name="object 2"/>
            <p:cNvSpPr/>
            <p:nvPr/>
          </p:nvSpPr>
          <p:spPr>
            <a:xfrm>
              <a:off x="0" y="-1523"/>
              <a:ext cx="12192000" cy="457200"/>
            </a:xfrm>
            <a:custGeom>
              <a:avLst/>
              <a:gdLst/>
              <a:ahLst/>
              <a:cxnLst/>
              <a:rect l="l" t="t" r="r" b="b"/>
              <a:pathLst>
                <a:path w="12192000" h="457200">
                  <a:moveTo>
                    <a:pt x="12192000" y="0"/>
                  </a:moveTo>
                  <a:lnTo>
                    <a:pt x="0" y="0"/>
                  </a:lnTo>
                  <a:lnTo>
                    <a:pt x="0" y="457200"/>
                  </a:lnTo>
                  <a:lnTo>
                    <a:pt x="12192000" y="457200"/>
                  </a:lnTo>
                  <a:lnTo>
                    <a:pt x="12192000" y="0"/>
                  </a:lnTo>
                  <a:close/>
                </a:path>
              </a:pathLst>
            </a:custGeom>
            <a:solidFill>
              <a:srgbClr val="7030A0"/>
            </a:solidFill>
            <a:ln>
              <a:noFill/>
            </a:ln>
          </p:spPr>
          <p:txBody>
            <a:bodyPr wrap="square" lIns="0" tIns="0" rIns="0" bIns="0" rtlCol="0"/>
            <a:lstStyle/>
            <a:p>
              <a:endParaRPr/>
            </a:p>
          </p:txBody>
        </p:sp>
        <p:sp>
          <p:nvSpPr>
            <p:cNvPr id="9" name="ZoneTexte 8"/>
            <p:cNvSpPr txBox="1"/>
            <p:nvPr/>
          </p:nvSpPr>
          <p:spPr>
            <a:xfrm>
              <a:off x="0" y="-16476"/>
              <a:ext cx="10254502" cy="523220"/>
            </a:xfrm>
            <a:prstGeom prst="rect">
              <a:avLst/>
            </a:prstGeom>
            <a:noFill/>
          </p:spPr>
          <p:txBody>
            <a:bodyPr wrap="square" rtlCol="0">
              <a:spAutoFit/>
            </a:bodyPr>
            <a:lstStyle/>
            <a:p>
              <a:r>
                <a:rPr lang="fr-CA" sz="2800" b="1" dirty="0">
                  <a:solidFill>
                    <a:schemeClr val="bg1"/>
                  </a:solidFill>
                </a:rPr>
                <a:t>Les principes généraux d’un contrat</a:t>
              </a:r>
              <a:endParaRPr lang="fr-FR" sz="2800" b="1" dirty="0">
                <a:solidFill>
                  <a:schemeClr val="bg1"/>
                </a:solidFill>
              </a:endParaRPr>
            </a:p>
          </p:txBody>
        </p:sp>
      </p:grpSp>
    </p:spTree>
    <p:extLst>
      <p:ext uri="{BB962C8B-B14F-4D97-AF65-F5344CB8AC3E}">
        <p14:creationId xmlns:p14="http://schemas.microsoft.com/office/powerpoint/2010/main" val="1737245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459" y="545279"/>
            <a:ext cx="10515600" cy="735099"/>
          </a:xfrm>
        </p:spPr>
        <p:txBody>
          <a:bodyPr>
            <a:normAutofit/>
          </a:bodyPr>
          <a:lstStyle/>
          <a:p>
            <a:r>
              <a:rPr lang="fr-FR" sz="2800" b="1" dirty="0">
                <a:latin typeface="+mn-lt"/>
              </a:rPr>
              <a:t>L’objet du contrat</a:t>
            </a:r>
          </a:p>
        </p:txBody>
      </p:sp>
      <p:sp>
        <p:nvSpPr>
          <p:cNvPr id="3" name="Espace réservé du contenu 2"/>
          <p:cNvSpPr>
            <a:spLocks noGrp="1"/>
          </p:cNvSpPr>
          <p:nvPr>
            <p:ph idx="1"/>
          </p:nvPr>
        </p:nvSpPr>
        <p:spPr>
          <a:xfrm>
            <a:off x="212124" y="1369980"/>
            <a:ext cx="11219329" cy="5136016"/>
          </a:xfrm>
        </p:spPr>
        <p:txBody>
          <a:bodyPr/>
          <a:lstStyle/>
          <a:p>
            <a:pPr algn="just"/>
            <a:r>
              <a:rPr lang="fr-FR" dirty="0"/>
              <a:t>L’identification des parties </a:t>
            </a:r>
            <a:r>
              <a:rPr lang="fr-FR" sz="1600" dirty="0"/>
              <a:t>(entre ‘qui’ et ‘qui’ il est rédigé):</a:t>
            </a:r>
          </a:p>
          <a:p>
            <a:pPr lvl="2" algn="just">
              <a:buFont typeface="Wingdings" panose="05000000000000000000" pitchFamily="2" charset="2"/>
              <a:buChar char="Ø"/>
            </a:pPr>
            <a:r>
              <a:rPr lang="fr-FR" dirty="0"/>
              <a:t>Nom et adresse du SDC et de </a:t>
            </a:r>
            <a:r>
              <a:rPr lang="fr-FR"/>
              <a:t>son mandataire, le syndic*</a:t>
            </a:r>
            <a:endParaRPr lang="fr-FR" dirty="0"/>
          </a:p>
          <a:p>
            <a:pPr lvl="2" algn="just">
              <a:buFont typeface="Wingdings" panose="05000000000000000000" pitchFamily="2" charset="2"/>
              <a:buChar char="Ø"/>
            </a:pPr>
            <a:r>
              <a:rPr lang="fr-FR" dirty="0"/>
              <a:t>Nom et adresse de l’entreprise et de </a:t>
            </a:r>
            <a:r>
              <a:rPr lang="fr-FR"/>
              <a:t>son représentant légal</a:t>
            </a:r>
            <a:endParaRPr lang="fr-FR" dirty="0"/>
          </a:p>
          <a:p>
            <a:pPr algn="just"/>
            <a:r>
              <a:rPr lang="fr-FR" dirty="0"/>
              <a:t>La nature des travaux ou de la tâche à réaliser </a:t>
            </a:r>
            <a:r>
              <a:rPr lang="fr-FR" sz="1600" dirty="0"/>
              <a:t>(dans le cas de travaux)</a:t>
            </a:r>
          </a:p>
          <a:p>
            <a:pPr lvl="2" algn="just">
              <a:buFont typeface="Wingdings" panose="05000000000000000000" pitchFamily="2" charset="2"/>
              <a:buChar char="Ø"/>
            </a:pPr>
            <a:r>
              <a:rPr lang="fr-FR" dirty="0"/>
              <a:t>Le descriptif précis des installations </a:t>
            </a:r>
            <a:r>
              <a:rPr lang="fr-FR" sz="1600" dirty="0"/>
              <a:t>(souvent annexé en fin de contrat)</a:t>
            </a:r>
          </a:p>
          <a:p>
            <a:pPr lvl="2" algn="just">
              <a:buFont typeface="Wingdings" panose="05000000000000000000" pitchFamily="2" charset="2"/>
              <a:buChar char="Ø"/>
            </a:pPr>
            <a:r>
              <a:rPr lang="fr-FR" dirty="0"/>
              <a:t>La fréquence des interventions </a:t>
            </a:r>
            <a:r>
              <a:rPr lang="fr-FR" sz="1600" dirty="0"/>
              <a:t>(le planning de travaux si c’est un chantier)</a:t>
            </a:r>
          </a:p>
          <a:p>
            <a:pPr algn="just"/>
            <a:r>
              <a:rPr lang="fr-FR" dirty="0"/>
              <a:t>La durée du contrat </a:t>
            </a:r>
            <a:r>
              <a:rPr lang="fr-FR" sz="1600" dirty="0"/>
              <a:t>(si ce n’est pas une tâche ponctuelle)</a:t>
            </a:r>
          </a:p>
          <a:p>
            <a:pPr marL="228600" lvl="2" algn="just">
              <a:spcBef>
                <a:spcPts val="1000"/>
              </a:spcBef>
            </a:pPr>
            <a:r>
              <a:rPr lang="fr-FR" dirty="0"/>
              <a:t>la durée du contrat </a:t>
            </a:r>
            <a:r>
              <a:rPr lang="fr-FR" sz="1600" dirty="0"/>
              <a:t>(1,2 ou </a:t>
            </a:r>
            <a:r>
              <a:rPr lang="fr-FR" sz="1600"/>
              <a:t>3 ans…)</a:t>
            </a:r>
            <a:endParaRPr lang="fr-FR" sz="1600" dirty="0"/>
          </a:p>
          <a:p>
            <a:pPr lvl="2" algn="just">
              <a:buFont typeface="Wingdings" panose="05000000000000000000" pitchFamily="2" charset="2"/>
              <a:buChar char="Ø"/>
            </a:pPr>
            <a:r>
              <a:rPr lang="fr-FR" dirty="0"/>
              <a:t>Les modalités de reconduction à la fin du contrat (échéance):</a:t>
            </a:r>
          </a:p>
          <a:p>
            <a:pPr lvl="3" algn="just">
              <a:buFont typeface="Wingdings" panose="05000000000000000000" pitchFamily="2" charset="2"/>
              <a:buChar char="ü"/>
            </a:pPr>
            <a:r>
              <a:rPr lang="fr-FR" b="1" dirty="0"/>
              <a:t>Tacite</a:t>
            </a:r>
            <a:r>
              <a:rPr lang="fr-FR" dirty="0"/>
              <a:t> </a:t>
            </a:r>
            <a:r>
              <a:rPr lang="fr-FR" sz="1400" dirty="0"/>
              <a:t>(si pas de notification contraire par LR/AR X mois avant l’échéance, le contrat est reconduit pour une durée de X ans, laquelle peut être moindre que la durée initiale)</a:t>
            </a:r>
          </a:p>
          <a:p>
            <a:pPr lvl="3" algn="just">
              <a:buFont typeface="Wingdings" panose="05000000000000000000" pitchFamily="2" charset="2"/>
              <a:buChar char="ü"/>
            </a:pPr>
            <a:r>
              <a:rPr lang="fr-FR" b="1" dirty="0"/>
              <a:t>Explicite </a:t>
            </a:r>
            <a:r>
              <a:rPr lang="fr-FR" sz="1400" dirty="0"/>
              <a:t>(à échéance le contrat prend fin, est il faut en signer un nouveau pour assurer cette prestation, ce qui </a:t>
            </a:r>
            <a:r>
              <a:rPr lang="fr-FR" sz="1400"/>
              <a:t>s’anticipe)</a:t>
            </a:r>
          </a:p>
          <a:p>
            <a:pPr marL="266700" lvl="3" indent="0" algn="just">
              <a:buNone/>
            </a:pPr>
            <a:endParaRPr lang="fr-FR" sz="1400" b="1"/>
          </a:p>
          <a:p>
            <a:pPr marL="266700" lvl="3" indent="0" algn="just">
              <a:buNone/>
            </a:pPr>
            <a:r>
              <a:rPr lang="fr-FR" sz="1400"/>
              <a:t>*le conseil syndical n’ayant pas de personnalité morale, c’est son mandataire qui signe les contrats et les ordres de services, après accord de la copropriété via le CS</a:t>
            </a:r>
            <a:endParaRPr lang="fr-FR" sz="1400" dirty="0"/>
          </a:p>
          <a:p>
            <a:pPr marL="914400" lvl="2" indent="0">
              <a:buNone/>
            </a:pPr>
            <a:endParaRPr lang="fr-FR" dirty="0"/>
          </a:p>
        </p:txBody>
      </p:sp>
      <p:sp>
        <p:nvSpPr>
          <p:cNvPr id="5" name="Espace réservé du numéro de diapositive 4"/>
          <p:cNvSpPr>
            <a:spLocks noGrp="1"/>
          </p:cNvSpPr>
          <p:nvPr>
            <p:ph type="sldNum" sz="quarter" idx="12"/>
          </p:nvPr>
        </p:nvSpPr>
        <p:spPr/>
        <p:txBody>
          <a:bodyPr/>
          <a:lstStyle/>
          <a:p>
            <a:fld id="{BE732C41-7B39-4080-85C1-2D318E148575}" type="slidenum">
              <a:rPr lang="fr-FR" smtClean="0"/>
              <a:t>7</a:t>
            </a:fld>
            <a:endParaRPr lang="fr-FR"/>
          </a:p>
        </p:txBody>
      </p:sp>
      <p:pic>
        <p:nvPicPr>
          <p:cNvPr id="5122" name="Picture 2" descr="Exactly What to Say to Get 100% Participation from Your Bo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0428" y="365125"/>
            <a:ext cx="1546645" cy="1720584"/>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pied de page 5"/>
          <p:cNvSpPr>
            <a:spLocks noGrp="1"/>
          </p:cNvSpPr>
          <p:nvPr>
            <p:ph type="ftr" sz="quarter" idx="11"/>
          </p:nvPr>
        </p:nvSpPr>
        <p:spPr/>
        <p:txBody>
          <a:bodyPr/>
          <a:lstStyle/>
          <a:p>
            <a:r>
              <a:rPr lang="fr-FR"/>
              <a:t>Les contrats de maintenance de la copropriété et leur mise en concurrence</a:t>
            </a:r>
          </a:p>
        </p:txBody>
      </p:sp>
      <p:grpSp>
        <p:nvGrpSpPr>
          <p:cNvPr id="7" name="Groupe 6"/>
          <p:cNvGrpSpPr/>
          <p:nvPr/>
        </p:nvGrpSpPr>
        <p:grpSpPr>
          <a:xfrm>
            <a:off x="0" y="-16476"/>
            <a:ext cx="12192000" cy="523220"/>
            <a:chOff x="0" y="-16476"/>
            <a:chExt cx="12192000" cy="523220"/>
          </a:xfrm>
        </p:grpSpPr>
        <p:sp>
          <p:nvSpPr>
            <p:cNvPr id="8" name="object 2"/>
            <p:cNvSpPr/>
            <p:nvPr/>
          </p:nvSpPr>
          <p:spPr>
            <a:xfrm>
              <a:off x="0" y="-1523"/>
              <a:ext cx="12192000" cy="457200"/>
            </a:xfrm>
            <a:custGeom>
              <a:avLst/>
              <a:gdLst/>
              <a:ahLst/>
              <a:cxnLst/>
              <a:rect l="l" t="t" r="r" b="b"/>
              <a:pathLst>
                <a:path w="12192000" h="457200">
                  <a:moveTo>
                    <a:pt x="12192000" y="0"/>
                  </a:moveTo>
                  <a:lnTo>
                    <a:pt x="0" y="0"/>
                  </a:lnTo>
                  <a:lnTo>
                    <a:pt x="0" y="457200"/>
                  </a:lnTo>
                  <a:lnTo>
                    <a:pt x="12192000" y="457200"/>
                  </a:lnTo>
                  <a:lnTo>
                    <a:pt x="12192000" y="0"/>
                  </a:lnTo>
                  <a:close/>
                </a:path>
              </a:pathLst>
            </a:custGeom>
            <a:solidFill>
              <a:srgbClr val="7030A0"/>
            </a:solidFill>
            <a:ln>
              <a:noFill/>
            </a:ln>
          </p:spPr>
          <p:txBody>
            <a:bodyPr wrap="square" lIns="0" tIns="0" rIns="0" bIns="0" rtlCol="0"/>
            <a:lstStyle/>
            <a:p>
              <a:endParaRPr/>
            </a:p>
          </p:txBody>
        </p:sp>
        <p:sp>
          <p:nvSpPr>
            <p:cNvPr id="9" name="ZoneTexte 8"/>
            <p:cNvSpPr txBox="1"/>
            <p:nvPr/>
          </p:nvSpPr>
          <p:spPr>
            <a:xfrm>
              <a:off x="0" y="-16476"/>
              <a:ext cx="10254502" cy="523220"/>
            </a:xfrm>
            <a:prstGeom prst="rect">
              <a:avLst/>
            </a:prstGeom>
            <a:noFill/>
          </p:spPr>
          <p:txBody>
            <a:bodyPr wrap="square" rtlCol="0">
              <a:spAutoFit/>
            </a:bodyPr>
            <a:lstStyle/>
            <a:p>
              <a:r>
                <a:rPr lang="fr-CA" sz="2800" b="1" dirty="0">
                  <a:solidFill>
                    <a:schemeClr val="bg1"/>
                  </a:solidFill>
                </a:rPr>
                <a:t>Les principes généraux d’un contrat</a:t>
              </a:r>
              <a:endParaRPr lang="fr-FR" sz="2800" b="1" dirty="0">
                <a:solidFill>
                  <a:schemeClr val="bg1"/>
                </a:solidFill>
              </a:endParaRPr>
            </a:p>
          </p:txBody>
        </p:sp>
      </p:grpSp>
    </p:spTree>
    <p:extLst>
      <p:ext uri="{BB962C8B-B14F-4D97-AF65-F5344CB8AC3E}">
        <p14:creationId xmlns:p14="http://schemas.microsoft.com/office/powerpoint/2010/main" val="828337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508" y="648072"/>
            <a:ext cx="10515600" cy="615178"/>
          </a:xfrm>
        </p:spPr>
        <p:txBody>
          <a:bodyPr>
            <a:normAutofit/>
          </a:bodyPr>
          <a:lstStyle/>
          <a:p>
            <a:r>
              <a:rPr lang="fr-FR" sz="2800" b="1" dirty="0">
                <a:latin typeface="+mn-lt"/>
              </a:rPr>
              <a:t>Les éléments financiers</a:t>
            </a:r>
          </a:p>
        </p:txBody>
      </p:sp>
      <p:sp>
        <p:nvSpPr>
          <p:cNvPr id="3" name="Espace réservé du contenu 2"/>
          <p:cNvSpPr>
            <a:spLocks noGrp="1"/>
          </p:cNvSpPr>
          <p:nvPr>
            <p:ph idx="1"/>
          </p:nvPr>
        </p:nvSpPr>
        <p:spPr>
          <a:xfrm>
            <a:off x="401594" y="1404578"/>
            <a:ext cx="10851776" cy="4351338"/>
          </a:xfrm>
        </p:spPr>
        <p:txBody>
          <a:bodyPr>
            <a:normAutofit fontScale="92500" lnSpcReduction="10000"/>
          </a:bodyPr>
          <a:lstStyle/>
          <a:p>
            <a:pPr lvl="1"/>
            <a:r>
              <a:rPr lang="fr-FR" sz="2800" dirty="0"/>
              <a:t>le prix:</a:t>
            </a:r>
          </a:p>
          <a:p>
            <a:pPr lvl="2">
              <a:buFont typeface="Wingdings" panose="05000000000000000000" pitchFamily="2" charset="2"/>
              <a:buChar char="Ø"/>
            </a:pPr>
            <a:r>
              <a:rPr lang="fr-FR" dirty="0"/>
              <a:t>exprimé en HT et en TTC </a:t>
            </a:r>
            <a:r>
              <a:rPr lang="fr-FR" sz="1600" dirty="0"/>
              <a:t>(le SDC ne récupère pas la TVA mais son taux doit être indiqué)</a:t>
            </a:r>
          </a:p>
          <a:p>
            <a:pPr lvl="2">
              <a:buFont typeface="Wingdings" panose="05000000000000000000" pitchFamily="2" charset="2"/>
              <a:buChar char="Ø"/>
            </a:pPr>
            <a:r>
              <a:rPr lang="fr-FR" dirty="0"/>
              <a:t>Il doit clairement </a:t>
            </a:r>
            <a:r>
              <a:rPr lang="fr-FR" dirty="0" err="1"/>
              <a:t>dissoscier</a:t>
            </a:r>
            <a:r>
              <a:rPr lang="fr-FR" dirty="0"/>
              <a:t> le ‘principal’ du contrat des ‘éléments optionnels’ si il y en a	</a:t>
            </a:r>
          </a:p>
          <a:p>
            <a:pPr lvl="1"/>
            <a:r>
              <a:rPr lang="fr-FR" sz="2800" dirty="0"/>
              <a:t>conditions de paiement: </a:t>
            </a:r>
          </a:p>
          <a:p>
            <a:pPr lvl="2">
              <a:buFont typeface="Wingdings" panose="05000000000000000000" pitchFamily="2" charset="2"/>
              <a:buChar char="Ø"/>
            </a:pPr>
            <a:r>
              <a:rPr lang="fr-FR" dirty="0"/>
              <a:t>Le prix est-il facturé en une ou plusieurs fois, </a:t>
            </a:r>
            <a:r>
              <a:rPr lang="fr-FR" b="1" dirty="0"/>
              <a:t>mensuellement</a:t>
            </a:r>
            <a:r>
              <a:rPr lang="fr-FR" dirty="0"/>
              <a:t>, </a:t>
            </a:r>
            <a:r>
              <a:rPr lang="fr-FR" b="1" dirty="0"/>
              <a:t>trimestriellement</a:t>
            </a:r>
            <a:r>
              <a:rPr lang="fr-FR" dirty="0"/>
              <a:t> ou </a:t>
            </a:r>
            <a:r>
              <a:rPr lang="fr-FR" b="1" dirty="0"/>
              <a:t>semestriellement</a:t>
            </a:r>
            <a:r>
              <a:rPr lang="fr-FR" dirty="0"/>
              <a:t>, à l’</a:t>
            </a:r>
            <a:r>
              <a:rPr lang="fr-FR" b="1" dirty="0"/>
              <a:t>avance</a:t>
            </a:r>
            <a:r>
              <a:rPr lang="fr-FR" dirty="0"/>
              <a:t> ou </a:t>
            </a:r>
            <a:r>
              <a:rPr lang="fr-FR" b="1" dirty="0"/>
              <a:t>à terme échu</a:t>
            </a:r>
            <a:r>
              <a:rPr lang="fr-FR" dirty="0"/>
              <a:t>?</a:t>
            </a:r>
          </a:p>
          <a:p>
            <a:pPr lvl="2">
              <a:buFont typeface="Wingdings" panose="05000000000000000000" pitchFamily="2" charset="2"/>
              <a:buChar char="Ø"/>
            </a:pPr>
            <a:r>
              <a:rPr lang="fr-FR" dirty="0"/>
              <a:t>Suivant quelle modalité: par </a:t>
            </a:r>
            <a:r>
              <a:rPr lang="fr-FR" b="1" dirty="0"/>
              <a:t>chèque</a:t>
            </a:r>
            <a:r>
              <a:rPr lang="fr-FR" dirty="0"/>
              <a:t> ou </a:t>
            </a:r>
            <a:r>
              <a:rPr lang="fr-FR" b="1" dirty="0"/>
              <a:t>virement</a:t>
            </a:r>
          </a:p>
          <a:p>
            <a:pPr lvl="1"/>
            <a:r>
              <a:rPr lang="fr-FR" sz="2800" dirty="0"/>
              <a:t>Les règles d’actualisation du prix </a:t>
            </a:r>
          </a:p>
          <a:p>
            <a:pPr lvl="2">
              <a:buFont typeface="Wingdings" panose="05000000000000000000" pitchFamily="2" charset="2"/>
              <a:buChar char="Ø"/>
            </a:pPr>
            <a:r>
              <a:rPr lang="fr-FR" dirty="0"/>
              <a:t>En cas de contrat </a:t>
            </a:r>
            <a:r>
              <a:rPr lang="fr-FR" dirty="0" err="1"/>
              <a:t>plurianuel</a:t>
            </a:r>
            <a:r>
              <a:rPr lang="fr-FR" dirty="0"/>
              <a:t>, le prix du contrat est-il actualisé:</a:t>
            </a:r>
          </a:p>
          <a:p>
            <a:pPr lvl="3"/>
            <a:r>
              <a:rPr lang="fr-FR" dirty="0"/>
              <a:t>Forfaitairement (par exemple +3% par an à date anniversaire)</a:t>
            </a:r>
          </a:p>
          <a:p>
            <a:pPr lvl="3"/>
            <a:r>
              <a:rPr lang="fr-FR" dirty="0"/>
              <a:t>Suivant un indice ‘grand public’, par exemple le coût de la vie ou le prix du carburant</a:t>
            </a:r>
          </a:p>
          <a:p>
            <a:pPr lvl="3"/>
            <a:r>
              <a:rPr lang="fr-FR" dirty="0"/>
              <a:t>Suivant un indice issu de l’INSEE: </a:t>
            </a:r>
          </a:p>
          <a:p>
            <a:pPr lvl="4"/>
            <a:r>
              <a:rPr lang="fr-FR" dirty="0"/>
              <a:t>la combinaison de plusieurs indexes </a:t>
            </a:r>
            <a:r>
              <a:rPr lang="fr-FR" sz="1500" dirty="0"/>
              <a:t>(75% coût de MO 20%, coût des pièces, 5% coût du carburant)</a:t>
            </a:r>
          </a:p>
          <a:p>
            <a:pPr lvl="4"/>
            <a:r>
              <a:rPr lang="fr-FR" dirty="0"/>
              <a:t>Un index propre à la profession (ascensoristes par </a:t>
            </a:r>
            <a:r>
              <a:rPr lang="fr-FR"/>
              <a:t>exemple..) mais dont la teneur est réglementée</a:t>
            </a:r>
            <a:endParaRPr lang="fr-FR" dirty="0"/>
          </a:p>
        </p:txBody>
      </p:sp>
      <p:sp>
        <p:nvSpPr>
          <p:cNvPr id="5" name="Espace réservé du numéro de diapositive 4"/>
          <p:cNvSpPr>
            <a:spLocks noGrp="1"/>
          </p:cNvSpPr>
          <p:nvPr>
            <p:ph type="sldNum" sz="quarter" idx="12"/>
          </p:nvPr>
        </p:nvSpPr>
        <p:spPr/>
        <p:txBody>
          <a:bodyPr/>
          <a:lstStyle/>
          <a:p>
            <a:fld id="{BE732C41-7B39-4080-85C1-2D318E148575}" type="slidenum">
              <a:rPr lang="fr-FR" smtClean="0"/>
              <a:t>8</a:t>
            </a:fld>
            <a:endParaRPr lang="fr-FR"/>
          </a:p>
        </p:txBody>
      </p:sp>
      <p:pic>
        <p:nvPicPr>
          <p:cNvPr id="6" name="Image 5"/>
          <p:cNvPicPr>
            <a:picLocks noChangeAspect="1"/>
          </p:cNvPicPr>
          <p:nvPr/>
        </p:nvPicPr>
        <p:blipFill>
          <a:blip r:embed="rId2"/>
          <a:stretch>
            <a:fillRect/>
          </a:stretch>
        </p:blipFill>
        <p:spPr>
          <a:xfrm>
            <a:off x="9682795" y="139805"/>
            <a:ext cx="1776202" cy="1776202"/>
          </a:xfrm>
          <a:prstGeom prst="rect">
            <a:avLst/>
          </a:prstGeom>
        </p:spPr>
      </p:pic>
      <p:sp>
        <p:nvSpPr>
          <p:cNvPr id="7" name="Espace réservé du pied de page 6"/>
          <p:cNvSpPr>
            <a:spLocks noGrp="1"/>
          </p:cNvSpPr>
          <p:nvPr>
            <p:ph type="ftr" sz="quarter" idx="11"/>
          </p:nvPr>
        </p:nvSpPr>
        <p:spPr/>
        <p:txBody>
          <a:bodyPr/>
          <a:lstStyle/>
          <a:p>
            <a:r>
              <a:rPr lang="fr-FR"/>
              <a:t>Les contrats de maintenance de la copropriété et leur mise en concurrence</a:t>
            </a:r>
          </a:p>
        </p:txBody>
      </p:sp>
      <p:grpSp>
        <p:nvGrpSpPr>
          <p:cNvPr id="8" name="Groupe 7"/>
          <p:cNvGrpSpPr/>
          <p:nvPr/>
        </p:nvGrpSpPr>
        <p:grpSpPr>
          <a:xfrm>
            <a:off x="0" y="-16476"/>
            <a:ext cx="12192000" cy="523220"/>
            <a:chOff x="0" y="-16476"/>
            <a:chExt cx="12192000" cy="523220"/>
          </a:xfrm>
        </p:grpSpPr>
        <p:sp>
          <p:nvSpPr>
            <p:cNvPr id="9" name="object 2"/>
            <p:cNvSpPr/>
            <p:nvPr/>
          </p:nvSpPr>
          <p:spPr>
            <a:xfrm>
              <a:off x="0" y="-1523"/>
              <a:ext cx="12192000" cy="457200"/>
            </a:xfrm>
            <a:custGeom>
              <a:avLst/>
              <a:gdLst/>
              <a:ahLst/>
              <a:cxnLst/>
              <a:rect l="l" t="t" r="r" b="b"/>
              <a:pathLst>
                <a:path w="12192000" h="457200">
                  <a:moveTo>
                    <a:pt x="12192000" y="0"/>
                  </a:moveTo>
                  <a:lnTo>
                    <a:pt x="0" y="0"/>
                  </a:lnTo>
                  <a:lnTo>
                    <a:pt x="0" y="457200"/>
                  </a:lnTo>
                  <a:lnTo>
                    <a:pt x="12192000" y="457200"/>
                  </a:lnTo>
                  <a:lnTo>
                    <a:pt x="12192000" y="0"/>
                  </a:lnTo>
                  <a:close/>
                </a:path>
              </a:pathLst>
            </a:custGeom>
            <a:solidFill>
              <a:srgbClr val="7030A0"/>
            </a:solidFill>
            <a:ln>
              <a:noFill/>
            </a:ln>
          </p:spPr>
          <p:txBody>
            <a:bodyPr wrap="square" lIns="0" tIns="0" rIns="0" bIns="0" rtlCol="0"/>
            <a:lstStyle/>
            <a:p>
              <a:endParaRPr/>
            </a:p>
          </p:txBody>
        </p:sp>
        <p:sp>
          <p:nvSpPr>
            <p:cNvPr id="10" name="ZoneTexte 9"/>
            <p:cNvSpPr txBox="1"/>
            <p:nvPr/>
          </p:nvSpPr>
          <p:spPr>
            <a:xfrm>
              <a:off x="0" y="-16476"/>
              <a:ext cx="10254502" cy="523220"/>
            </a:xfrm>
            <a:prstGeom prst="rect">
              <a:avLst/>
            </a:prstGeom>
            <a:noFill/>
          </p:spPr>
          <p:txBody>
            <a:bodyPr wrap="square" rtlCol="0">
              <a:spAutoFit/>
            </a:bodyPr>
            <a:lstStyle/>
            <a:p>
              <a:r>
                <a:rPr lang="fr-CA" sz="2800" b="1" dirty="0">
                  <a:solidFill>
                    <a:schemeClr val="bg1"/>
                  </a:solidFill>
                </a:rPr>
                <a:t>Les principes généraux d’un contrat</a:t>
              </a:r>
              <a:endParaRPr lang="fr-FR" sz="2800" b="1" dirty="0">
                <a:solidFill>
                  <a:schemeClr val="bg1"/>
                </a:solidFill>
              </a:endParaRPr>
            </a:p>
          </p:txBody>
        </p:sp>
      </p:grpSp>
    </p:spTree>
    <p:extLst>
      <p:ext uri="{BB962C8B-B14F-4D97-AF65-F5344CB8AC3E}">
        <p14:creationId xmlns:p14="http://schemas.microsoft.com/office/powerpoint/2010/main" val="3416518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3270" y="650076"/>
            <a:ext cx="10515600" cy="557513"/>
          </a:xfrm>
        </p:spPr>
        <p:txBody>
          <a:bodyPr>
            <a:normAutofit/>
          </a:bodyPr>
          <a:lstStyle/>
          <a:p>
            <a:r>
              <a:rPr lang="fr-FR" sz="2800" b="1" dirty="0">
                <a:latin typeface="+mn-lt"/>
              </a:rPr>
              <a:t>Les clauses administratives</a:t>
            </a:r>
          </a:p>
        </p:txBody>
      </p:sp>
      <p:sp>
        <p:nvSpPr>
          <p:cNvPr id="3" name="Espace réservé du contenu 2"/>
          <p:cNvSpPr>
            <a:spLocks noGrp="1"/>
          </p:cNvSpPr>
          <p:nvPr>
            <p:ph idx="1"/>
          </p:nvPr>
        </p:nvSpPr>
        <p:spPr>
          <a:xfrm>
            <a:off x="838200" y="1767697"/>
            <a:ext cx="10515600" cy="4511643"/>
          </a:xfrm>
        </p:spPr>
        <p:txBody>
          <a:bodyPr>
            <a:normAutofit fontScale="70000" lnSpcReduction="20000"/>
          </a:bodyPr>
          <a:lstStyle/>
          <a:p>
            <a:pPr lvl="1"/>
            <a:r>
              <a:rPr lang="fr-FR" sz="2600" b="1" dirty="0"/>
              <a:t>les obligations et responsabilités :</a:t>
            </a:r>
          </a:p>
          <a:p>
            <a:pPr lvl="2">
              <a:buFont typeface="Wingdings" panose="05000000000000000000" pitchFamily="2" charset="2"/>
              <a:buChar char="Ø"/>
            </a:pPr>
            <a:r>
              <a:rPr lang="fr-FR"/>
              <a:t>Cette clause </a:t>
            </a:r>
            <a:r>
              <a:rPr lang="fr-FR" dirty="0"/>
              <a:t>définie les obligations réciproques que la signature entraîne pour les parties </a:t>
            </a:r>
            <a:r>
              <a:rPr lang="fr-FR" sz="1600" dirty="0"/>
              <a:t>(même si certaines obligations s’imposent de fait, par exemple un contrat d’ascenseur doit répondre à des obligations encadrées par la loi même si elles sont non-écrites au contrat)	</a:t>
            </a:r>
          </a:p>
          <a:p>
            <a:pPr lvl="1"/>
            <a:r>
              <a:rPr lang="fr-FR" sz="2600" b="1" dirty="0"/>
              <a:t>la confidentialité et la protection des données: </a:t>
            </a:r>
          </a:p>
          <a:p>
            <a:pPr lvl="2">
              <a:buFont typeface="Wingdings" panose="05000000000000000000" pitchFamily="2" charset="2"/>
              <a:buChar char="Ø"/>
            </a:pPr>
            <a:r>
              <a:rPr lang="fr-FR" dirty="0"/>
              <a:t>Dans le cadre du RGPD, si des données nominatives sont nécessaires pour accomplir un contrat ou </a:t>
            </a:r>
            <a:r>
              <a:rPr lang="fr-FR"/>
              <a:t>une tâche, </a:t>
            </a:r>
            <a:r>
              <a:rPr lang="fr-FR" dirty="0"/>
              <a:t>leur diffusion, le droit de modification et de suppression sont encadrés par la loi </a:t>
            </a:r>
          </a:p>
          <a:p>
            <a:pPr lvl="1"/>
            <a:r>
              <a:rPr lang="fr-FR" sz="2600" b="1" dirty="0"/>
              <a:t>la non-concurrence et la non-sollicitation:</a:t>
            </a:r>
          </a:p>
          <a:p>
            <a:pPr lvl="2">
              <a:buFont typeface="Wingdings" panose="05000000000000000000" pitchFamily="2" charset="2"/>
              <a:buChar char="Ø"/>
            </a:pPr>
            <a:r>
              <a:rPr lang="fr-FR" sz="2200" dirty="0"/>
              <a:t>Cette clause protège l’entreprise contre le risque de voir un de ses salariés débauché par un </a:t>
            </a:r>
            <a:r>
              <a:rPr lang="fr-FR" sz="2200" dirty="0" err="1"/>
              <a:t>concurent</a:t>
            </a:r>
            <a:r>
              <a:rPr lang="fr-FR" sz="2200" dirty="0"/>
              <a:t> pour travailler sur le même site </a:t>
            </a:r>
            <a:r>
              <a:rPr lang="fr-FR" sz="1700" dirty="0"/>
              <a:t>(à contrario certaines dispositions du code du travail, dans le cadre des entreprises de nettoyage peuvent imposer la reprise du personnel en cas de changement de prestataire…) </a:t>
            </a:r>
          </a:p>
          <a:p>
            <a:pPr lvl="1"/>
            <a:r>
              <a:rPr lang="fr-FR" sz="2600" b="1" dirty="0"/>
              <a:t>la résolution des litiges: </a:t>
            </a:r>
          </a:p>
          <a:p>
            <a:pPr lvl="2">
              <a:buFont typeface="Wingdings" panose="05000000000000000000" pitchFamily="2" charset="2"/>
              <a:buChar char="Ø"/>
            </a:pPr>
            <a:r>
              <a:rPr lang="fr-FR" sz="2200" dirty="0"/>
              <a:t>Le plus souvent y est indiqué la juridiction compétente géographiquement en cas de litige, variable en fonction de l’adresse du siège de l’entreprise.</a:t>
            </a:r>
          </a:p>
          <a:p>
            <a:pPr lvl="2">
              <a:buFont typeface="Wingdings" panose="05000000000000000000" pitchFamily="2" charset="2"/>
              <a:buChar char="Ø"/>
            </a:pPr>
            <a:r>
              <a:rPr lang="fr-FR" sz="2200" dirty="0"/>
              <a:t>Le recours à un médiateur pourra y être indiqué comme un préalable obligatoire à une action judiciaire</a:t>
            </a:r>
          </a:p>
          <a:p>
            <a:pPr lvl="1"/>
            <a:r>
              <a:rPr lang="fr-FR" sz="2600" b="1" dirty="0"/>
              <a:t>la cession et la sous-traitance:</a:t>
            </a:r>
          </a:p>
          <a:p>
            <a:pPr lvl="2">
              <a:buFont typeface="Wingdings" panose="05000000000000000000" pitchFamily="2" charset="2"/>
              <a:buChar char="Ø"/>
            </a:pPr>
            <a:r>
              <a:rPr lang="fr-FR" sz="2200"/>
              <a:t>aborde </a:t>
            </a:r>
            <a:r>
              <a:rPr lang="fr-FR" sz="2200" dirty="0"/>
              <a:t>les conditions de cession du contrat à un tiers </a:t>
            </a:r>
            <a:r>
              <a:rPr lang="fr-FR" sz="1600" dirty="0"/>
              <a:t>(un syndic qui vend sa clientèle en partant en retraite..) </a:t>
            </a:r>
          </a:p>
          <a:p>
            <a:pPr lvl="2">
              <a:buFont typeface="Wingdings" panose="05000000000000000000" pitchFamily="2" charset="2"/>
              <a:buChar char="Ø"/>
            </a:pPr>
            <a:r>
              <a:rPr lang="fr-FR" sz="2200" dirty="0"/>
              <a:t>Le recours à la sous-traitance est explicité, autorisée ou pas?, sur combien de niveaux? (sous-traitant d’un sous-traitant d’un </a:t>
            </a:r>
            <a:r>
              <a:rPr lang="fr-FR" sz="2200"/>
              <a:t>sous-traitant…), à minima il doit y avoir obligation d’information en cas de sous-traitance</a:t>
            </a:r>
            <a:endParaRPr lang="fr-FR" sz="2200" dirty="0"/>
          </a:p>
          <a:p>
            <a:pPr lvl="1"/>
            <a:r>
              <a:rPr lang="fr-FR" sz="2600" b="1" dirty="0"/>
              <a:t>la modification et la renonciation:</a:t>
            </a:r>
          </a:p>
          <a:p>
            <a:pPr lvl="2">
              <a:buFont typeface="Wingdings" panose="05000000000000000000" pitchFamily="2" charset="2"/>
              <a:buChar char="Ø"/>
            </a:pPr>
            <a:r>
              <a:rPr lang="fr-FR" sz="2200"/>
              <a:t>précise </a:t>
            </a:r>
            <a:r>
              <a:rPr lang="fr-FR" sz="2200" dirty="0"/>
              <a:t>les conditions dans lesquelles le contrat peut être modifié et le cas échéant si une modification substantielle de l’objet du contrat provoque de fait la résolution de celui-ci.</a:t>
            </a:r>
            <a:endParaRPr lang="fr-FR" dirty="0"/>
          </a:p>
        </p:txBody>
      </p:sp>
      <p:sp>
        <p:nvSpPr>
          <p:cNvPr id="5" name="Espace réservé du numéro de diapositive 4"/>
          <p:cNvSpPr>
            <a:spLocks noGrp="1"/>
          </p:cNvSpPr>
          <p:nvPr>
            <p:ph type="sldNum" sz="quarter" idx="12"/>
          </p:nvPr>
        </p:nvSpPr>
        <p:spPr/>
        <p:txBody>
          <a:bodyPr/>
          <a:lstStyle/>
          <a:p>
            <a:fld id="{BE732C41-7B39-4080-85C1-2D318E148575}" type="slidenum">
              <a:rPr lang="fr-FR" smtClean="0"/>
              <a:t>9</a:t>
            </a:fld>
            <a:endParaRPr lang="fr-FR"/>
          </a:p>
        </p:txBody>
      </p:sp>
      <p:pic>
        <p:nvPicPr>
          <p:cNvPr id="6" name="Image 5"/>
          <p:cNvPicPr>
            <a:picLocks noChangeAspect="1"/>
          </p:cNvPicPr>
          <p:nvPr/>
        </p:nvPicPr>
        <p:blipFill>
          <a:blip r:embed="rId2"/>
          <a:stretch>
            <a:fillRect/>
          </a:stretch>
        </p:blipFill>
        <p:spPr>
          <a:xfrm>
            <a:off x="8333621" y="0"/>
            <a:ext cx="2655020" cy="1857666"/>
          </a:xfrm>
          <a:prstGeom prst="rect">
            <a:avLst/>
          </a:prstGeom>
        </p:spPr>
      </p:pic>
      <p:sp>
        <p:nvSpPr>
          <p:cNvPr id="7" name="Espace réservé du pied de page 6"/>
          <p:cNvSpPr>
            <a:spLocks noGrp="1"/>
          </p:cNvSpPr>
          <p:nvPr>
            <p:ph type="ftr" sz="quarter" idx="11"/>
          </p:nvPr>
        </p:nvSpPr>
        <p:spPr/>
        <p:txBody>
          <a:bodyPr/>
          <a:lstStyle/>
          <a:p>
            <a:r>
              <a:rPr lang="fr-FR"/>
              <a:t>Les contrats de maintenance de la copropriété et leur mise en concurrence</a:t>
            </a:r>
          </a:p>
        </p:txBody>
      </p:sp>
      <p:grpSp>
        <p:nvGrpSpPr>
          <p:cNvPr id="8" name="Groupe 7"/>
          <p:cNvGrpSpPr/>
          <p:nvPr/>
        </p:nvGrpSpPr>
        <p:grpSpPr>
          <a:xfrm>
            <a:off x="0" y="-16476"/>
            <a:ext cx="12192000" cy="523220"/>
            <a:chOff x="0" y="-16476"/>
            <a:chExt cx="12192000" cy="523220"/>
          </a:xfrm>
        </p:grpSpPr>
        <p:sp>
          <p:nvSpPr>
            <p:cNvPr id="9" name="object 2"/>
            <p:cNvSpPr/>
            <p:nvPr/>
          </p:nvSpPr>
          <p:spPr>
            <a:xfrm>
              <a:off x="0" y="-1523"/>
              <a:ext cx="12192000" cy="457200"/>
            </a:xfrm>
            <a:custGeom>
              <a:avLst/>
              <a:gdLst/>
              <a:ahLst/>
              <a:cxnLst/>
              <a:rect l="l" t="t" r="r" b="b"/>
              <a:pathLst>
                <a:path w="12192000" h="457200">
                  <a:moveTo>
                    <a:pt x="12192000" y="0"/>
                  </a:moveTo>
                  <a:lnTo>
                    <a:pt x="0" y="0"/>
                  </a:lnTo>
                  <a:lnTo>
                    <a:pt x="0" y="457200"/>
                  </a:lnTo>
                  <a:lnTo>
                    <a:pt x="12192000" y="457200"/>
                  </a:lnTo>
                  <a:lnTo>
                    <a:pt x="12192000" y="0"/>
                  </a:lnTo>
                  <a:close/>
                </a:path>
              </a:pathLst>
            </a:custGeom>
            <a:solidFill>
              <a:srgbClr val="7030A0"/>
            </a:solidFill>
            <a:ln>
              <a:noFill/>
            </a:ln>
          </p:spPr>
          <p:txBody>
            <a:bodyPr wrap="square" lIns="0" tIns="0" rIns="0" bIns="0" rtlCol="0"/>
            <a:lstStyle/>
            <a:p>
              <a:endParaRPr/>
            </a:p>
          </p:txBody>
        </p:sp>
        <p:sp>
          <p:nvSpPr>
            <p:cNvPr id="10" name="ZoneTexte 9"/>
            <p:cNvSpPr txBox="1"/>
            <p:nvPr/>
          </p:nvSpPr>
          <p:spPr>
            <a:xfrm>
              <a:off x="0" y="-16476"/>
              <a:ext cx="10254502" cy="523220"/>
            </a:xfrm>
            <a:prstGeom prst="rect">
              <a:avLst/>
            </a:prstGeom>
            <a:noFill/>
          </p:spPr>
          <p:txBody>
            <a:bodyPr wrap="square" rtlCol="0">
              <a:spAutoFit/>
            </a:bodyPr>
            <a:lstStyle/>
            <a:p>
              <a:r>
                <a:rPr lang="fr-CA" sz="2800" b="1" dirty="0">
                  <a:solidFill>
                    <a:schemeClr val="bg1"/>
                  </a:solidFill>
                </a:rPr>
                <a:t>Les principes généraux d’un contrat</a:t>
              </a:r>
              <a:endParaRPr lang="fr-FR" sz="2800" b="1" dirty="0">
                <a:solidFill>
                  <a:schemeClr val="bg1"/>
                </a:solidFill>
              </a:endParaRPr>
            </a:p>
          </p:txBody>
        </p:sp>
      </p:grpSp>
    </p:spTree>
    <p:extLst>
      <p:ext uri="{BB962C8B-B14F-4D97-AF65-F5344CB8AC3E}">
        <p14:creationId xmlns:p14="http://schemas.microsoft.com/office/powerpoint/2010/main" val="82385341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41554</TotalTime>
  <Words>5239</Words>
  <Application>Microsoft Office PowerPoint</Application>
  <PresentationFormat>Grand écran</PresentationFormat>
  <Paragraphs>429</Paragraphs>
  <Slides>41</Slides>
  <Notes>6</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41</vt:i4>
      </vt:variant>
    </vt:vector>
  </HeadingPairs>
  <TitlesOfParts>
    <vt:vector size="47" baseType="lpstr">
      <vt:lpstr>Arial</vt:lpstr>
      <vt:lpstr>Calibri</vt:lpstr>
      <vt:lpstr>Calibri Light</vt:lpstr>
      <vt:lpstr>Century Gothic</vt:lpstr>
      <vt:lpstr>Wingdings</vt:lpstr>
      <vt:lpstr>Thème Office</vt:lpstr>
      <vt:lpstr>NOUVEAUTE!!!!</vt:lpstr>
      <vt:lpstr>Présentation PowerPoint</vt:lpstr>
      <vt:lpstr>Les contrats d’entretien dans  votre copropriété</vt:lpstr>
      <vt:lpstr>Présentation PowerPoint</vt:lpstr>
      <vt:lpstr>Présentation PowerPoint</vt:lpstr>
      <vt:lpstr>Présentation PowerPoint</vt:lpstr>
      <vt:lpstr>L’objet du contrat</vt:lpstr>
      <vt:lpstr>Les éléments financiers</vt:lpstr>
      <vt:lpstr>Les clauses administratives</vt:lpstr>
      <vt:lpstr> Les Annexes</vt:lpstr>
      <vt:lpstr>Présentation PowerPoint</vt:lpstr>
      <vt:lpstr>Les contrats obligatoires</vt:lpstr>
      <vt:lpstr>Les contrats de chauffage</vt:lpstr>
      <vt:lpstr>Les contrats de chauffage</vt:lpstr>
      <vt:lpstr>Les contrats de chauffage</vt:lpstr>
      <vt:lpstr>Les contrats de chauffage</vt:lpstr>
      <vt:lpstr>Les contrats de chauffage</vt:lpstr>
      <vt:lpstr>Les contrats de chauffage</vt:lpstr>
      <vt:lpstr>Les contrats de chauffage</vt:lpstr>
      <vt:lpstr>Les contrats d’ascenseurs</vt:lpstr>
      <vt:lpstr>Les contrats d’ascenseurs</vt:lpstr>
      <vt:lpstr>Les contrats d’ascenseurs</vt:lpstr>
      <vt:lpstr>Les contrats d’ascenseurs</vt:lpstr>
      <vt:lpstr>Les contrats d’ascenseurs</vt:lpstr>
      <vt:lpstr>Les contrats de portes automatiques </vt:lpstr>
      <vt:lpstr>Les contrats de sécurité incendie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Vos Questions ?</vt:lpstr>
      <vt:lpstr>Présentation PowerPoint</vt:lpstr>
    </vt:vector>
  </TitlesOfParts>
  <Company>leblogosd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contrats d’entretien dans  votre copropriété</dc:title>
  <dc:creator>Christophe LEVREL</dc:creator>
  <cp:lastModifiedBy>Asia LAJAJ</cp:lastModifiedBy>
  <cp:revision>145</cp:revision>
  <cp:lastPrinted>2025-03-06T07:41:22Z</cp:lastPrinted>
  <dcterms:created xsi:type="dcterms:W3CDTF">2024-09-25T07:06:39Z</dcterms:created>
  <dcterms:modified xsi:type="dcterms:W3CDTF">2025-07-04T09:12:25Z</dcterms:modified>
</cp:coreProperties>
</file>