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6" r:id="rId7"/>
    <p:sldId id="261" r:id="rId8"/>
    <p:sldId id="265" r:id="rId9"/>
    <p:sldId id="262" r:id="rId10"/>
    <p:sldId id="263" r:id="rId11"/>
    <p:sldId id="290" r:id="rId12"/>
    <p:sldId id="306" r:id="rId13"/>
    <p:sldId id="305" r:id="rId14"/>
    <p:sldId id="307" r:id="rId15"/>
    <p:sldId id="283" r:id="rId16"/>
    <p:sldId id="284" r:id="rId17"/>
    <p:sldId id="285" r:id="rId18"/>
    <p:sldId id="293" r:id="rId19"/>
    <p:sldId id="287" r:id="rId20"/>
    <p:sldId id="288" r:id="rId21"/>
    <p:sldId id="289" r:id="rId22"/>
    <p:sldId id="268" r:id="rId23"/>
    <p:sldId id="264" r:id="rId24"/>
    <p:sldId id="267" r:id="rId25"/>
    <p:sldId id="269" r:id="rId26"/>
    <p:sldId id="270" r:id="rId27"/>
    <p:sldId id="271" r:id="rId28"/>
    <p:sldId id="291" r:id="rId29"/>
    <p:sldId id="292" r:id="rId30"/>
    <p:sldId id="273" r:id="rId31"/>
    <p:sldId id="272" r:id="rId32"/>
    <p:sldId id="274" r:id="rId33"/>
    <p:sldId id="275" r:id="rId34"/>
    <p:sldId id="276" r:id="rId35"/>
    <p:sldId id="296" r:id="rId36"/>
    <p:sldId id="278" r:id="rId37"/>
    <p:sldId id="277" r:id="rId38"/>
    <p:sldId id="279" r:id="rId39"/>
    <p:sldId id="294" r:id="rId40"/>
    <p:sldId id="301" r:id="rId41"/>
    <p:sldId id="300" r:id="rId42"/>
    <p:sldId id="304" r:id="rId43"/>
    <p:sldId id="281" r:id="rId44"/>
    <p:sldId id="280" r:id="rId45"/>
    <p:sldId id="282" r:id="rId46"/>
    <p:sldId id="295" r:id="rId47"/>
    <p:sldId id="297" r:id="rId48"/>
    <p:sldId id="299" r:id="rId49"/>
    <p:sldId id="298" r:id="rId50"/>
    <p:sldId id="286" r:id="rId51"/>
    <p:sldId id="303" r:id="rId5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38"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CA6F3F-3658-E1EE-2E54-768FB89DEDA9}"/>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614B8055-AE0B-FE16-CB6B-E63E9B6AC3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ECB53F1-E88D-2FA0-E1BA-A937C320367B}"/>
              </a:ext>
            </a:extLst>
          </p:cNvPr>
          <p:cNvSpPr>
            <a:spLocks noGrp="1"/>
          </p:cNvSpPr>
          <p:nvPr>
            <p:ph type="dt" sz="half" idx="10"/>
          </p:nvPr>
        </p:nvSpPr>
        <p:spPr/>
        <p:txBody>
          <a:bodyPr/>
          <a:lstStyle/>
          <a:p>
            <a:fld id="{D691FC67-FA09-4132-9CDD-80E613C17091}" type="datetimeFigureOut">
              <a:rPr lang="fr-FR" smtClean="0"/>
              <a:t>23/10/2025</a:t>
            </a:fld>
            <a:endParaRPr lang="fr-FR"/>
          </a:p>
        </p:txBody>
      </p:sp>
      <p:sp>
        <p:nvSpPr>
          <p:cNvPr id="5" name="Espace réservé du pied de page 4">
            <a:extLst>
              <a:ext uri="{FF2B5EF4-FFF2-40B4-BE49-F238E27FC236}">
                <a16:creationId xmlns:a16="http://schemas.microsoft.com/office/drawing/2014/main" id="{ED7873B2-4B7A-B317-4C65-06E2F895A6A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566B7CE-76CA-1DC8-955B-B57F2ACB768A}"/>
              </a:ext>
            </a:extLst>
          </p:cNvPr>
          <p:cNvSpPr>
            <a:spLocks noGrp="1"/>
          </p:cNvSpPr>
          <p:nvPr>
            <p:ph type="sldNum" sz="quarter" idx="12"/>
          </p:nvPr>
        </p:nvSpPr>
        <p:spPr/>
        <p:txBody>
          <a:bodyPr/>
          <a:lstStyle/>
          <a:p>
            <a:fld id="{E3A23643-381B-4CE3-9473-8F1A4406567A}" type="slidenum">
              <a:rPr lang="fr-FR" smtClean="0"/>
              <a:t>‹N°›</a:t>
            </a:fld>
            <a:endParaRPr lang="fr-FR"/>
          </a:p>
        </p:txBody>
      </p:sp>
    </p:spTree>
    <p:extLst>
      <p:ext uri="{BB962C8B-B14F-4D97-AF65-F5344CB8AC3E}">
        <p14:creationId xmlns:p14="http://schemas.microsoft.com/office/powerpoint/2010/main" val="3970725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0945726-BA9C-6028-949D-EE03392D332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06AF848E-6989-4FA4-C612-9E5D4B3F6B04}"/>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4D1304-8F55-9D47-45A2-0B666E3536AC}"/>
              </a:ext>
            </a:extLst>
          </p:cNvPr>
          <p:cNvSpPr>
            <a:spLocks noGrp="1"/>
          </p:cNvSpPr>
          <p:nvPr>
            <p:ph type="dt" sz="half" idx="10"/>
          </p:nvPr>
        </p:nvSpPr>
        <p:spPr/>
        <p:txBody>
          <a:bodyPr/>
          <a:lstStyle/>
          <a:p>
            <a:fld id="{D691FC67-FA09-4132-9CDD-80E613C17091}" type="datetimeFigureOut">
              <a:rPr lang="fr-FR" smtClean="0"/>
              <a:t>23/10/2025</a:t>
            </a:fld>
            <a:endParaRPr lang="fr-FR"/>
          </a:p>
        </p:txBody>
      </p:sp>
      <p:sp>
        <p:nvSpPr>
          <p:cNvPr id="5" name="Espace réservé du pied de page 4">
            <a:extLst>
              <a:ext uri="{FF2B5EF4-FFF2-40B4-BE49-F238E27FC236}">
                <a16:creationId xmlns:a16="http://schemas.microsoft.com/office/drawing/2014/main" id="{BA39E6AB-496D-3C6E-709D-1902DCFC928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95DDE3A-C264-90A7-91FC-0803AD4FA001}"/>
              </a:ext>
            </a:extLst>
          </p:cNvPr>
          <p:cNvSpPr>
            <a:spLocks noGrp="1"/>
          </p:cNvSpPr>
          <p:nvPr>
            <p:ph type="sldNum" sz="quarter" idx="12"/>
          </p:nvPr>
        </p:nvSpPr>
        <p:spPr/>
        <p:txBody>
          <a:bodyPr/>
          <a:lstStyle/>
          <a:p>
            <a:fld id="{E3A23643-381B-4CE3-9473-8F1A4406567A}" type="slidenum">
              <a:rPr lang="fr-FR" smtClean="0"/>
              <a:t>‹N°›</a:t>
            </a:fld>
            <a:endParaRPr lang="fr-FR"/>
          </a:p>
        </p:txBody>
      </p:sp>
    </p:spTree>
    <p:extLst>
      <p:ext uri="{BB962C8B-B14F-4D97-AF65-F5344CB8AC3E}">
        <p14:creationId xmlns:p14="http://schemas.microsoft.com/office/powerpoint/2010/main" val="1953835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1C121E1-54BD-B8BE-1C8D-32A36ADA65F5}"/>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DEC4C7FB-7424-DFAE-F7EA-7E9DF186E9DB}"/>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D342382-1AED-6D00-C912-A81EE2F54CF4}"/>
              </a:ext>
            </a:extLst>
          </p:cNvPr>
          <p:cNvSpPr>
            <a:spLocks noGrp="1"/>
          </p:cNvSpPr>
          <p:nvPr>
            <p:ph type="dt" sz="half" idx="10"/>
          </p:nvPr>
        </p:nvSpPr>
        <p:spPr/>
        <p:txBody>
          <a:bodyPr/>
          <a:lstStyle/>
          <a:p>
            <a:fld id="{D691FC67-FA09-4132-9CDD-80E613C17091}" type="datetimeFigureOut">
              <a:rPr lang="fr-FR" smtClean="0"/>
              <a:t>23/10/2025</a:t>
            </a:fld>
            <a:endParaRPr lang="fr-FR"/>
          </a:p>
        </p:txBody>
      </p:sp>
      <p:sp>
        <p:nvSpPr>
          <p:cNvPr id="5" name="Espace réservé du pied de page 4">
            <a:extLst>
              <a:ext uri="{FF2B5EF4-FFF2-40B4-BE49-F238E27FC236}">
                <a16:creationId xmlns:a16="http://schemas.microsoft.com/office/drawing/2014/main" id="{C64648AA-992B-216B-0935-025B41A4D0A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EB2A588-FB2A-97D1-2438-DE7DCA1A4675}"/>
              </a:ext>
            </a:extLst>
          </p:cNvPr>
          <p:cNvSpPr>
            <a:spLocks noGrp="1"/>
          </p:cNvSpPr>
          <p:nvPr>
            <p:ph type="sldNum" sz="quarter" idx="12"/>
          </p:nvPr>
        </p:nvSpPr>
        <p:spPr/>
        <p:txBody>
          <a:bodyPr/>
          <a:lstStyle/>
          <a:p>
            <a:fld id="{E3A23643-381B-4CE3-9473-8F1A4406567A}" type="slidenum">
              <a:rPr lang="fr-FR" smtClean="0"/>
              <a:t>‹N°›</a:t>
            </a:fld>
            <a:endParaRPr lang="fr-FR"/>
          </a:p>
        </p:txBody>
      </p:sp>
    </p:spTree>
    <p:extLst>
      <p:ext uri="{BB962C8B-B14F-4D97-AF65-F5344CB8AC3E}">
        <p14:creationId xmlns:p14="http://schemas.microsoft.com/office/powerpoint/2010/main" val="561123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4B0DAA-F9F5-F140-C3C5-6500DC33E21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A8D2AE3-E78F-EBE6-F836-30DBABC3D779}"/>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B579252-B578-2913-2017-D64DE23C4BE6}"/>
              </a:ext>
            </a:extLst>
          </p:cNvPr>
          <p:cNvSpPr>
            <a:spLocks noGrp="1"/>
          </p:cNvSpPr>
          <p:nvPr>
            <p:ph type="dt" sz="half" idx="10"/>
          </p:nvPr>
        </p:nvSpPr>
        <p:spPr/>
        <p:txBody>
          <a:bodyPr/>
          <a:lstStyle/>
          <a:p>
            <a:fld id="{D691FC67-FA09-4132-9CDD-80E613C17091}" type="datetimeFigureOut">
              <a:rPr lang="fr-FR" smtClean="0"/>
              <a:t>23/10/2025</a:t>
            </a:fld>
            <a:endParaRPr lang="fr-FR"/>
          </a:p>
        </p:txBody>
      </p:sp>
      <p:sp>
        <p:nvSpPr>
          <p:cNvPr id="5" name="Espace réservé du pied de page 4">
            <a:extLst>
              <a:ext uri="{FF2B5EF4-FFF2-40B4-BE49-F238E27FC236}">
                <a16:creationId xmlns:a16="http://schemas.microsoft.com/office/drawing/2014/main" id="{7D8D3166-A2E4-0C0B-7B82-EEC346A8D71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ECCC881-BB7C-BF44-AA0B-5C89EBBFF14F}"/>
              </a:ext>
            </a:extLst>
          </p:cNvPr>
          <p:cNvSpPr>
            <a:spLocks noGrp="1"/>
          </p:cNvSpPr>
          <p:nvPr>
            <p:ph type="sldNum" sz="quarter" idx="12"/>
          </p:nvPr>
        </p:nvSpPr>
        <p:spPr/>
        <p:txBody>
          <a:bodyPr/>
          <a:lstStyle/>
          <a:p>
            <a:fld id="{E3A23643-381B-4CE3-9473-8F1A4406567A}" type="slidenum">
              <a:rPr lang="fr-FR" smtClean="0"/>
              <a:t>‹N°›</a:t>
            </a:fld>
            <a:endParaRPr lang="fr-FR"/>
          </a:p>
        </p:txBody>
      </p:sp>
    </p:spTree>
    <p:extLst>
      <p:ext uri="{BB962C8B-B14F-4D97-AF65-F5344CB8AC3E}">
        <p14:creationId xmlns:p14="http://schemas.microsoft.com/office/powerpoint/2010/main" val="2501858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068916-B3D9-D3BC-DAEB-3512B751AB0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3765656-FF74-B8B9-7BC5-FCF9C752D3C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11344B7B-4044-36A7-65BA-006DD77472E4}"/>
              </a:ext>
            </a:extLst>
          </p:cNvPr>
          <p:cNvSpPr>
            <a:spLocks noGrp="1"/>
          </p:cNvSpPr>
          <p:nvPr>
            <p:ph type="dt" sz="half" idx="10"/>
          </p:nvPr>
        </p:nvSpPr>
        <p:spPr/>
        <p:txBody>
          <a:bodyPr/>
          <a:lstStyle/>
          <a:p>
            <a:fld id="{D691FC67-FA09-4132-9CDD-80E613C17091}" type="datetimeFigureOut">
              <a:rPr lang="fr-FR" smtClean="0"/>
              <a:t>23/10/2025</a:t>
            </a:fld>
            <a:endParaRPr lang="fr-FR"/>
          </a:p>
        </p:txBody>
      </p:sp>
      <p:sp>
        <p:nvSpPr>
          <p:cNvPr id="5" name="Espace réservé du pied de page 4">
            <a:extLst>
              <a:ext uri="{FF2B5EF4-FFF2-40B4-BE49-F238E27FC236}">
                <a16:creationId xmlns:a16="http://schemas.microsoft.com/office/drawing/2014/main" id="{FD0B1F9E-4B8E-4F54-83FF-BBE8D91ECE6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E5E4AFD-BD89-AF7D-98D0-1D5088AB1A20}"/>
              </a:ext>
            </a:extLst>
          </p:cNvPr>
          <p:cNvSpPr>
            <a:spLocks noGrp="1"/>
          </p:cNvSpPr>
          <p:nvPr>
            <p:ph type="sldNum" sz="quarter" idx="12"/>
          </p:nvPr>
        </p:nvSpPr>
        <p:spPr/>
        <p:txBody>
          <a:bodyPr/>
          <a:lstStyle/>
          <a:p>
            <a:fld id="{E3A23643-381B-4CE3-9473-8F1A4406567A}" type="slidenum">
              <a:rPr lang="fr-FR" smtClean="0"/>
              <a:t>‹N°›</a:t>
            </a:fld>
            <a:endParaRPr lang="fr-FR"/>
          </a:p>
        </p:txBody>
      </p:sp>
    </p:spTree>
    <p:extLst>
      <p:ext uri="{BB962C8B-B14F-4D97-AF65-F5344CB8AC3E}">
        <p14:creationId xmlns:p14="http://schemas.microsoft.com/office/powerpoint/2010/main" val="494855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4D5C63-78FB-A189-B11C-C3565D790C9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BFDC2B-F528-09D8-7621-922B613ECBD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5338DB00-4B8A-7ADA-521F-CAC41A409C4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BF8A7EEB-C6A7-4DA9-8874-47865B4F1BCA}"/>
              </a:ext>
            </a:extLst>
          </p:cNvPr>
          <p:cNvSpPr>
            <a:spLocks noGrp="1"/>
          </p:cNvSpPr>
          <p:nvPr>
            <p:ph type="dt" sz="half" idx="10"/>
          </p:nvPr>
        </p:nvSpPr>
        <p:spPr/>
        <p:txBody>
          <a:bodyPr/>
          <a:lstStyle/>
          <a:p>
            <a:fld id="{D691FC67-FA09-4132-9CDD-80E613C17091}" type="datetimeFigureOut">
              <a:rPr lang="fr-FR" smtClean="0"/>
              <a:t>23/10/2025</a:t>
            </a:fld>
            <a:endParaRPr lang="fr-FR"/>
          </a:p>
        </p:txBody>
      </p:sp>
      <p:sp>
        <p:nvSpPr>
          <p:cNvPr id="6" name="Espace réservé du pied de page 5">
            <a:extLst>
              <a:ext uri="{FF2B5EF4-FFF2-40B4-BE49-F238E27FC236}">
                <a16:creationId xmlns:a16="http://schemas.microsoft.com/office/drawing/2014/main" id="{053D22C0-9C58-958D-B7A0-5D396663737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3293715-79F9-C197-4F8B-B9C7E4C22AE5}"/>
              </a:ext>
            </a:extLst>
          </p:cNvPr>
          <p:cNvSpPr>
            <a:spLocks noGrp="1"/>
          </p:cNvSpPr>
          <p:nvPr>
            <p:ph type="sldNum" sz="quarter" idx="12"/>
          </p:nvPr>
        </p:nvSpPr>
        <p:spPr/>
        <p:txBody>
          <a:bodyPr/>
          <a:lstStyle/>
          <a:p>
            <a:fld id="{E3A23643-381B-4CE3-9473-8F1A4406567A}" type="slidenum">
              <a:rPr lang="fr-FR" smtClean="0"/>
              <a:t>‹N°›</a:t>
            </a:fld>
            <a:endParaRPr lang="fr-FR"/>
          </a:p>
        </p:txBody>
      </p:sp>
    </p:spTree>
    <p:extLst>
      <p:ext uri="{BB962C8B-B14F-4D97-AF65-F5344CB8AC3E}">
        <p14:creationId xmlns:p14="http://schemas.microsoft.com/office/powerpoint/2010/main" val="1768851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5E6C04-314E-7911-565E-DCD6A3BBEC22}"/>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8A831F82-AE60-B49D-0D31-48F5D1DBA5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F156196D-0C35-2850-3A76-ABF26CEA9120}"/>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477CE5F4-44BE-EF68-988C-88131C7E21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EB0C824-4445-39E0-B655-FE07FC3A24DF}"/>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047272E-C853-EFB2-B7F9-6FF3C5CCA7E9}"/>
              </a:ext>
            </a:extLst>
          </p:cNvPr>
          <p:cNvSpPr>
            <a:spLocks noGrp="1"/>
          </p:cNvSpPr>
          <p:nvPr>
            <p:ph type="dt" sz="half" idx="10"/>
          </p:nvPr>
        </p:nvSpPr>
        <p:spPr/>
        <p:txBody>
          <a:bodyPr/>
          <a:lstStyle/>
          <a:p>
            <a:fld id="{D691FC67-FA09-4132-9CDD-80E613C17091}" type="datetimeFigureOut">
              <a:rPr lang="fr-FR" smtClean="0"/>
              <a:t>23/10/2025</a:t>
            </a:fld>
            <a:endParaRPr lang="fr-FR"/>
          </a:p>
        </p:txBody>
      </p:sp>
      <p:sp>
        <p:nvSpPr>
          <p:cNvPr id="8" name="Espace réservé du pied de page 7">
            <a:extLst>
              <a:ext uri="{FF2B5EF4-FFF2-40B4-BE49-F238E27FC236}">
                <a16:creationId xmlns:a16="http://schemas.microsoft.com/office/drawing/2014/main" id="{49E84D50-19E7-D6EB-9EA3-AB923B239041}"/>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20B618B4-0F36-CE7D-B0FB-4ECBA4EDA92A}"/>
              </a:ext>
            </a:extLst>
          </p:cNvPr>
          <p:cNvSpPr>
            <a:spLocks noGrp="1"/>
          </p:cNvSpPr>
          <p:nvPr>
            <p:ph type="sldNum" sz="quarter" idx="12"/>
          </p:nvPr>
        </p:nvSpPr>
        <p:spPr/>
        <p:txBody>
          <a:bodyPr/>
          <a:lstStyle/>
          <a:p>
            <a:fld id="{E3A23643-381B-4CE3-9473-8F1A4406567A}" type="slidenum">
              <a:rPr lang="fr-FR" smtClean="0"/>
              <a:t>‹N°›</a:t>
            </a:fld>
            <a:endParaRPr lang="fr-FR"/>
          </a:p>
        </p:txBody>
      </p:sp>
    </p:spTree>
    <p:extLst>
      <p:ext uri="{BB962C8B-B14F-4D97-AF65-F5344CB8AC3E}">
        <p14:creationId xmlns:p14="http://schemas.microsoft.com/office/powerpoint/2010/main" val="2470018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BBC401-EA81-3AF9-78D3-A095A7AD10E1}"/>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A6A867D2-E70E-5D44-CE73-8329BFAC2C1A}"/>
              </a:ext>
            </a:extLst>
          </p:cNvPr>
          <p:cNvSpPr>
            <a:spLocks noGrp="1"/>
          </p:cNvSpPr>
          <p:nvPr>
            <p:ph type="dt" sz="half" idx="10"/>
          </p:nvPr>
        </p:nvSpPr>
        <p:spPr/>
        <p:txBody>
          <a:bodyPr/>
          <a:lstStyle/>
          <a:p>
            <a:fld id="{D691FC67-FA09-4132-9CDD-80E613C17091}" type="datetimeFigureOut">
              <a:rPr lang="fr-FR" smtClean="0"/>
              <a:t>23/10/2025</a:t>
            </a:fld>
            <a:endParaRPr lang="fr-FR"/>
          </a:p>
        </p:txBody>
      </p:sp>
      <p:sp>
        <p:nvSpPr>
          <p:cNvPr id="4" name="Espace réservé du pied de page 3">
            <a:extLst>
              <a:ext uri="{FF2B5EF4-FFF2-40B4-BE49-F238E27FC236}">
                <a16:creationId xmlns:a16="http://schemas.microsoft.com/office/drawing/2014/main" id="{4541D7C2-A738-AE5E-F9A1-B763BB6F19C7}"/>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12FCB5E-FB21-CCF1-53F9-544E5E096D7E}"/>
              </a:ext>
            </a:extLst>
          </p:cNvPr>
          <p:cNvSpPr>
            <a:spLocks noGrp="1"/>
          </p:cNvSpPr>
          <p:nvPr>
            <p:ph type="sldNum" sz="quarter" idx="12"/>
          </p:nvPr>
        </p:nvSpPr>
        <p:spPr/>
        <p:txBody>
          <a:bodyPr/>
          <a:lstStyle/>
          <a:p>
            <a:fld id="{E3A23643-381B-4CE3-9473-8F1A4406567A}" type="slidenum">
              <a:rPr lang="fr-FR" smtClean="0"/>
              <a:t>‹N°›</a:t>
            </a:fld>
            <a:endParaRPr lang="fr-FR"/>
          </a:p>
        </p:txBody>
      </p:sp>
    </p:spTree>
    <p:extLst>
      <p:ext uri="{BB962C8B-B14F-4D97-AF65-F5344CB8AC3E}">
        <p14:creationId xmlns:p14="http://schemas.microsoft.com/office/powerpoint/2010/main" val="1060491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C294EFB-24CC-E006-A3BA-6BF1DEB7324A}"/>
              </a:ext>
            </a:extLst>
          </p:cNvPr>
          <p:cNvSpPr>
            <a:spLocks noGrp="1"/>
          </p:cNvSpPr>
          <p:nvPr>
            <p:ph type="dt" sz="half" idx="10"/>
          </p:nvPr>
        </p:nvSpPr>
        <p:spPr/>
        <p:txBody>
          <a:bodyPr/>
          <a:lstStyle/>
          <a:p>
            <a:fld id="{D691FC67-FA09-4132-9CDD-80E613C17091}" type="datetimeFigureOut">
              <a:rPr lang="fr-FR" smtClean="0"/>
              <a:t>23/10/2025</a:t>
            </a:fld>
            <a:endParaRPr lang="fr-FR"/>
          </a:p>
        </p:txBody>
      </p:sp>
      <p:sp>
        <p:nvSpPr>
          <p:cNvPr id="3" name="Espace réservé du pied de page 2">
            <a:extLst>
              <a:ext uri="{FF2B5EF4-FFF2-40B4-BE49-F238E27FC236}">
                <a16:creationId xmlns:a16="http://schemas.microsoft.com/office/drawing/2014/main" id="{5CA0E8EE-69BF-0DAA-324F-10CB4767B78A}"/>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BCF9F3F-3AF9-87D0-4AB4-F8CF6F9A6C92}"/>
              </a:ext>
            </a:extLst>
          </p:cNvPr>
          <p:cNvSpPr>
            <a:spLocks noGrp="1"/>
          </p:cNvSpPr>
          <p:nvPr>
            <p:ph type="sldNum" sz="quarter" idx="12"/>
          </p:nvPr>
        </p:nvSpPr>
        <p:spPr/>
        <p:txBody>
          <a:bodyPr/>
          <a:lstStyle/>
          <a:p>
            <a:fld id="{E3A23643-381B-4CE3-9473-8F1A4406567A}" type="slidenum">
              <a:rPr lang="fr-FR" smtClean="0"/>
              <a:t>‹N°›</a:t>
            </a:fld>
            <a:endParaRPr lang="fr-FR"/>
          </a:p>
        </p:txBody>
      </p:sp>
    </p:spTree>
    <p:extLst>
      <p:ext uri="{BB962C8B-B14F-4D97-AF65-F5344CB8AC3E}">
        <p14:creationId xmlns:p14="http://schemas.microsoft.com/office/powerpoint/2010/main" val="492902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DFA38C-99FF-36D6-4D96-08FE64D8779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A522D10-6382-F2CA-8A9C-E4E0206E1C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5AA0CFC-150D-403B-41C1-0B892659CF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9DFDA0B-F08D-5C00-AA7F-BFD716D3F5D7}"/>
              </a:ext>
            </a:extLst>
          </p:cNvPr>
          <p:cNvSpPr>
            <a:spLocks noGrp="1"/>
          </p:cNvSpPr>
          <p:nvPr>
            <p:ph type="dt" sz="half" idx="10"/>
          </p:nvPr>
        </p:nvSpPr>
        <p:spPr/>
        <p:txBody>
          <a:bodyPr/>
          <a:lstStyle/>
          <a:p>
            <a:fld id="{D691FC67-FA09-4132-9CDD-80E613C17091}" type="datetimeFigureOut">
              <a:rPr lang="fr-FR" smtClean="0"/>
              <a:t>23/10/2025</a:t>
            </a:fld>
            <a:endParaRPr lang="fr-FR"/>
          </a:p>
        </p:txBody>
      </p:sp>
      <p:sp>
        <p:nvSpPr>
          <p:cNvPr id="6" name="Espace réservé du pied de page 5">
            <a:extLst>
              <a:ext uri="{FF2B5EF4-FFF2-40B4-BE49-F238E27FC236}">
                <a16:creationId xmlns:a16="http://schemas.microsoft.com/office/drawing/2014/main" id="{58CCDE92-8EC7-27C5-B263-E8938C6B08E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C77CD5D-5DBC-455A-A541-6914126496A7}"/>
              </a:ext>
            </a:extLst>
          </p:cNvPr>
          <p:cNvSpPr>
            <a:spLocks noGrp="1"/>
          </p:cNvSpPr>
          <p:nvPr>
            <p:ph type="sldNum" sz="quarter" idx="12"/>
          </p:nvPr>
        </p:nvSpPr>
        <p:spPr/>
        <p:txBody>
          <a:bodyPr/>
          <a:lstStyle/>
          <a:p>
            <a:fld id="{E3A23643-381B-4CE3-9473-8F1A4406567A}" type="slidenum">
              <a:rPr lang="fr-FR" smtClean="0"/>
              <a:t>‹N°›</a:t>
            </a:fld>
            <a:endParaRPr lang="fr-FR"/>
          </a:p>
        </p:txBody>
      </p:sp>
    </p:spTree>
    <p:extLst>
      <p:ext uri="{BB962C8B-B14F-4D97-AF65-F5344CB8AC3E}">
        <p14:creationId xmlns:p14="http://schemas.microsoft.com/office/powerpoint/2010/main" val="2751427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7D68E3-ABF8-273F-A679-C6C488D7A25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FB4C8711-1ED6-D5D0-E285-9B9059BAA6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1A9E235F-6AE5-7191-DF31-8C12D2C031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F98503D-F0D3-3161-54F8-647FAB3AB8EC}"/>
              </a:ext>
            </a:extLst>
          </p:cNvPr>
          <p:cNvSpPr>
            <a:spLocks noGrp="1"/>
          </p:cNvSpPr>
          <p:nvPr>
            <p:ph type="dt" sz="half" idx="10"/>
          </p:nvPr>
        </p:nvSpPr>
        <p:spPr/>
        <p:txBody>
          <a:bodyPr/>
          <a:lstStyle/>
          <a:p>
            <a:fld id="{D691FC67-FA09-4132-9CDD-80E613C17091}" type="datetimeFigureOut">
              <a:rPr lang="fr-FR" smtClean="0"/>
              <a:t>23/10/2025</a:t>
            </a:fld>
            <a:endParaRPr lang="fr-FR"/>
          </a:p>
        </p:txBody>
      </p:sp>
      <p:sp>
        <p:nvSpPr>
          <p:cNvPr id="6" name="Espace réservé du pied de page 5">
            <a:extLst>
              <a:ext uri="{FF2B5EF4-FFF2-40B4-BE49-F238E27FC236}">
                <a16:creationId xmlns:a16="http://schemas.microsoft.com/office/drawing/2014/main" id="{D72FCCD2-9755-7CD2-08A9-80BF8BB5C8C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847812D-266D-58ED-4673-39CB78467CF3}"/>
              </a:ext>
            </a:extLst>
          </p:cNvPr>
          <p:cNvSpPr>
            <a:spLocks noGrp="1"/>
          </p:cNvSpPr>
          <p:nvPr>
            <p:ph type="sldNum" sz="quarter" idx="12"/>
          </p:nvPr>
        </p:nvSpPr>
        <p:spPr/>
        <p:txBody>
          <a:bodyPr/>
          <a:lstStyle/>
          <a:p>
            <a:fld id="{E3A23643-381B-4CE3-9473-8F1A4406567A}" type="slidenum">
              <a:rPr lang="fr-FR" smtClean="0"/>
              <a:t>‹N°›</a:t>
            </a:fld>
            <a:endParaRPr lang="fr-FR"/>
          </a:p>
        </p:txBody>
      </p:sp>
    </p:spTree>
    <p:extLst>
      <p:ext uri="{BB962C8B-B14F-4D97-AF65-F5344CB8AC3E}">
        <p14:creationId xmlns:p14="http://schemas.microsoft.com/office/powerpoint/2010/main" val="4011960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B522282-D5A7-D937-15BA-2CD6EE8804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E7850082-85F3-7AF0-57C4-16EB461AC2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731F21F-654E-DBAD-FE9F-7CC05C5A08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691FC67-FA09-4132-9CDD-80E613C17091}" type="datetimeFigureOut">
              <a:rPr lang="fr-FR" smtClean="0"/>
              <a:t>23/10/2025</a:t>
            </a:fld>
            <a:endParaRPr lang="fr-FR"/>
          </a:p>
        </p:txBody>
      </p:sp>
      <p:sp>
        <p:nvSpPr>
          <p:cNvPr id="5" name="Espace réservé du pied de page 4">
            <a:extLst>
              <a:ext uri="{FF2B5EF4-FFF2-40B4-BE49-F238E27FC236}">
                <a16:creationId xmlns:a16="http://schemas.microsoft.com/office/drawing/2014/main" id="{2284F8BC-EF60-F9C0-62BA-E60BB65BD5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2FDE6D57-49DF-D78C-3C74-C968A5C244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3A23643-381B-4CE3-9473-8F1A4406567A}" type="slidenum">
              <a:rPr lang="fr-FR" smtClean="0"/>
              <a:t>‹N°›</a:t>
            </a:fld>
            <a:endParaRPr lang="fr-FR"/>
          </a:p>
        </p:txBody>
      </p:sp>
    </p:spTree>
    <p:extLst>
      <p:ext uri="{BB962C8B-B14F-4D97-AF65-F5344CB8AC3E}">
        <p14:creationId xmlns:p14="http://schemas.microsoft.com/office/powerpoint/2010/main" val="34583020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www.juritravail.com/Actualite/prestations-sociales-minima-sociaux-a-quels-montants-avez-vous-droit/Id/111631"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1EAD58-40FF-F2A5-47A3-ED5162F19CEA}"/>
              </a:ext>
            </a:extLst>
          </p:cNvPr>
          <p:cNvSpPr>
            <a:spLocks noGrp="1"/>
          </p:cNvSpPr>
          <p:nvPr>
            <p:ph type="ctrTitle"/>
          </p:nvPr>
        </p:nvSpPr>
        <p:spPr/>
        <p:txBody>
          <a:bodyPr/>
          <a:lstStyle/>
          <a:p>
            <a:r>
              <a:rPr lang="fr-FR" dirty="0"/>
              <a:t>LE RECOUVREMENT DES CHARGES </a:t>
            </a:r>
          </a:p>
        </p:txBody>
      </p:sp>
      <p:pic>
        <p:nvPicPr>
          <p:cNvPr id="5" name="Image 4" descr="Une image contenant texte, Police, Graphique, Bleu électrique&#10;&#10;Le contenu généré par l’IA peut être incorrect.">
            <a:extLst>
              <a:ext uri="{FF2B5EF4-FFF2-40B4-BE49-F238E27FC236}">
                <a16:creationId xmlns:a16="http://schemas.microsoft.com/office/drawing/2014/main" id="{58344C74-8791-45FC-90AD-C762820E0C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24425" y="4114800"/>
            <a:ext cx="1819275" cy="2033778"/>
          </a:xfrm>
          <a:prstGeom prst="rect">
            <a:avLst/>
          </a:prstGeom>
        </p:spPr>
      </p:pic>
    </p:spTree>
    <p:extLst>
      <p:ext uri="{BB962C8B-B14F-4D97-AF65-F5344CB8AC3E}">
        <p14:creationId xmlns:p14="http://schemas.microsoft.com/office/powerpoint/2010/main" val="1144722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408222-F9A7-B0B4-1D4D-7B5E0876C418}"/>
              </a:ext>
            </a:extLst>
          </p:cNvPr>
          <p:cNvSpPr>
            <a:spLocks noGrp="1"/>
          </p:cNvSpPr>
          <p:nvPr>
            <p:ph type="title"/>
          </p:nvPr>
        </p:nvSpPr>
        <p:spPr>
          <a:xfrm>
            <a:off x="838200" y="365126"/>
            <a:ext cx="10515600" cy="886900"/>
          </a:xfrm>
        </p:spPr>
        <p:txBody>
          <a:bodyPr/>
          <a:lstStyle/>
          <a:p>
            <a:pPr algn="ctr"/>
            <a:r>
              <a:rPr lang="fr-FR" dirty="0"/>
              <a:t>Le jugement</a:t>
            </a:r>
          </a:p>
        </p:txBody>
      </p:sp>
      <p:sp>
        <p:nvSpPr>
          <p:cNvPr id="3" name="Espace réservé du contenu 2">
            <a:extLst>
              <a:ext uri="{FF2B5EF4-FFF2-40B4-BE49-F238E27FC236}">
                <a16:creationId xmlns:a16="http://schemas.microsoft.com/office/drawing/2014/main" id="{AFE66199-5D97-E430-10CB-95ACE0D513A2}"/>
              </a:ext>
            </a:extLst>
          </p:cNvPr>
          <p:cNvSpPr>
            <a:spLocks noGrp="1"/>
          </p:cNvSpPr>
          <p:nvPr>
            <p:ph idx="1"/>
          </p:nvPr>
        </p:nvSpPr>
        <p:spPr>
          <a:xfrm>
            <a:off x="838200" y="1463040"/>
            <a:ext cx="10515600" cy="4713923"/>
          </a:xfrm>
        </p:spPr>
        <p:txBody>
          <a:bodyPr>
            <a:normAutofit fontScale="92500" lnSpcReduction="20000"/>
          </a:bodyPr>
          <a:lstStyle/>
          <a:p>
            <a:pPr marL="0" indent="0" algn="just">
              <a:buNone/>
            </a:pPr>
            <a:r>
              <a:rPr lang="fr-FR" dirty="0"/>
              <a:t>A l’issue de la procédure, un jugement est rendu.</a:t>
            </a:r>
          </a:p>
          <a:p>
            <a:pPr marL="0" indent="0" algn="just">
              <a:buNone/>
            </a:pPr>
            <a:endParaRPr lang="fr-FR" dirty="0"/>
          </a:p>
          <a:p>
            <a:pPr marL="0" indent="0" algn="just">
              <a:buNone/>
            </a:pPr>
            <a:r>
              <a:rPr lang="fr-FR" dirty="0"/>
              <a:t>Il s’agit d’un titre exécutoire au sens de l’article L111-3 du Code des Procédures Civiles d’Exécution.</a:t>
            </a:r>
          </a:p>
          <a:p>
            <a:pPr marL="0" indent="0" algn="just">
              <a:buNone/>
            </a:pPr>
            <a:endParaRPr lang="fr-FR" dirty="0"/>
          </a:p>
          <a:p>
            <a:pPr marL="0" indent="0" algn="just">
              <a:buNone/>
            </a:pPr>
            <a:r>
              <a:rPr lang="fr-FR" dirty="0"/>
              <a:t>En cas de jugement au bénéfice du Syndicat des copropriétaires,  il convient de faire signifier le jugement par Commissaire de Justice.</a:t>
            </a:r>
          </a:p>
          <a:p>
            <a:pPr marL="0" indent="0" algn="just">
              <a:buNone/>
            </a:pPr>
            <a:endParaRPr lang="fr-FR" dirty="0"/>
          </a:p>
          <a:p>
            <a:pPr marL="0" indent="0" algn="just">
              <a:buNone/>
            </a:pPr>
            <a:r>
              <a:rPr lang="fr-FR" dirty="0"/>
              <a:t>Un jugement peut être exécuté pendant 10 ans.</a:t>
            </a:r>
          </a:p>
          <a:p>
            <a:pPr marL="0" indent="0" algn="just">
              <a:buNone/>
            </a:pPr>
            <a:endParaRPr lang="fr-FR" dirty="0"/>
          </a:p>
          <a:p>
            <a:pPr marL="0" indent="0" algn="just">
              <a:buNone/>
            </a:pPr>
            <a:r>
              <a:rPr lang="fr-FR" dirty="0"/>
              <a:t>ATTENTION : si le débiteur n’est ni présent ni représenté, le jugement doit être signifié dans les 6 mois de son rendu à peine </a:t>
            </a:r>
            <a:r>
              <a:rPr lang="fr-FR"/>
              <a:t>de caducité</a:t>
            </a:r>
            <a:endParaRPr lang="fr-FR" dirty="0"/>
          </a:p>
        </p:txBody>
      </p:sp>
    </p:spTree>
    <p:extLst>
      <p:ext uri="{BB962C8B-B14F-4D97-AF65-F5344CB8AC3E}">
        <p14:creationId xmlns:p14="http://schemas.microsoft.com/office/powerpoint/2010/main" val="2741763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E74FB3-934D-E388-6F8E-87AECCC9879E}"/>
              </a:ext>
            </a:extLst>
          </p:cNvPr>
          <p:cNvSpPr>
            <a:spLocks noGrp="1"/>
          </p:cNvSpPr>
          <p:nvPr>
            <p:ph type="title"/>
          </p:nvPr>
        </p:nvSpPr>
        <p:spPr>
          <a:xfrm>
            <a:off x="838200" y="365125"/>
            <a:ext cx="10515600" cy="640715"/>
          </a:xfrm>
        </p:spPr>
        <p:txBody>
          <a:bodyPr>
            <a:normAutofit fontScale="90000"/>
          </a:bodyPr>
          <a:lstStyle/>
          <a:p>
            <a:pPr algn="ctr"/>
            <a:r>
              <a:rPr lang="fr-FR" dirty="0"/>
              <a:t>Schéma procédural</a:t>
            </a:r>
          </a:p>
        </p:txBody>
      </p:sp>
      <p:pic>
        <p:nvPicPr>
          <p:cNvPr id="11" name="Espace réservé du contenu 10">
            <a:extLst>
              <a:ext uri="{FF2B5EF4-FFF2-40B4-BE49-F238E27FC236}">
                <a16:creationId xmlns:a16="http://schemas.microsoft.com/office/drawing/2014/main" id="{291A9C4C-8E27-6ED3-14D5-02C3A9AB1AC1}"/>
              </a:ext>
            </a:extLst>
          </p:cNvPr>
          <p:cNvPicPr>
            <a:picLocks noGrp="1" noChangeAspect="1"/>
          </p:cNvPicPr>
          <p:nvPr>
            <p:ph idx="1"/>
          </p:nvPr>
        </p:nvPicPr>
        <p:blipFill>
          <a:blip r:embed="rId2"/>
          <a:stretch>
            <a:fillRect/>
          </a:stretch>
        </p:blipFill>
        <p:spPr>
          <a:xfrm>
            <a:off x="2316431" y="3687413"/>
            <a:ext cx="560881" cy="280440"/>
          </a:xfrm>
          <a:prstGeom prst="rect">
            <a:avLst/>
          </a:prstGeom>
        </p:spPr>
      </p:pic>
      <p:sp>
        <p:nvSpPr>
          <p:cNvPr id="4" name="Rectangle 3">
            <a:extLst>
              <a:ext uri="{FF2B5EF4-FFF2-40B4-BE49-F238E27FC236}">
                <a16:creationId xmlns:a16="http://schemas.microsoft.com/office/drawing/2014/main" id="{20B14C71-19C6-7A30-5A4D-00BA7739E96A}"/>
              </a:ext>
            </a:extLst>
          </p:cNvPr>
          <p:cNvSpPr/>
          <p:nvPr/>
        </p:nvSpPr>
        <p:spPr>
          <a:xfrm>
            <a:off x="4133088" y="1419701"/>
            <a:ext cx="3346704"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Mise en demeure « classique »  du Syndic</a:t>
            </a:r>
          </a:p>
        </p:txBody>
      </p:sp>
      <p:sp>
        <p:nvSpPr>
          <p:cNvPr id="5" name="Rectangle 4">
            <a:extLst>
              <a:ext uri="{FF2B5EF4-FFF2-40B4-BE49-F238E27FC236}">
                <a16:creationId xmlns:a16="http://schemas.microsoft.com/office/drawing/2014/main" id="{2FD90D0A-1026-1F47-682F-1D3D9F05877E}"/>
              </a:ext>
            </a:extLst>
          </p:cNvPr>
          <p:cNvSpPr/>
          <p:nvPr/>
        </p:nvSpPr>
        <p:spPr>
          <a:xfrm>
            <a:off x="1188720" y="2741009"/>
            <a:ext cx="3346704"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Mise en demeure Article 19-2 Loi de 1965</a:t>
            </a:r>
          </a:p>
        </p:txBody>
      </p:sp>
      <p:sp>
        <p:nvSpPr>
          <p:cNvPr id="6" name="Rectangle 5">
            <a:extLst>
              <a:ext uri="{FF2B5EF4-FFF2-40B4-BE49-F238E27FC236}">
                <a16:creationId xmlns:a16="http://schemas.microsoft.com/office/drawing/2014/main" id="{C7139FDA-3C19-3F31-FEB3-67F97B35B8C2}"/>
              </a:ext>
            </a:extLst>
          </p:cNvPr>
          <p:cNvSpPr/>
          <p:nvPr/>
        </p:nvSpPr>
        <p:spPr>
          <a:xfrm>
            <a:off x="7030212" y="2773013"/>
            <a:ext cx="3346704"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Inscription d’hypothèque légale (Notaire)</a:t>
            </a:r>
          </a:p>
        </p:txBody>
      </p:sp>
      <p:sp>
        <p:nvSpPr>
          <p:cNvPr id="7" name="Rectangle 6">
            <a:extLst>
              <a:ext uri="{FF2B5EF4-FFF2-40B4-BE49-F238E27FC236}">
                <a16:creationId xmlns:a16="http://schemas.microsoft.com/office/drawing/2014/main" id="{331A5B0E-E8D2-61DF-583F-8F153C699277}"/>
              </a:ext>
            </a:extLst>
          </p:cNvPr>
          <p:cNvSpPr/>
          <p:nvPr/>
        </p:nvSpPr>
        <p:spPr>
          <a:xfrm>
            <a:off x="1188720" y="3952589"/>
            <a:ext cx="3054096"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Assignation</a:t>
            </a:r>
          </a:p>
          <a:p>
            <a:pPr algn="ctr"/>
            <a:r>
              <a:rPr lang="fr-FR" dirty="0"/>
              <a:t>(Avocat et Commissaire de Justice)</a:t>
            </a:r>
          </a:p>
        </p:txBody>
      </p:sp>
      <p:sp>
        <p:nvSpPr>
          <p:cNvPr id="8" name="Rectangle 7">
            <a:extLst>
              <a:ext uri="{FF2B5EF4-FFF2-40B4-BE49-F238E27FC236}">
                <a16:creationId xmlns:a16="http://schemas.microsoft.com/office/drawing/2014/main" id="{9617C559-C969-5907-97DC-670E9AA7AFE0}"/>
              </a:ext>
            </a:extLst>
          </p:cNvPr>
          <p:cNvSpPr/>
          <p:nvPr/>
        </p:nvSpPr>
        <p:spPr>
          <a:xfrm>
            <a:off x="1179576" y="5164169"/>
            <a:ext cx="3054096"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Jugement</a:t>
            </a:r>
          </a:p>
          <a:p>
            <a:pPr algn="ctr"/>
            <a:r>
              <a:rPr lang="fr-FR" dirty="0"/>
              <a:t>(titre exécutoire)</a:t>
            </a:r>
          </a:p>
        </p:txBody>
      </p:sp>
      <p:sp>
        <p:nvSpPr>
          <p:cNvPr id="9" name="Flèche : bas 8">
            <a:extLst>
              <a:ext uri="{FF2B5EF4-FFF2-40B4-BE49-F238E27FC236}">
                <a16:creationId xmlns:a16="http://schemas.microsoft.com/office/drawing/2014/main" id="{DA336A04-C792-0E56-0B74-BDC31D122FBB}"/>
              </a:ext>
            </a:extLst>
          </p:cNvPr>
          <p:cNvSpPr/>
          <p:nvPr/>
        </p:nvSpPr>
        <p:spPr>
          <a:xfrm>
            <a:off x="4050792" y="2463213"/>
            <a:ext cx="484632" cy="25841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 bas 9">
            <a:extLst>
              <a:ext uri="{FF2B5EF4-FFF2-40B4-BE49-F238E27FC236}">
                <a16:creationId xmlns:a16="http://schemas.microsoft.com/office/drawing/2014/main" id="{3D670649-5487-DA7E-E3EE-C0016F339265}"/>
              </a:ext>
            </a:extLst>
          </p:cNvPr>
          <p:cNvSpPr/>
          <p:nvPr/>
        </p:nvSpPr>
        <p:spPr>
          <a:xfrm>
            <a:off x="7162800" y="2482786"/>
            <a:ext cx="484632" cy="25841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a:extLst>
              <a:ext uri="{FF2B5EF4-FFF2-40B4-BE49-F238E27FC236}">
                <a16:creationId xmlns:a16="http://schemas.microsoft.com/office/drawing/2014/main" id="{81559651-C147-8C1E-0470-5F135EAA6315}"/>
              </a:ext>
            </a:extLst>
          </p:cNvPr>
          <p:cNvPicPr>
            <a:picLocks noChangeAspect="1"/>
          </p:cNvPicPr>
          <p:nvPr/>
        </p:nvPicPr>
        <p:blipFill>
          <a:blip r:embed="rId2"/>
          <a:stretch>
            <a:fillRect/>
          </a:stretch>
        </p:blipFill>
        <p:spPr>
          <a:xfrm>
            <a:off x="2301191" y="4892873"/>
            <a:ext cx="560881" cy="280440"/>
          </a:xfrm>
          <a:prstGeom prst="rect">
            <a:avLst/>
          </a:prstGeom>
        </p:spPr>
      </p:pic>
    </p:spTree>
    <p:extLst>
      <p:ext uri="{BB962C8B-B14F-4D97-AF65-F5344CB8AC3E}">
        <p14:creationId xmlns:p14="http://schemas.microsoft.com/office/powerpoint/2010/main" val="554364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72CC26-2D5B-7971-3509-54B379A0130D}"/>
              </a:ext>
            </a:extLst>
          </p:cNvPr>
          <p:cNvSpPr>
            <a:spLocks noGrp="1"/>
          </p:cNvSpPr>
          <p:nvPr>
            <p:ph type="title"/>
          </p:nvPr>
        </p:nvSpPr>
        <p:spPr>
          <a:xfrm>
            <a:off x="1075944" y="2413381"/>
            <a:ext cx="10515600" cy="1325563"/>
          </a:xfrm>
        </p:spPr>
        <p:txBody>
          <a:bodyPr>
            <a:normAutofit/>
          </a:bodyPr>
          <a:lstStyle/>
          <a:p>
            <a:pPr algn="ctr"/>
            <a:r>
              <a:rPr kumimoji="0" lang="fr-FR" sz="5400" b="0" i="0" u="none" strike="noStrike" kern="1200" cap="all" spc="0" normalizeH="0" noProof="0" dirty="0">
                <a:ln>
                  <a:noFill/>
                </a:ln>
                <a:solidFill>
                  <a:prstClr val="black"/>
                </a:solidFill>
                <a:effectLst/>
                <a:uLnTx/>
                <a:uFillTx/>
                <a:latin typeface="Aptos Display" panose="02110004020202020204"/>
                <a:ea typeface="+mj-ea"/>
                <a:cs typeface="+mj-cs"/>
              </a:rPr>
              <a:t>La saisie-conservatoire</a:t>
            </a:r>
            <a:br>
              <a:rPr kumimoji="0" lang="fr-FR" sz="4400" b="0" i="0" u="none" strike="noStrike" kern="1200" cap="none" spc="0" normalizeH="0" baseline="0" noProof="0" dirty="0">
                <a:ln>
                  <a:noFill/>
                </a:ln>
                <a:solidFill>
                  <a:prstClr val="black"/>
                </a:solidFill>
                <a:effectLst/>
                <a:uLnTx/>
                <a:uFillTx/>
                <a:latin typeface="Aptos Display" panose="02110004020202020204"/>
                <a:ea typeface="+mj-ea"/>
                <a:cs typeface="+mj-cs"/>
              </a:rPr>
            </a:br>
            <a:r>
              <a:rPr kumimoji="0" lang="fr-FR" sz="2700" b="0" i="0" u="none" strike="noStrike" kern="1200" cap="none" spc="0" normalizeH="0" baseline="0" noProof="0" dirty="0">
                <a:ln>
                  <a:noFill/>
                </a:ln>
                <a:solidFill>
                  <a:prstClr val="black"/>
                </a:solidFill>
                <a:effectLst/>
                <a:uLnTx/>
                <a:uFillTx/>
                <a:latin typeface="Aptos Display" panose="02110004020202020204"/>
                <a:ea typeface="+mj-ea"/>
                <a:cs typeface="+mj-cs"/>
              </a:rPr>
              <a:t>(articles L511-1 et suivants CPCE)</a:t>
            </a:r>
            <a:endParaRPr lang="fr-FR" sz="2700" dirty="0"/>
          </a:p>
        </p:txBody>
      </p:sp>
    </p:spTree>
    <p:extLst>
      <p:ext uri="{BB962C8B-B14F-4D97-AF65-F5344CB8AC3E}">
        <p14:creationId xmlns:p14="http://schemas.microsoft.com/office/powerpoint/2010/main" val="384163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A7C5776-1E29-F625-9087-B5D4B62C8031}"/>
              </a:ext>
            </a:extLst>
          </p:cNvPr>
          <p:cNvSpPr>
            <a:spLocks noGrp="1"/>
          </p:cNvSpPr>
          <p:nvPr>
            <p:ph idx="1"/>
          </p:nvPr>
        </p:nvSpPr>
        <p:spPr>
          <a:xfrm>
            <a:off x="838200" y="832104"/>
            <a:ext cx="10515600" cy="5344859"/>
          </a:xfrm>
        </p:spPr>
        <p:txBody>
          <a:bodyPr/>
          <a:lstStyle/>
          <a:p>
            <a:pPr marL="0" indent="0" algn="just">
              <a:buNone/>
            </a:pPr>
            <a:r>
              <a:rPr lang="fr-FR" dirty="0"/>
              <a:t>« </a:t>
            </a:r>
            <a:r>
              <a:rPr lang="fr-FR" i="1" dirty="0"/>
              <a:t>Toute personne dont la créance paraît fondée en son principe peut solliciter du juge l'autorisation de pratiquer une mesure conservatoire sur les biens de son débiteur, sans commandement préalable, si elle justifie de circonstances susceptibles d'en menacer le recouvrement.</a:t>
            </a:r>
          </a:p>
          <a:p>
            <a:pPr marL="0" indent="0" algn="just">
              <a:buNone/>
            </a:pPr>
            <a:r>
              <a:rPr lang="fr-FR" i="1" dirty="0"/>
              <a:t>La mesure conservatoire prend la forme d'une saisie conservatoire ou d'une sûreté judiciaire </a:t>
            </a:r>
            <a:r>
              <a:rPr lang="fr-FR" dirty="0"/>
              <a:t>».</a:t>
            </a:r>
          </a:p>
          <a:p>
            <a:pPr marL="0" indent="0" algn="just">
              <a:buNone/>
            </a:pPr>
            <a:endParaRPr lang="fr-FR" dirty="0"/>
          </a:p>
          <a:p>
            <a:pPr marL="0" indent="0" algn="just">
              <a:buNone/>
            </a:pPr>
            <a:r>
              <a:rPr lang="fr-FR" dirty="0"/>
              <a:t>L’autorisation préalable du Juge n’est pas nécessaire (article L 511-2 CPCE)</a:t>
            </a:r>
          </a:p>
        </p:txBody>
      </p:sp>
    </p:spTree>
    <p:extLst>
      <p:ext uri="{BB962C8B-B14F-4D97-AF65-F5344CB8AC3E}">
        <p14:creationId xmlns:p14="http://schemas.microsoft.com/office/powerpoint/2010/main" val="35549056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D6A8B24-8BCE-9CB8-59D2-53719AFC7C38}"/>
              </a:ext>
            </a:extLst>
          </p:cNvPr>
          <p:cNvSpPr>
            <a:spLocks noGrp="1"/>
          </p:cNvSpPr>
          <p:nvPr>
            <p:ph idx="1"/>
          </p:nvPr>
        </p:nvSpPr>
        <p:spPr>
          <a:xfrm>
            <a:off x="838200" y="704088"/>
            <a:ext cx="10515600" cy="5472875"/>
          </a:xfrm>
        </p:spPr>
        <p:txBody>
          <a:bodyPr/>
          <a:lstStyle/>
          <a:p>
            <a:pPr marL="0" indent="0">
              <a:buNone/>
            </a:pPr>
            <a:endParaRPr lang="fr-FR" dirty="0"/>
          </a:p>
          <a:p>
            <a:pPr marL="0" indent="0">
              <a:buNone/>
            </a:pPr>
            <a:r>
              <a:rPr lang="fr-FR" dirty="0"/>
              <a:t>Le Syndicat des copropriétaires peut faire pratiquer une telle saisie sur les loyers, les salaires… en dehors de tout titre exécutoire.</a:t>
            </a:r>
          </a:p>
          <a:p>
            <a:pPr marL="0" indent="0">
              <a:buNone/>
            </a:pPr>
            <a:r>
              <a:rPr lang="fr-FR" dirty="0"/>
              <a:t>Cependant, le montant est limité au montant des provisions du budget courant et les provisions pour travaux.</a:t>
            </a:r>
          </a:p>
          <a:p>
            <a:pPr marL="0" indent="0">
              <a:buNone/>
            </a:pPr>
            <a:r>
              <a:rPr lang="fr-FR" dirty="0"/>
              <a:t>La saisie-conservatoire doit être précédée d’une mise en demeure infructueuse pendant 30 jours.</a:t>
            </a:r>
          </a:p>
          <a:p>
            <a:pPr marL="0" indent="0">
              <a:buNone/>
            </a:pPr>
            <a:r>
              <a:rPr lang="fr-FR" dirty="0"/>
              <a:t>Elle est dénoncée au débiteur dans les 8 jours.</a:t>
            </a:r>
          </a:p>
          <a:p>
            <a:pPr marL="0" indent="0">
              <a:buNone/>
            </a:pPr>
            <a:r>
              <a:rPr lang="fr-FR" dirty="0"/>
              <a:t>Une assignation doit être délivrée dans le mois suivant la saisie-conservatoire.</a:t>
            </a:r>
          </a:p>
        </p:txBody>
      </p:sp>
    </p:spTree>
    <p:extLst>
      <p:ext uri="{BB962C8B-B14F-4D97-AF65-F5344CB8AC3E}">
        <p14:creationId xmlns:p14="http://schemas.microsoft.com/office/powerpoint/2010/main" val="3535365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B41A19-365D-E37A-CF6D-026148E3549C}"/>
              </a:ext>
            </a:extLst>
          </p:cNvPr>
          <p:cNvSpPr>
            <a:spLocks noGrp="1"/>
          </p:cNvSpPr>
          <p:nvPr>
            <p:ph type="ctrTitle"/>
          </p:nvPr>
        </p:nvSpPr>
        <p:spPr>
          <a:xfrm>
            <a:off x="1423416" y="1908747"/>
            <a:ext cx="9144000" cy="2387600"/>
          </a:xfrm>
        </p:spPr>
        <p:txBody>
          <a:bodyPr>
            <a:normAutofit fontScale="90000"/>
          </a:bodyPr>
          <a:lstStyle/>
          <a:p>
            <a:r>
              <a:rPr lang="fr-FR" dirty="0"/>
              <a:t>PROCEDURE SIMPLIFIEE DE RECOUVREMENT DES PETITES CREANCES</a:t>
            </a:r>
          </a:p>
        </p:txBody>
      </p:sp>
      <p:sp>
        <p:nvSpPr>
          <p:cNvPr id="3" name="Sous-titre 2">
            <a:extLst>
              <a:ext uri="{FF2B5EF4-FFF2-40B4-BE49-F238E27FC236}">
                <a16:creationId xmlns:a16="http://schemas.microsoft.com/office/drawing/2014/main" id="{45D13E36-C2DF-6B0C-8FC8-854564C6A10D}"/>
              </a:ext>
            </a:extLst>
          </p:cNvPr>
          <p:cNvSpPr>
            <a:spLocks noGrp="1"/>
          </p:cNvSpPr>
          <p:nvPr>
            <p:ph type="subTitle" idx="1"/>
          </p:nvPr>
        </p:nvSpPr>
        <p:spPr>
          <a:xfrm>
            <a:off x="1423416" y="4214686"/>
            <a:ext cx="9144000" cy="1655762"/>
          </a:xfrm>
        </p:spPr>
        <p:txBody>
          <a:bodyPr/>
          <a:lstStyle/>
          <a:p>
            <a:r>
              <a:rPr lang="fr-FR" dirty="0"/>
              <a:t>(Articles L125-1 CPCE et R125-1 et suivants CPCE)</a:t>
            </a:r>
          </a:p>
        </p:txBody>
      </p:sp>
    </p:spTree>
    <p:extLst>
      <p:ext uri="{BB962C8B-B14F-4D97-AF65-F5344CB8AC3E}">
        <p14:creationId xmlns:p14="http://schemas.microsoft.com/office/powerpoint/2010/main" val="6151483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9A31875-E4C1-6BD7-0EB4-5F765D1BE720}"/>
              </a:ext>
            </a:extLst>
          </p:cNvPr>
          <p:cNvSpPr>
            <a:spLocks noGrp="1"/>
          </p:cNvSpPr>
          <p:nvPr>
            <p:ph idx="1"/>
          </p:nvPr>
        </p:nvSpPr>
        <p:spPr>
          <a:xfrm>
            <a:off x="838200" y="740664"/>
            <a:ext cx="10515600" cy="5436299"/>
          </a:xfrm>
        </p:spPr>
        <p:txBody>
          <a:bodyPr>
            <a:normAutofit fontScale="77500" lnSpcReduction="20000"/>
          </a:bodyPr>
          <a:lstStyle/>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Depuis la Loi du 06 août 2015, le Commissaire de justice dans le ressort de la Cour d’appel dans laquelle le débiteur à sa résidence peut recouvrer les créances inférieures à 5.000,00 Euros – L125-1 CPCE : « </a:t>
            </a:r>
            <a:r>
              <a:rPr lang="fr-FR" sz="2800" i="1" kern="100" dirty="0">
                <a:effectLst/>
                <a:latin typeface="Aptos" panose="020B0004020202020204" pitchFamily="34" charset="0"/>
                <a:ea typeface="Aptos" panose="020B0004020202020204" pitchFamily="34" charset="0"/>
                <a:cs typeface="Times New Roman" panose="02020603050405020304" pitchFamily="18" charset="0"/>
              </a:rPr>
              <a:t>Cette procédure se déroule dans un délai d'un mois à compter de l'envoi par l'huissier d'une lettre recommandée avec demande d'avis de réception invitant le débiteur à participer à cette procédure. L'accord du débiteur, constaté par l'huissier de justice, suspend la prescription.</a:t>
            </a:r>
            <a:br>
              <a:rPr lang="fr-FR" sz="2800" i="1" kern="100" dirty="0">
                <a:effectLst/>
                <a:latin typeface="Aptos" panose="020B0004020202020204" pitchFamily="34" charset="0"/>
                <a:ea typeface="Aptos" panose="020B0004020202020204" pitchFamily="34" charset="0"/>
                <a:cs typeface="Times New Roman" panose="02020603050405020304" pitchFamily="18" charset="0"/>
              </a:rPr>
            </a:br>
            <a:br>
              <a:rPr lang="fr-FR" sz="2800" i="1" kern="100" dirty="0">
                <a:effectLst/>
                <a:latin typeface="Aptos" panose="020B0004020202020204" pitchFamily="34" charset="0"/>
                <a:ea typeface="Aptos" panose="020B0004020202020204" pitchFamily="34" charset="0"/>
                <a:cs typeface="Times New Roman" panose="02020603050405020304" pitchFamily="18" charset="0"/>
              </a:rPr>
            </a:br>
            <a:r>
              <a:rPr lang="fr-FR" sz="2800" i="1" kern="100" dirty="0">
                <a:effectLst/>
                <a:latin typeface="Aptos" panose="020B0004020202020204" pitchFamily="34" charset="0"/>
                <a:ea typeface="Aptos" panose="020B0004020202020204" pitchFamily="34" charset="0"/>
                <a:cs typeface="Times New Roman" panose="02020603050405020304" pitchFamily="18" charset="0"/>
              </a:rPr>
              <a:t>L'huissier de justice qui a reçu l'accord du créancier et du débiteur sur le montant et les modalités du paiement délivre, sans autre formalité, un titre exécutoire.</a:t>
            </a:r>
            <a:br>
              <a:rPr lang="fr-FR" sz="2800" i="1" kern="100" dirty="0">
                <a:effectLst/>
                <a:latin typeface="Aptos" panose="020B0004020202020204" pitchFamily="34" charset="0"/>
                <a:ea typeface="Aptos" panose="020B0004020202020204" pitchFamily="34" charset="0"/>
                <a:cs typeface="Times New Roman" panose="02020603050405020304" pitchFamily="18" charset="0"/>
              </a:rPr>
            </a:br>
            <a:br>
              <a:rPr lang="fr-FR" sz="2800" i="1" kern="100" dirty="0">
                <a:effectLst/>
                <a:latin typeface="Aptos" panose="020B0004020202020204" pitchFamily="34" charset="0"/>
                <a:ea typeface="Aptos" panose="020B0004020202020204" pitchFamily="34" charset="0"/>
                <a:cs typeface="Times New Roman" panose="02020603050405020304" pitchFamily="18" charset="0"/>
              </a:rPr>
            </a:br>
            <a:r>
              <a:rPr lang="fr-FR" sz="2800" i="1" kern="100" dirty="0">
                <a:effectLst/>
                <a:latin typeface="Aptos" panose="020B0004020202020204" pitchFamily="34" charset="0"/>
                <a:ea typeface="Aptos" panose="020B0004020202020204" pitchFamily="34" charset="0"/>
                <a:cs typeface="Times New Roman" panose="02020603050405020304" pitchFamily="18" charset="0"/>
              </a:rPr>
              <a:t>Les frais de toute nature qu'occasionne la procédure sont à la charge exclusive du créancier</a:t>
            </a:r>
            <a:r>
              <a:rPr lang="fr-FR" sz="2800" kern="100" dirty="0">
                <a:effectLst/>
                <a:latin typeface="Aptos" panose="020B0004020202020204" pitchFamily="34" charset="0"/>
                <a:ea typeface="Aptos" panose="020B0004020202020204" pitchFamily="34" charset="0"/>
                <a:cs typeface="Times New Roman" panose="02020603050405020304" pitchFamily="18" charset="0"/>
              </a:rPr>
              <a:t> ».</a:t>
            </a:r>
          </a:p>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Exception à l’Article 10-1 de la Loi 10 juillet 1965</a:t>
            </a:r>
          </a:p>
          <a:p>
            <a:pPr marL="0" indent="0">
              <a:buNone/>
            </a:pPr>
            <a:endParaRPr lang="fr-FR" dirty="0"/>
          </a:p>
        </p:txBody>
      </p:sp>
    </p:spTree>
    <p:extLst>
      <p:ext uri="{BB962C8B-B14F-4D97-AF65-F5344CB8AC3E}">
        <p14:creationId xmlns:p14="http://schemas.microsoft.com/office/powerpoint/2010/main" val="22741505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C46D3A0-4B62-EF2D-92E8-0A6BF4C7B4D9}"/>
              </a:ext>
            </a:extLst>
          </p:cNvPr>
          <p:cNvSpPr>
            <a:spLocks noGrp="1"/>
          </p:cNvSpPr>
          <p:nvPr>
            <p:ph idx="1"/>
          </p:nvPr>
        </p:nvSpPr>
        <p:spPr>
          <a:xfrm>
            <a:off x="838200" y="694944"/>
            <a:ext cx="10515600" cy="5482019"/>
          </a:xfrm>
        </p:spPr>
        <p:txBody>
          <a:bodyPr>
            <a:normAutofit fontScale="92500"/>
          </a:bodyPr>
          <a:lstStyle/>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Procédure :</a:t>
            </a:r>
          </a:p>
          <a:p>
            <a:pPr marL="342900" lvl="0" indent="-342900" algn="just">
              <a:lnSpc>
                <a:spcPct val="115000"/>
              </a:lnSpc>
              <a:buFont typeface="Aptos" panose="020B0004020202020204" pitchFamily="34" charset="0"/>
              <a:buChar char="-"/>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Mise en demeure par LRAR postale ou électronique avec, notamment, la précision du délai d’un mois pour opter pour cette procédure simplifiée et envoi du formulaire d’acceptation</a:t>
            </a:r>
          </a:p>
          <a:p>
            <a:pPr marL="342900" lvl="0" indent="-342900" algn="just">
              <a:lnSpc>
                <a:spcPct val="115000"/>
              </a:lnSpc>
              <a:buFont typeface="Aptos" panose="020B0004020202020204" pitchFamily="34" charset="0"/>
              <a:buChar char="-"/>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Si acceptation du débiteur pour la procédure, il faut un accord sur le montant dû et les modalités de règlement</a:t>
            </a:r>
          </a:p>
          <a:p>
            <a:pPr marL="342900" lvl="0" indent="-342900" algn="just">
              <a:lnSpc>
                <a:spcPct val="115000"/>
              </a:lnSpc>
              <a:buFont typeface="Aptos" panose="020B0004020202020204" pitchFamily="34" charset="0"/>
              <a:buChar char="-"/>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En cas d’accord, le Commissaire de justice délivre au créancier un titre exécutoire qui récapitule les diligences et les termes de l’accord</a:t>
            </a:r>
          </a:p>
          <a:p>
            <a:pPr marL="342900" lvl="0" indent="-342900" algn="just">
              <a:lnSpc>
                <a:spcPct val="115000"/>
              </a:lnSpc>
              <a:spcAft>
                <a:spcPts val="800"/>
              </a:spcAft>
              <a:buFont typeface="Aptos" panose="020B0004020202020204" pitchFamily="34" charset="0"/>
              <a:buChar char="-"/>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Si le débiteur n’exécute pas l’accord, un autre Commissaire de Justice devra être désigné pour l’exécution forcée</a:t>
            </a:r>
          </a:p>
          <a:p>
            <a:pPr marL="0" indent="0">
              <a:buNone/>
            </a:pPr>
            <a:endParaRPr lang="fr-FR" dirty="0"/>
          </a:p>
        </p:txBody>
      </p:sp>
    </p:spTree>
    <p:extLst>
      <p:ext uri="{BB962C8B-B14F-4D97-AF65-F5344CB8AC3E}">
        <p14:creationId xmlns:p14="http://schemas.microsoft.com/office/powerpoint/2010/main" val="38238061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0FAB78-6CEC-BE95-B58B-F426F1CB97A3}"/>
              </a:ext>
            </a:extLst>
          </p:cNvPr>
          <p:cNvSpPr>
            <a:spLocks noGrp="1"/>
          </p:cNvSpPr>
          <p:nvPr>
            <p:ph type="title"/>
          </p:nvPr>
        </p:nvSpPr>
        <p:spPr>
          <a:xfrm>
            <a:off x="838200" y="365125"/>
            <a:ext cx="10515600" cy="466979"/>
          </a:xfrm>
        </p:spPr>
        <p:txBody>
          <a:bodyPr>
            <a:normAutofit fontScale="90000"/>
          </a:bodyPr>
          <a:lstStyle/>
          <a:p>
            <a:pPr algn="ctr"/>
            <a:r>
              <a:rPr lang="fr-FR" dirty="0"/>
              <a:t>Schéma procédural</a:t>
            </a:r>
          </a:p>
        </p:txBody>
      </p:sp>
      <p:pic>
        <p:nvPicPr>
          <p:cNvPr id="9" name="Espace réservé du contenu 8">
            <a:extLst>
              <a:ext uri="{FF2B5EF4-FFF2-40B4-BE49-F238E27FC236}">
                <a16:creationId xmlns:a16="http://schemas.microsoft.com/office/drawing/2014/main" id="{500F2215-A7B0-7A2A-3EAC-E35245DC8E78}"/>
              </a:ext>
            </a:extLst>
          </p:cNvPr>
          <p:cNvPicPr>
            <a:picLocks noGrp="1" noChangeAspect="1"/>
          </p:cNvPicPr>
          <p:nvPr>
            <p:ph idx="1"/>
          </p:nvPr>
        </p:nvPicPr>
        <p:blipFill>
          <a:blip r:embed="rId2"/>
          <a:stretch>
            <a:fillRect/>
          </a:stretch>
        </p:blipFill>
        <p:spPr>
          <a:xfrm>
            <a:off x="2523719" y="2753235"/>
            <a:ext cx="560881" cy="280440"/>
          </a:xfrm>
          <a:prstGeom prst="rect">
            <a:avLst/>
          </a:prstGeom>
        </p:spPr>
      </p:pic>
      <p:sp>
        <p:nvSpPr>
          <p:cNvPr id="4" name="Rectangle 3">
            <a:extLst>
              <a:ext uri="{FF2B5EF4-FFF2-40B4-BE49-F238E27FC236}">
                <a16:creationId xmlns:a16="http://schemas.microsoft.com/office/drawing/2014/main" id="{BEBA8DA3-2D83-6200-898E-19DE13791C74}"/>
              </a:ext>
            </a:extLst>
          </p:cNvPr>
          <p:cNvSpPr/>
          <p:nvPr/>
        </p:nvSpPr>
        <p:spPr>
          <a:xfrm>
            <a:off x="1965960" y="1808869"/>
            <a:ext cx="7498080"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Mise en demeure par LRAR envoyée par le Commissaire de Justice avec envoi du formulaire d’acceptation et précision du délai d’un mois pour accepter la procédure simplifiée</a:t>
            </a:r>
          </a:p>
        </p:txBody>
      </p:sp>
      <p:sp>
        <p:nvSpPr>
          <p:cNvPr id="5" name="Rectangle 4">
            <a:extLst>
              <a:ext uri="{FF2B5EF4-FFF2-40B4-BE49-F238E27FC236}">
                <a16:creationId xmlns:a16="http://schemas.microsoft.com/office/drawing/2014/main" id="{0CC8E58F-76DC-7821-87E5-6B1E83BFF855}"/>
              </a:ext>
            </a:extLst>
          </p:cNvPr>
          <p:cNvSpPr/>
          <p:nvPr/>
        </p:nvSpPr>
        <p:spPr>
          <a:xfrm>
            <a:off x="1965960" y="950976"/>
            <a:ext cx="7498080" cy="46697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Mise en demeure article 19-2 de la Loi du 10 juillet 1965</a:t>
            </a:r>
          </a:p>
        </p:txBody>
      </p:sp>
      <p:sp>
        <p:nvSpPr>
          <p:cNvPr id="6" name="Flèche : bas 5">
            <a:extLst>
              <a:ext uri="{FF2B5EF4-FFF2-40B4-BE49-F238E27FC236}">
                <a16:creationId xmlns:a16="http://schemas.microsoft.com/office/drawing/2014/main" id="{A33420A7-7665-68BB-E10C-52F4B6428D00}"/>
              </a:ext>
            </a:extLst>
          </p:cNvPr>
          <p:cNvSpPr/>
          <p:nvPr/>
        </p:nvSpPr>
        <p:spPr>
          <a:xfrm>
            <a:off x="5611368" y="1457833"/>
            <a:ext cx="484632" cy="25603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a:extLst>
              <a:ext uri="{FF2B5EF4-FFF2-40B4-BE49-F238E27FC236}">
                <a16:creationId xmlns:a16="http://schemas.microsoft.com/office/drawing/2014/main" id="{55F8D3F1-A67E-D05E-B5CA-5DC67A7D46CF}"/>
              </a:ext>
            </a:extLst>
          </p:cNvPr>
          <p:cNvSpPr/>
          <p:nvPr/>
        </p:nvSpPr>
        <p:spPr>
          <a:xfrm>
            <a:off x="850391" y="3114183"/>
            <a:ext cx="3907536"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Acceptation : accord sur le montant et les modalités de règlement</a:t>
            </a:r>
          </a:p>
        </p:txBody>
      </p:sp>
      <p:sp>
        <p:nvSpPr>
          <p:cNvPr id="8" name="Rectangle 7">
            <a:extLst>
              <a:ext uri="{FF2B5EF4-FFF2-40B4-BE49-F238E27FC236}">
                <a16:creationId xmlns:a16="http://schemas.microsoft.com/office/drawing/2014/main" id="{A6255D31-3D75-8168-7D67-9833FE279AE5}"/>
              </a:ext>
            </a:extLst>
          </p:cNvPr>
          <p:cNvSpPr/>
          <p:nvPr/>
        </p:nvSpPr>
        <p:spPr>
          <a:xfrm>
            <a:off x="7092720" y="3114183"/>
            <a:ext cx="3541776" cy="63485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Non accord : assignation</a:t>
            </a:r>
          </a:p>
        </p:txBody>
      </p:sp>
      <p:pic>
        <p:nvPicPr>
          <p:cNvPr id="10" name="Image 9">
            <a:extLst>
              <a:ext uri="{FF2B5EF4-FFF2-40B4-BE49-F238E27FC236}">
                <a16:creationId xmlns:a16="http://schemas.microsoft.com/office/drawing/2014/main" id="{D11C47BE-4CBD-1858-522D-CDD7D844FE23}"/>
              </a:ext>
            </a:extLst>
          </p:cNvPr>
          <p:cNvPicPr>
            <a:picLocks noChangeAspect="1"/>
          </p:cNvPicPr>
          <p:nvPr/>
        </p:nvPicPr>
        <p:blipFill>
          <a:blip r:embed="rId2"/>
          <a:stretch>
            <a:fillRect/>
          </a:stretch>
        </p:blipFill>
        <p:spPr>
          <a:xfrm>
            <a:off x="8302727" y="2753235"/>
            <a:ext cx="560881" cy="280440"/>
          </a:xfrm>
          <a:prstGeom prst="rect">
            <a:avLst/>
          </a:prstGeom>
        </p:spPr>
      </p:pic>
      <p:sp>
        <p:nvSpPr>
          <p:cNvPr id="11" name="Rectangle 10">
            <a:extLst>
              <a:ext uri="{FF2B5EF4-FFF2-40B4-BE49-F238E27FC236}">
                <a16:creationId xmlns:a16="http://schemas.microsoft.com/office/drawing/2014/main" id="{1B7A7BD5-FB0B-4413-7374-E4B330347481}"/>
              </a:ext>
            </a:extLst>
          </p:cNvPr>
          <p:cNvSpPr/>
          <p:nvPr/>
        </p:nvSpPr>
        <p:spPr>
          <a:xfrm>
            <a:off x="838200" y="4470039"/>
            <a:ext cx="3907536"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Titre exécutoire délivré au créancier </a:t>
            </a:r>
          </a:p>
        </p:txBody>
      </p:sp>
      <p:pic>
        <p:nvPicPr>
          <p:cNvPr id="12" name="Image 11">
            <a:extLst>
              <a:ext uri="{FF2B5EF4-FFF2-40B4-BE49-F238E27FC236}">
                <a16:creationId xmlns:a16="http://schemas.microsoft.com/office/drawing/2014/main" id="{C22F588E-533F-48CD-9BC2-56B5413B4FBE}"/>
              </a:ext>
            </a:extLst>
          </p:cNvPr>
          <p:cNvPicPr>
            <a:picLocks noChangeAspect="1"/>
          </p:cNvPicPr>
          <p:nvPr/>
        </p:nvPicPr>
        <p:blipFill>
          <a:blip r:embed="rId2"/>
          <a:stretch>
            <a:fillRect/>
          </a:stretch>
        </p:blipFill>
        <p:spPr>
          <a:xfrm>
            <a:off x="2511527" y="4109091"/>
            <a:ext cx="560881" cy="280440"/>
          </a:xfrm>
          <a:prstGeom prst="rect">
            <a:avLst/>
          </a:prstGeom>
        </p:spPr>
      </p:pic>
      <p:sp>
        <p:nvSpPr>
          <p:cNvPr id="13" name="Rectangle 12">
            <a:extLst>
              <a:ext uri="{FF2B5EF4-FFF2-40B4-BE49-F238E27FC236}">
                <a16:creationId xmlns:a16="http://schemas.microsoft.com/office/drawing/2014/main" id="{1227B706-9B1D-C467-A585-8BB1423F8F7B}"/>
              </a:ext>
            </a:extLst>
          </p:cNvPr>
          <p:cNvSpPr/>
          <p:nvPr/>
        </p:nvSpPr>
        <p:spPr>
          <a:xfrm>
            <a:off x="3836755" y="5925311"/>
            <a:ext cx="2724888" cy="5858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Non exécution </a:t>
            </a:r>
          </a:p>
        </p:txBody>
      </p:sp>
      <p:sp>
        <p:nvSpPr>
          <p:cNvPr id="14" name="Rectangle 13">
            <a:extLst>
              <a:ext uri="{FF2B5EF4-FFF2-40B4-BE49-F238E27FC236}">
                <a16:creationId xmlns:a16="http://schemas.microsoft.com/office/drawing/2014/main" id="{8D81EEEB-A716-163C-C54C-441A28310001}"/>
              </a:ext>
            </a:extLst>
          </p:cNvPr>
          <p:cNvSpPr/>
          <p:nvPr/>
        </p:nvSpPr>
        <p:spPr>
          <a:xfrm>
            <a:off x="246888" y="5907023"/>
            <a:ext cx="3063240" cy="58585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Exécution  : pas de difficulté</a:t>
            </a:r>
          </a:p>
        </p:txBody>
      </p:sp>
      <p:pic>
        <p:nvPicPr>
          <p:cNvPr id="15" name="Image 14">
            <a:extLst>
              <a:ext uri="{FF2B5EF4-FFF2-40B4-BE49-F238E27FC236}">
                <a16:creationId xmlns:a16="http://schemas.microsoft.com/office/drawing/2014/main" id="{F81376AA-0F84-8B71-4AB7-9ECF39911C5E}"/>
              </a:ext>
            </a:extLst>
          </p:cNvPr>
          <p:cNvPicPr>
            <a:picLocks noChangeAspect="1"/>
          </p:cNvPicPr>
          <p:nvPr/>
        </p:nvPicPr>
        <p:blipFill>
          <a:blip r:embed="rId2"/>
          <a:stretch>
            <a:fillRect/>
          </a:stretch>
        </p:blipFill>
        <p:spPr>
          <a:xfrm>
            <a:off x="838200" y="5475686"/>
            <a:ext cx="560881" cy="280440"/>
          </a:xfrm>
          <a:prstGeom prst="rect">
            <a:avLst/>
          </a:prstGeom>
        </p:spPr>
      </p:pic>
      <p:pic>
        <p:nvPicPr>
          <p:cNvPr id="16" name="Image 15">
            <a:extLst>
              <a:ext uri="{FF2B5EF4-FFF2-40B4-BE49-F238E27FC236}">
                <a16:creationId xmlns:a16="http://schemas.microsoft.com/office/drawing/2014/main" id="{CD6BAC2D-915A-BBEB-8BA6-A687DD30742F}"/>
              </a:ext>
            </a:extLst>
          </p:cNvPr>
          <p:cNvPicPr>
            <a:picLocks noChangeAspect="1"/>
          </p:cNvPicPr>
          <p:nvPr/>
        </p:nvPicPr>
        <p:blipFill>
          <a:blip r:embed="rId2"/>
          <a:stretch>
            <a:fillRect/>
          </a:stretch>
        </p:blipFill>
        <p:spPr>
          <a:xfrm>
            <a:off x="4261128" y="5514655"/>
            <a:ext cx="560881" cy="280440"/>
          </a:xfrm>
          <a:prstGeom prst="rect">
            <a:avLst/>
          </a:prstGeom>
        </p:spPr>
      </p:pic>
      <p:sp>
        <p:nvSpPr>
          <p:cNvPr id="17" name="Rectangle 16">
            <a:extLst>
              <a:ext uri="{FF2B5EF4-FFF2-40B4-BE49-F238E27FC236}">
                <a16:creationId xmlns:a16="http://schemas.microsoft.com/office/drawing/2014/main" id="{23D4D6D1-F587-4298-5C45-914C378A5AA9}"/>
              </a:ext>
            </a:extLst>
          </p:cNvPr>
          <p:cNvSpPr/>
          <p:nvPr/>
        </p:nvSpPr>
        <p:spPr>
          <a:xfrm>
            <a:off x="7110986" y="5925311"/>
            <a:ext cx="3541776" cy="63485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Exécution forcée par un autre Commissaire de Justice</a:t>
            </a:r>
          </a:p>
        </p:txBody>
      </p:sp>
      <p:sp>
        <p:nvSpPr>
          <p:cNvPr id="18" name="Flèche : droite 17">
            <a:extLst>
              <a:ext uri="{FF2B5EF4-FFF2-40B4-BE49-F238E27FC236}">
                <a16:creationId xmlns:a16="http://schemas.microsoft.com/office/drawing/2014/main" id="{C593F53E-4D6A-DBAA-266F-B5927AFC13A8}"/>
              </a:ext>
            </a:extLst>
          </p:cNvPr>
          <p:cNvSpPr/>
          <p:nvPr/>
        </p:nvSpPr>
        <p:spPr>
          <a:xfrm>
            <a:off x="6683913" y="6008242"/>
            <a:ext cx="295656"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2606951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976E45-44AE-7877-F274-356A1DB05D9C}"/>
              </a:ext>
            </a:extLst>
          </p:cNvPr>
          <p:cNvSpPr>
            <a:spLocks noGrp="1"/>
          </p:cNvSpPr>
          <p:nvPr>
            <p:ph type="ctrTitle"/>
          </p:nvPr>
        </p:nvSpPr>
        <p:spPr/>
        <p:txBody>
          <a:bodyPr/>
          <a:lstStyle/>
          <a:p>
            <a:r>
              <a:rPr lang="fr-FR" dirty="0"/>
              <a:t>INJONCTION DE PAYER </a:t>
            </a:r>
          </a:p>
        </p:txBody>
      </p:sp>
      <p:sp>
        <p:nvSpPr>
          <p:cNvPr id="3" name="Sous-titre 2">
            <a:extLst>
              <a:ext uri="{FF2B5EF4-FFF2-40B4-BE49-F238E27FC236}">
                <a16:creationId xmlns:a16="http://schemas.microsoft.com/office/drawing/2014/main" id="{87FFDFE2-213A-007C-3159-C3BE8E083D5C}"/>
              </a:ext>
            </a:extLst>
          </p:cNvPr>
          <p:cNvSpPr>
            <a:spLocks noGrp="1"/>
          </p:cNvSpPr>
          <p:nvPr>
            <p:ph type="subTitle" idx="1"/>
          </p:nvPr>
        </p:nvSpPr>
        <p:spPr/>
        <p:txBody>
          <a:bodyPr/>
          <a:lstStyle/>
          <a:p>
            <a:r>
              <a:rPr lang="fr-FR" dirty="0"/>
              <a:t>(Articles 1405 et suivants du Code de procédure civile et article 60 du Décret du 17 mars 1967)</a:t>
            </a:r>
          </a:p>
        </p:txBody>
      </p:sp>
    </p:spTree>
    <p:extLst>
      <p:ext uri="{BB962C8B-B14F-4D97-AF65-F5344CB8AC3E}">
        <p14:creationId xmlns:p14="http://schemas.microsoft.com/office/powerpoint/2010/main" val="2418479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1F452DA-9428-F54A-8DCB-EC3EB93B3A25}"/>
              </a:ext>
            </a:extLst>
          </p:cNvPr>
          <p:cNvSpPr>
            <a:spLocks noGrp="1"/>
          </p:cNvSpPr>
          <p:nvPr>
            <p:ph idx="1"/>
          </p:nvPr>
        </p:nvSpPr>
        <p:spPr>
          <a:xfrm>
            <a:off x="838200" y="814388"/>
            <a:ext cx="10515600" cy="5362575"/>
          </a:xfrm>
        </p:spPr>
        <p:txBody>
          <a:bodyPr>
            <a:normAutofit lnSpcReduction="10000"/>
          </a:bodyPr>
          <a:lstStyle/>
          <a:p>
            <a:pPr marL="0" indent="0" algn="just">
              <a:buNone/>
            </a:pPr>
            <a:r>
              <a:rPr lang="fr-FR" dirty="0"/>
              <a:t>L’article 14-1 de la Loi du 10 juillet 1965 dispose :</a:t>
            </a:r>
          </a:p>
          <a:p>
            <a:pPr algn="just">
              <a:buNone/>
            </a:pPr>
            <a:r>
              <a:rPr lang="fr-FR" b="0" i="1" dirty="0">
                <a:solidFill>
                  <a:srgbClr val="000000"/>
                </a:solidFill>
                <a:effectLst/>
                <a:latin typeface="sourcesanspro"/>
              </a:rPr>
              <a:t>I.- Pour faire face aux dépenses courantes de maintenance, de fonctionnement et d'administration des parties communes et équipements communs de l'immeuble, le syndicat des copropriétaires vote, chaque année, un budget prévisionnel. L'assemblée générale des copropriétaires appelée à voter le budget prévisionnel est réunie dans un délai de six mois à compter du dernier jour de l'exercice comptable précédent.</a:t>
            </a:r>
          </a:p>
          <a:p>
            <a:pPr algn="just">
              <a:buNone/>
            </a:pPr>
            <a:r>
              <a:rPr lang="fr-FR" b="0" i="1" dirty="0">
                <a:solidFill>
                  <a:srgbClr val="000000"/>
                </a:solidFill>
                <a:effectLst/>
                <a:latin typeface="sourcesanspro"/>
              </a:rPr>
              <a:t>Les copropriétaires versent au syndicat des provisions égales au quart du budget voté. Toutefois, l'assemblée générale peut fixer des modalités différentes.</a:t>
            </a:r>
          </a:p>
          <a:p>
            <a:pPr algn="just">
              <a:buNone/>
            </a:pPr>
            <a:r>
              <a:rPr lang="fr-FR" b="0" i="1" dirty="0">
                <a:solidFill>
                  <a:srgbClr val="000000"/>
                </a:solidFill>
                <a:effectLst/>
                <a:latin typeface="sourcesanspro"/>
              </a:rPr>
              <a:t>La provision est exigible le premier jour de chaque trimestre ou le premier jour de la période fixée par l'assemblée générale.</a:t>
            </a:r>
          </a:p>
          <a:p>
            <a:pPr marL="0" indent="0">
              <a:buNone/>
            </a:pPr>
            <a:endParaRPr lang="fr-FR" dirty="0"/>
          </a:p>
        </p:txBody>
      </p:sp>
    </p:spTree>
    <p:extLst>
      <p:ext uri="{BB962C8B-B14F-4D97-AF65-F5344CB8AC3E}">
        <p14:creationId xmlns:p14="http://schemas.microsoft.com/office/powerpoint/2010/main" val="15962187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A4E4142-12D8-F421-6A64-928517E8581E}"/>
              </a:ext>
            </a:extLst>
          </p:cNvPr>
          <p:cNvSpPr>
            <a:spLocks noGrp="1"/>
          </p:cNvSpPr>
          <p:nvPr>
            <p:ph idx="1"/>
          </p:nvPr>
        </p:nvSpPr>
        <p:spPr>
          <a:xfrm>
            <a:off x="838200" y="557784"/>
            <a:ext cx="10515600" cy="5619179"/>
          </a:xfrm>
        </p:spPr>
        <p:txBody>
          <a:bodyPr/>
          <a:lstStyle/>
          <a:p>
            <a:pPr algn="just">
              <a:buNone/>
            </a:pPr>
            <a:r>
              <a:rPr lang="fr-FR" b="0" i="0" dirty="0">
                <a:solidFill>
                  <a:srgbClr val="000000"/>
                </a:solidFill>
                <a:effectLst/>
                <a:latin typeface="sourcesanspro"/>
              </a:rPr>
              <a:t>La demande est portée devant le juge des contentieux de la protection pour les créances inférieures </a:t>
            </a:r>
            <a:r>
              <a:rPr lang="fr-FR" b="0" i="0">
                <a:solidFill>
                  <a:srgbClr val="000000"/>
                </a:solidFill>
                <a:effectLst/>
                <a:latin typeface="sourcesanspro"/>
              </a:rPr>
              <a:t>à 10.000,00 </a:t>
            </a:r>
            <a:r>
              <a:rPr lang="fr-FR" dirty="0">
                <a:solidFill>
                  <a:srgbClr val="000000"/>
                </a:solidFill>
                <a:latin typeface="sourcesanspro"/>
              </a:rPr>
              <a:t>Euros </a:t>
            </a:r>
            <a:r>
              <a:rPr lang="fr-FR" b="0" i="0" dirty="0">
                <a:solidFill>
                  <a:srgbClr val="000000"/>
                </a:solidFill>
                <a:effectLst/>
                <a:latin typeface="sourcesanspro"/>
              </a:rPr>
              <a:t>ou devant le président du tribunal judiciaire pour les créances supérieures à 10.000,00 Euros</a:t>
            </a:r>
          </a:p>
          <a:p>
            <a:pPr algn="just">
              <a:buNone/>
            </a:pPr>
            <a:r>
              <a:rPr lang="fr-FR" b="0" i="0" dirty="0">
                <a:solidFill>
                  <a:srgbClr val="000000"/>
                </a:solidFill>
                <a:effectLst/>
                <a:latin typeface="sourcesanspro"/>
              </a:rPr>
              <a:t>Le juge territorialement compétent est celui du lieu de situation de l’immeuble (Article 60 du Décret du 17 mar</a:t>
            </a:r>
            <a:r>
              <a:rPr lang="fr-FR" dirty="0">
                <a:solidFill>
                  <a:srgbClr val="000000"/>
                </a:solidFill>
                <a:latin typeface="sourcesanspro"/>
              </a:rPr>
              <a:t>s 1967).</a:t>
            </a:r>
            <a:endParaRPr lang="fr-FR" b="0" i="0" dirty="0">
              <a:solidFill>
                <a:srgbClr val="000000"/>
              </a:solidFill>
              <a:effectLst/>
              <a:latin typeface="sourcesanspro"/>
            </a:endParaRPr>
          </a:p>
          <a:p>
            <a:pPr algn="just">
              <a:buNone/>
            </a:pPr>
            <a:r>
              <a:rPr lang="fr-FR" b="0" i="0" dirty="0">
                <a:solidFill>
                  <a:srgbClr val="000000"/>
                </a:solidFill>
                <a:effectLst/>
                <a:latin typeface="sourcesanspro"/>
              </a:rPr>
              <a:t>La demande est formée par requête remise ou adressée, selon le cas, au greffe par le créancier ou par tout mandataire. L</a:t>
            </a:r>
            <a:r>
              <a:rPr lang="fr-FR" b="0" i="0" dirty="0">
                <a:effectLst/>
                <a:latin typeface="sourcesanspro"/>
              </a:rPr>
              <a:t>a </a:t>
            </a:r>
            <a:r>
              <a:rPr lang="fr-FR" b="0" i="0" dirty="0">
                <a:solidFill>
                  <a:srgbClr val="000000"/>
                </a:solidFill>
                <a:effectLst/>
                <a:latin typeface="sourcesanspro"/>
              </a:rPr>
              <a:t>requête contient l'indication précise du montant de la somme réclamée avec le décompte des différents éléments de la créance ainsi que le fondement de celle-ci. Elle est accompagnée des documents justificatifs.</a:t>
            </a:r>
          </a:p>
          <a:p>
            <a:pPr marL="0" indent="0">
              <a:buNone/>
            </a:pPr>
            <a:endParaRPr lang="fr-FR" dirty="0"/>
          </a:p>
        </p:txBody>
      </p:sp>
    </p:spTree>
    <p:extLst>
      <p:ext uri="{BB962C8B-B14F-4D97-AF65-F5344CB8AC3E}">
        <p14:creationId xmlns:p14="http://schemas.microsoft.com/office/powerpoint/2010/main" val="13656367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C52F32C-DFD5-C48F-C428-68D818AA7122}"/>
              </a:ext>
            </a:extLst>
          </p:cNvPr>
          <p:cNvSpPr>
            <a:spLocks noGrp="1"/>
          </p:cNvSpPr>
          <p:nvPr>
            <p:ph idx="1"/>
          </p:nvPr>
        </p:nvSpPr>
        <p:spPr>
          <a:xfrm>
            <a:off x="838200" y="777240"/>
            <a:ext cx="10515600" cy="5399723"/>
          </a:xfrm>
        </p:spPr>
        <p:txBody>
          <a:bodyPr>
            <a:normAutofit lnSpcReduction="10000"/>
          </a:bodyPr>
          <a:lstStyle/>
          <a:p>
            <a:pPr algn="just">
              <a:buNone/>
            </a:pPr>
            <a:r>
              <a:rPr lang="fr-FR" b="0" i="0" dirty="0">
                <a:solidFill>
                  <a:srgbClr val="000000"/>
                </a:solidFill>
                <a:effectLst/>
                <a:latin typeface="sourcesanspro"/>
              </a:rPr>
              <a:t>Si, au vu des documents produits, la demande lui paraît fondée en tout ou partie, le juge rend une ordonnance portant injonction de payer pour la somme qu'il retient.</a:t>
            </a:r>
          </a:p>
          <a:p>
            <a:pPr algn="just">
              <a:buNone/>
            </a:pPr>
            <a:r>
              <a:rPr lang="fr-FR" b="0" i="0" dirty="0">
                <a:solidFill>
                  <a:srgbClr val="000000"/>
                </a:solidFill>
                <a:effectLst/>
                <a:latin typeface="sourcesanspro"/>
              </a:rPr>
              <a:t>Si le juge rejette la requête, sa décision est sans recours pour le créancier, sauf à celui-ci à procéder selon les voies de droit commun (assignation).</a:t>
            </a:r>
          </a:p>
          <a:p>
            <a:pPr algn="just">
              <a:buNone/>
            </a:pPr>
            <a:r>
              <a:rPr lang="fr-FR" b="0" i="0" dirty="0">
                <a:solidFill>
                  <a:srgbClr val="000000"/>
                </a:solidFill>
                <a:effectLst/>
                <a:latin typeface="sourcesanspro"/>
              </a:rPr>
              <a:t>Si le juge ne retient la requête que pour partie, sa décision est également sans recours pour le créancier, sauf à celui-ci à ne pas signifier l'ordonnance et à procéder selon les voies de droit commun.</a:t>
            </a:r>
          </a:p>
          <a:p>
            <a:pPr algn="just">
              <a:buNone/>
            </a:pPr>
            <a:r>
              <a:rPr lang="fr-FR" b="0" i="0" dirty="0">
                <a:solidFill>
                  <a:srgbClr val="000000"/>
                </a:solidFill>
                <a:effectLst/>
                <a:latin typeface="sourcesanspro"/>
              </a:rPr>
              <a:t>Le débiteur peut s'opposer à l'ordonnance portant injonction de payer dans le mois suivant la signification.</a:t>
            </a:r>
          </a:p>
          <a:p>
            <a:pPr algn="just">
              <a:buNone/>
            </a:pPr>
            <a:r>
              <a:rPr lang="fr-FR" dirty="0">
                <a:solidFill>
                  <a:srgbClr val="000000"/>
                </a:solidFill>
                <a:latin typeface="sourcesanspro"/>
              </a:rPr>
              <a:t>Dans ce cas, l’affaire est portée devant le Juge dans le cadre d’une procédure contradictoire.</a:t>
            </a:r>
            <a:endParaRPr lang="fr-FR" b="0" i="0" dirty="0">
              <a:solidFill>
                <a:srgbClr val="000000"/>
              </a:solidFill>
              <a:effectLst/>
              <a:latin typeface="sourcesanspro"/>
            </a:endParaRPr>
          </a:p>
          <a:p>
            <a:pPr marL="0" indent="0">
              <a:buNone/>
            </a:pPr>
            <a:endParaRPr lang="fr-FR" dirty="0"/>
          </a:p>
        </p:txBody>
      </p:sp>
    </p:spTree>
    <p:extLst>
      <p:ext uri="{BB962C8B-B14F-4D97-AF65-F5344CB8AC3E}">
        <p14:creationId xmlns:p14="http://schemas.microsoft.com/office/powerpoint/2010/main" val="20038174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9DC072-1101-D87C-3644-6DD59589851E}"/>
              </a:ext>
            </a:extLst>
          </p:cNvPr>
          <p:cNvSpPr>
            <a:spLocks noGrp="1"/>
          </p:cNvSpPr>
          <p:nvPr>
            <p:ph type="ctrTitle"/>
          </p:nvPr>
        </p:nvSpPr>
        <p:spPr>
          <a:xfrm>
            <a:off x="1258824" y="1936179"/>
            <a:ext cx="9144000" cy="2387600"/>
          </a:xfrm>
        </p:spPr>
        <p:txBody>
          <a:bodyPr>
            <a:normAutofit fontScale="90000"/>
          </a:bodyPr>
          <a:lstStyle/>
          <a:p>
            <a:br>
              <a:rPr lang="fr-FR" dirty="0"/>
            </a:br>
            <a:br>
              <a:rPr lang="fr-FR" dirty="0"/>
            </a:br>
            <a:br>
              <a:rPr lang="fr-FR" dirty="0"/>
            </a:br>
            <a:br>
              <a:rPr lang="fr-FR" dirty="0"/>
            </a:br>
            <a:br>
              <a:rPr lang="fr-FR" dirty="0"/>
            </a:br>
            <a:r>
              <a:rPr lang="fr-FR" dirty="0"/>
              <a:t>PROCEDURE DE SAISIE IMMOBILIERE</a:t>
            </a:r>
            <a:br>
              <a:rPr lang="fr-FR" dirty="0"/>
            </a:br>
            <a:r>
              <a:rPr lang="fr-FR" dirty="0"/>
              <a:t>(articles R311-2 et suivants CPCE)</a:t>
            </a:r>
          </a:p>
        </p:txBody>
      </p:sp>
      <p:sp>
        <p:nvSpPr>
          <p:cNvPr id="3" name="Sous-titre 2">
            <a:extLst>
              <a:ext uri="{FF2B5EF4-FFF2-40B4-BE49-F238E27FC236}">
                <a16:creationId xmlns:a16="http://schemas.microsoft.com/office/drawing/2014/main" id="{60114B73-E503-B62E-3A07-2F21BDD4A946}"/>
              </a:ext>
            </a:extLst>
          </p:cNvPr>
          <p:cNvSpPr>
            <a:spLocks noGrp="1"/>
          </p:cNvSpPr>
          <p:nvPr>
            <p:ph type="subTitle" idx="1"/>
          </p:nvPr>
        </p:nvSpPr>
        <p:spPr>
          <a:xfrm>
            <a:off x="1386840" y="4388422"/>
            <a:ext cx="9144000" cy="1655762"/>
          </a:xfrm>
        </p:spPr>
        <p:txBody>
          <a:bodyPr/>
          <a:lstStyle/>
          <a:p>
            <a:pPr algn="just"/>
            <a:endParaRPr lang="fr-FR" dirty="0"/>
          </a:p>
          <a:p>
            <a:pPr algn="just"/>
            <a:r>
              <a:rPr lang="fr-FR" dirty="0"/>
              <a:t>NB : CPCE = Code des procédures civiles d’exécution</a:t>
            </a:r>
          </a:p>
        </p:txBody>
      </p:sp>
    </p:spTree>
    <p:extLst>
      <p:ext uri="{BB962C8B-B14F-4D97-AF65-F5344CB8AC3E}">
        <p14:creationId xmlns:p14="http://schemas.microsoft.com/office/powerpoint/2010/main" val="40075672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6BA8DB-900E-5731-F524-6FB2C16665FD}"/>
              </a:ext>
            </a:extLst>
          </p:cNvPr>
          <p:cNvSpPr>
            <a:spLocks noGrp="1"/>
          </p:cNvSpPr>
          <p:nvPr>
            <p:ph type="title"/>
          </p:nvPr>
        </p:nvSpPr>
        <p:spPr/>
        <p:txBody>
          <a:bodyPr>
            <a:normAutofit fontScale="90000"/>
          </a:bodyPr>
          <a:lstStyle/>
          <a:p>
            <a:pPr>
              <a:lnSpc>
                <a:spcPct val="115000"/>
              </a:lnSpc>
              <a:spcAft>
                <a:spcPts val="800"/>
              </a:spcAft>
              <a:tabLst>
                <a:tab pos="1752600" algn="l"/>
              </a:tabLst>
            </a:pPr>
            <a:r>
              <a:rPr lang="fr-FR" sz="4400" kern="100" dirty="0">
                <a:effectLst/>
                <a:latin typeface="Aptos" panose="020B0004020202020204" pitchFamily="34" charset="0"/>
                <a:ea typeface="Aptos" panose="020B0004020202020204" pitchFamily="34" charset="0"/>
                <a:cs typeface="Times New Roman" panose="02020603050405020304" pitchFamily="18" charset="0"/>
              </a:rPr>
              <a:t>Saisie immobilière – Articles R311-2 et suivants du Code des procédures civiles d’exécution</a:t>
            </a:r>
            <a:br>
              <a:rPr lang="fr-FR" sz="4400" kern="100" dirty="0">
                <a:effectLst/>
                <a:latin typeface="Aptos" panose="020B0004020202020204" pitchFamily="34" charset="0"/>
                <a:ea typeface="Aptos" panose="020B0004020202020204" pitchFamily="34" charset="0"/>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CACC5ADF-784A-5C67-812A-BCED35521ABF}"/>
              </a:ext>
            </a:extLst>
          </p:cNvPr>
          <p:cNvSpPr>
            <a:spLocks noGrp="1"/>
          </p:cNvSpPr>
          <p:nvPr>
            <p:ph idx="1"/>
          </p:nvPr>
        </p:nvSpPr>
        <p:spPr/>
        <p:txBody>
          <a:bodyPr/>
          <a:lstStyle/>
          <a:p>
            <a:pPr marL="342900" lvl="0" indent="-342900" algn="just">
              <a:lnSpc>
                <a:spcPct val="115000"/>
              </a:lnSpc>
              <a:buFont typeface="Aptos" panose="020B0004020202020204" pitchFamily="34" charset="0"/>
              <a:buChar char="-"/>
              <a:tabLst>
                <a:tab pos="1752600" algn="l"/>
              </a:tabLst>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Vote en Assemblée générale à la majorité de l’article 24 de la Loi du 10 juillet 1965 pour engager la procédure</a:t>
            </a:r>
          </a:p>
          <a:p>
            <a:pPr marL="0" lvl="0" indent="0" algn="just">
              <a:lnSpc>
                <a:spcPct val="115000"/>
              </a:lnSpc>
              <a:buNone/>
              <a:tabLst>
                <a:tab pos="1752600" algn="l"/>
              </a:tabLst>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NB : le copropriétaire concerné ne peut pas voter – A 19-2 de la Loi du 10 juillet 1965</a:t>
            </a:r>
          </a:p>
          <a:p>
            <a:pPr marL="342900" lvl="0" indent="-342900" algn="just">
              <a:lnSpc>
                <a:spcPct val="115000"/>
              </a:lnSpc>
              <a:buFont typeface="Aptos" panose="020B0004020202020204" pitchFamily="34" charset="0"/>
              <a:buChar char="-"/>
              <a:tabLst>
                <a:tab pos="1752600" algn="l"/>
              </a:tabLst>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Juge de l’exécution du Tribunal judiciaire dans le ressort duquel est situé l’immeuble est compétent</a:t>
            </a:r>
          </a:p>
          <a:p>
            <a:pPr marL="342900" lvl="0" indent="-342900" algn="just">
              <a:lnSpc>
                <a:spcPct val="115000"/>
              </a:lnSpc>
              <a:spcAft>
                <a:spcPts val="800"/>
              </a:spcAft>
              <a:buFont typeface="Aptos" panose="020B0004020202020204" pitchFamily="34" charset="0"/>
              <a:buChar char="-"/>
              <a:tabLst>
                <a:tab pos="1752600" algn="l"/>
              </a:tabLst>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Constitution d’Avocat obligatoire</a:t>
            </a:r>
          </a:p>
          <a:p>
            <a:pPr marL="0" indent="0">
              <a:buNone/>
            </a:pPr>
            <a:endParaRPr lang="fr-FR" dirty="0"/>
          </a:p>
        </p:txBody>
      </p:sp>
    </p:spTree>
    <p:extLst>
      <p:ext uri="{BB962C8B-B14F-4D97-AF65-F5344CB8AC3E}">
        <p14:creationId xmlns:p14="http://schemas.microsoft.com/office/powerpoint/2010/main" val="14414194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F2B9355-D1A6-A797-45D1-5FECDD5922D7}"/>
              </a:ext>
            </a:extLst>
          </p:cNvPr>
          <p:cNvSpPr>
            <a:spLocks noGrp="1"/>
          </p:cNvSpPr>
          <p:nvPr>
            <p:ph idx="1"/>
          </p:nvPr>
        </p:nvSpPr>
        <p:spPr>
          <a:xfrm>
            <a:off x="838200" y="640080"/>
            <a:ext cx="10515600" cy="5536883"/>
          </a:xfrm>
        </p:spPr>
        <p:txBody>
          <a:bodyPr>
            <a:normAutofit fontScale="92500" lnSpcReduction="20000"/>
          </a:bodyPr>
          <a:lstStyle/>
          <a:p>
            <a:pPr marL="1143000" lvl="2" indent="-228600" algn="just">
              <a:lnSpc>
                <a:spcPct val="115000"/>
              </a:lnSpc>
              <a:buFont typeface="Wingdings" panose="05000000000000000000" pitchFamily="2" charset="2"/>
              <a:buChar char=""/>
              <a:tabLst>
                <a:tab pos="1752600" algn="l"/>
              </a:tabLst>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Commandement de payer valant saisie par voie de Commissaire de Justice</a:t>
            </a:r>
          </a:p>
          <a:p>
            <a:pPr marL="1143000" lvl="2" indent="-228600" algn="just">
              <a:lnSpc>
                <a:spcPct val="115000"/>
              </a:lnSpc>
              <a:buFont typeface="Wingdings" panose="05000000000000000000" pitchFamily="2" charset="2"/>
              <a:buChar char=""/>
              <a:tabLst>
                <a:tab pos="1752600" algn="l"/>
              </a:tabLst>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Publication de ce commandement au fichier immobilier dans les 2 mois de sa signification</a:t>
            </a:r>
          </a:p>
          <a:p>
            <a:pPr marL="1143000" lvl="2" indent="-228600" algn="just">
              <a:lnSpc>
                <a:spcPct val="115000"/>
              </a:lnSpc>
              <a:buFont typeface="Wingdings" panose="05000000000000000000" pitchFamily="2" charset="2"/>
              <a:buChar char=""/>
              <a:tabLst>
                <a:tab pos="1752600" algn="l"/>
              </a:tabLst>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S’il n’y a pas de paiement dans les 8 jours de la signification du commandement, le Commissaire de Justice est autorisé à pénétrer dans les lieux pour établir un PV de description des lieux (R322-2 CPCE)</a:t>
            </a:r>
          </a:p>
          <a:p>
            <a:pPr marL="1143000" lvl="2" indent="-228600" algn="just">
              <a:lnSpc>
                <a:spcPct val="115000"/>
              </a:lnSpc>
              <a:spcAft>
                <a:spcPts val="800"/>
              </a:spcAft>
              <a:buFont typeface="Wingdings" panose="05000000000000000000" pitchFamily="2" charset="2"/>
              <a:buChar char=""/>
              <a:tabLst>
                <a:tab pos="1752600" algn="l"/>
              </a:tabLst>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Dans les 2 mois de la publication du commandement au fichier immobilier, le créancier assigne le débiteur à comparaitre devant le Juge de l’Exécution à une audience d’orientation (R322-5 CPCE) – cette assignation doit être délivrée dans un délai compris entre 1 mois et 3 mois avant la date d’audience</a:t>
            </a:r>
          </a:p>
          <a:p>
            <a:pPr marL="0" indent="0">
              <a:buNone/>
            </a:pPr>
            <a:endParaRPr lang="fr-FR" dirty="0"/>
          </a:p>
        </p:txBody>
      </p:sp>
    </p:spTree>
    <p:extLst>
      <p:ext uri="{BB962C8B-B14F-4D97-AF65-F5344CB8AC3E}">
        <p14:creationId xmlns:p14="http://schemas.microsoft.com/office/powerpoint/2010/main" val="26474417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FB937D8-B56E-2BE1-AAAC-26CB673D1465}"/>
              </a:ext>
            </a:extLst>
          </p:cNvPr>
          <p:cNvSpPr>
            <a:spLocks noGrp="1"/>
          </p:cNvSpPr>
          <p:nvPr>
            <p:ph idx="1"/>
          </p:nvPr>
        </p:nvSpPr>
        <p:spPr>
          <a:xfrm>
            <a:off x="838200" y="630936"/>
            <a:ext cx="10515600" cy="5546027"/>
          </a:xfrm>
        </p:spPr>
        <p:txBody>
          <a:bodyPr>
            <a:normAutofit fontScale="92500" lnSpcReduction="10000"/>
          </a:bodyPr>
          <a:lstStyle/>
          <a:p>
            <a:pPr marL="1143000" lvl="2" indent="-228600" algn="just">
              <a:lnSpc>
                <a:spcPct val="115000"/>
              </a:lnSpc>
              <a:buFont typeface="Wingdings" panose="05000000000000000000" pitchFamily="2" charset="2"/>
              <a:buChar char=""/>
              <a:tabLst>
                <a:tab pos="1752600" algn="l"/>
              </a:tabLst>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Signification de l’assignation aux créanciers inscrits et dépôt du cahier des charges auprès du Greffe du Tribunal Judiciaire au plus tard le 5</a:t>
            </a:r>
            <a:r>
              <a:rPr lang="fr-FR" sz="2800" kern="100" baseline="30000" dirty="0">
                <a:effectLst/>
                <a:latin typeface="Aptos" panose="020B0004020202020204" pitchFamily="34" charset="0"/>
                <a:ea typeface="Aptos" panose="020B0004020202020204" pitchFamily="34" charset="0"/>
                <a:cs typeface="Times New Roman" panose="02020603050405020304" pitchFamily="18" charset="0"/>
              </a:rPr>
              <a:t>ème</a:t>
            </a:r>
            <a:r>
              <a:rPr lang="fr-FR" sz="2800" kern="100" dirty="0">
                <a:effectLst/>
                <a:latin typeface="Aptos" panose="020B0004020202020204" pitchFamily="34" charset="0"/>
                <a:ea typeface="Aptos" panose="020B0004020202020204" pitchFamily="34" charset="0"/>
                <a:cs typeface="Times New Roman" panose="02020603050405020304" pitchFamily="18" charset="0"/>
              </a:rPr>
              <a:t> jour après la signification de l’assignation (R322-6 et R 322-10 CPCE)</a:t>
            </a:r>
          </a:p>
          <a:p>
            <a:pPr marL="1143000" lvl="2" indent="-228600" algn="just">
              <a:lnSpc>
                <a:spcPct val="115000"/>
              </a:lnSpc>
              <a:buFont typeface="Wingdings" panose="05000000000000000000" pitchFamily="2" charset="2"/>
              <a:buChar char=""/>
              <a:tabLst>
                <a:tab pos="1752600" algn="l"/>
              </a:tabLst>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Audiences d’orientation pour finaliser les échanges de pièces et conclusions</a:t>
            </a:r>
          </a:p>
          <a:p>
            <a:pPr marL="1143000" lvl="2" indent="-228600" algn="just">
              <a:lnSpc>
                <a:spcPct val="115000"/>
              </a:lnSpc>
              <a:buFont typeface="Wingdings" panose="05000000000000000000" pitchFamily="2" charset="2"/>
              <a:buChar char=""/>
              <a:tabLst>
                <a:tab pos="1752600" algn="l"/>
              </a:tabLst>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Jugement d’orientation qui mentionne le montant retenu pour la créance du poursuivant en principal, frais, intérêts et autres accessoires et fixe le prix de vente et la date de l’audience de vente</a:t>
            </a:r>
          </a:p>
          <a:p>
            <a:pPr marL="1143000" lvl="2" indent="-228600">
              <a:lnSpc>
                <a:spcPct val="115000"/>
              </a:lnSpc>
              <a:spcAft>
                <a:spcPts val="800"/>
              </a:spcAft>
              <a:buFont typeface="Wingdings" panose="05000000000000000000" pitchFamily="2" charset="2"/>
              <a:buChar char=""/>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Jugement susceptible d’appel dans un délai de 15 jours à compter de sa signification</a:t>
            </a:r>
          </a:p>
          <a:p>
            <a:pPr marL="0" indent="0">
              <a:buNone/>
            </a:pPr>
            <a:endParaRPr lang="fr-FR" dirty="0"/>
          </a:p>
        </p:txBody>
      </p:sp>
    </p:spTree>
    <p:extLst>
      <p:ext uri="{BB962C8B-B14F-4D97-AF65-F5344CB8AC3E}">
        <p14:creationId xmlns:p14="http://schemas.microsoft.com/office/powerpoint/2010/main" val="28919221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6D00886-9A19-1A5E-A98B-2239F4E31308}"/>
              </a:ext>
            </a:extLst>
          </p:cNvPr>
          <p:cNvSpPr>
            <a:spLocks noGrp="1"/>
          </p:cNvSpPr>
          <p:nvPr>
            <p:ph idx="1"/>
          </p:nvPr>
        </p:nvSpPr>
        <p:spPr>
          <a:xfrm>
            <a:off x="838200" y="658368"/>
            <a:ext cx="10515600" cy="5518595"/>
          </a:xfrm>
        </p:spPr>
        <p:txBody>
          <a:bodyPr/>
          <a:lstStyle/>
          <a:p>
            <a:pPr marL="1143000" lvl="2" indent="-228600" algn="just">
              <a:lnSpc>
                <a:spcPct val="115000"/>
              </a:lnSpc>
              <a:buFont typeface="Wingdings" panose="05000000000000000000" pitchFamily="2" charset="2"/>
              <a:buChar char=""/>
              <a:tabLst>
                <a:tab pos="1752600" algn="l"/>
              </a:tabLst>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Publication du jugement dans les journaux d’annonces légales et affichage au sein du tribunal (R322-31 CPCE)</a:t>
            </a:r>
          </a:p>
          <a:p>
            <a:pPr marL="1143000" lvl="2" indent="-228600" algn="just">
              <a:lnSpc>
                <a:spcPct val="115000"/>
              </a:lnSpc>
              <a:buFont typeface="Wingdings" panose="05000000000000000000" pitchFamily="2" charset="2"/>
              <a:buChar char=""/>
              <a:tabLst>
                <a:tab pos="1752600" algn="l"/>
              </a:tabLst>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Audience de vente au sein du Tribunal Judiciaire</a:t>
            </a:r>
          </a:p>
          <a:p>
            <a:pPr marL="1143000" lvl="2" indent="-228600" algn="just">
              <a:lnSpc>
                <a:spcPct val="115000"/>
              </a:lnSpc>
              <a:buFont typeface="Wingdings" panose="05000000000000000000" pitchFamily="2" charset="2"/>
              <a:buChar char=""/>
              <a:tabLst>
                <a:tab pos="1752600" algn="l"/>
              </a:tabLst>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Jugement de vente - Seul le jugement d'adjudication qui statue sur une contestation est susceptible d'appel de ce chef dans un délai de quinze jours à compter de sa notification (R322-60 CPCE)</a:t>
            </a:r>
          </a:p>
          <a:p>
            <a:pPr marL="1143000" lvl="2" indent="-228600" algn="just">
              <a:lnSpc>
                <a:spcPct val="115000"/>
              </a:lnSpc>
              <a:buFont typeface="Wingdings" panose="05000000000000000000" pitchFamily="2" charset="2"/>
              <a:buChar char=""/>
              <a:tabLst>
                <a:tab pos="1752600" algn="l"/>
              </a:tabLst>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Consignation du prix dans les 2 mois de la réalisation de la vente (R322-56 CPCE)</a:t>
            </a:r>
          </a:p>
          <a:p>
            <a:pPr marL="1143000" lvl="2" indent="-228600" algn="just">
              <a:lnSpc>
                <a:spcPct val="115000"/>
              </a:lnSpc>
              <a:spcAft>
                <a:spcPts val="800"/>
              </a:spcAft>
              <a:buFont typeface="Wingdings" panose="05000000000000000000" pitchFamily="2" charset="2"/>
              <a:buChar char=""/>
              <a:tabLst>
                <a:tab pos="1752600" algn="l"/>
              </a:tabLst>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Procédure de distribution du prix (R331-1 CPCE et suivants)</a:t>
            </a:r>
          </a:p>
          <a:p>
            <a:pPr marL="0" indent="0">
              <a:buNone/>
            </a:pPr>
            <a:endParaRPr lang="fr-FR" dirty="0"/>
          </a:p>
        </p:txBody>
      </p:sp>
    </p:spTree>
    <p:extLst>
      <p:ext uri="{BB962C8B-B14F-4D97-AF65-F5344CB8AC3E}">
        <p14:creationId xmlns:p14="http://schemas.microsoft.com/office/powerpoint/2010/main" val="38769937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08B900C-3146-1E3F-040C-7D1A458AF6BC}"/>
              </a:ext>
            </a:extLst>
          </p:cNvPr>
          <p:cNvSpPr>
            <a:spLocks noGrp="1"/>
          </p:cNvSpPr>
          <p:nvPr>
            <p:ph idx="1"/>
          </p:nvPr>
        </p:nvSpPr>
        <p:spPr>
          <a:xfrm>
            <a:off x="838200" y="822960"/>
            <a:ext cx="10515600" cy="5354003"/>
          </a:xfrm>
        </p:spPr>
        <p:txBody>
          <a:bodyPr>
            <a:normAutofit fontScale="92500" lnSpcReduction="20000"/>
          </a:bodyPr>
          <a:lstStyle/>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Article L322-6, alinéa 1, du Code des procédures civiles d’exécution : Le montant de la mise à prix est fixé par le créancier poursuivant. A défaut d'enchère, celui-ci est déclaré adjudicataire d'office à ce montant.</a:t>
            </a:r>
          </a:p>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 </a:t>
            </a:r>
          </a:p>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La vente amiable peut intervenir à tout moment et il n’est pas nécessaire de constituer un Avocat ; le débiteur peut venir à l’audience pour faire constater la signature d’un mandat, voire d’un compromis de vente.</a:t>
            </a:r>
          </a:p>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 </a:t>
            </a:r>
          </a:p>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Attention : la péremption du commandement de payer valant saisie est acquise au bout de 5 ans si aucun jugement constatant la vente du bien n’est mentionné à sa marge.</a:t>
            </a:r>
          </a:p>
          <a:p>
            <a:pPr marL="0" indent="0">
              <a:buNone/>
            </a:pPr>
            <a:endParaRPr lang="fr-FR" dirty="0"/>
          </a:p>
        </p:txBody>
      </p:sp>
    </p:spTree>
    <p:extLst>
      <p:ext uri="{BB962C8B-B14F-4D97-AF65-F5344CB8AC3E}">
        <p14:creationId xmlns:p14="http://schemas.microsoft.com/office/powerpoint/2010/main" val="25251556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BB0F13-F602-8A3D-E614-9A28292033E3}"/>
              </a:ext>
            </a:extLst>
          </p:cNvPr>
          <p:cNvSpPr>
            <a:spLocks noGrp="1"/>
          </p:cNvSpPr>
          <p:nvPr>
            <p:ph type="title"/>
          </p:nvPr>
        </p:nvSpPr>
        <p:spPr>
          <a:xfrm>
            <a:off x="838200" y="365125"/>
            <a:ext cx="10515600" cy="713867"/>
          </a:xfrm>
        </p:spPr>
        <p:txBody>
          <a:bodyPr/>
          <a:lstStyle/>
          <a:p>
            <a:r>
              <a:rPr lang="fr-FR" dirty="0"/>
              <a:t>Schéma procédural</a:t>
            </a:r>
          </a:p>
        </p:txBody>
      </p:sp>
      <p:pic>
        <p:nvPicPr>
          <p:cNvPr id="9" name="Espace réservé du contenu 8">
            <a:extLst>
              <a:ext uri="{FF2B5EF4-FFF2-40B4-BE49-F238E27FC236}">
                <a16:creationId xmlns:a16="http://schemas.microsoft.com/office/drawing/2014/main" id="{5E8B4133-4848-4706-9D4C-226F26AA4B94}"/>
              </a:ext>
            </a:extLst>
          </p:cNvPr>
          <p:cNvPicPr>
            <a:picLocks noGrp="1" noChangeAspect="1"/>
          </p:cNvPicPr>
          <p:nvPr>
            <p:ph idx="1"/>
          </p:nvPr>
        </p:nvPicPr>
        <p:blipFill>
          <a:blip r:embed="rId2"/>
          <a:stretch>
            <a:fillRect/>
          </a:stretch>
        </p:blipFill>
        <p:spPr>
          <a:xfrm>
            <a:off x="7351801" y="2825846"/>
            <a:ext cx="579170" cy="243861"/>
          </a:xfrm>
          <a:prstGeom prst="rect">
            <a:avLst/>
          </a:prstGeom>
        </p:spPr>
      </p:pic>
      <p:sp>
        <p:nvSpPr>
          <p:cNvPr id="4" name="Rectangle 3">
            <a:extLst>
              <a:ext uri="{FF2B5EF4-FFF2-40B4-BE49-F238E27FC236}">
                <a16:creationId xmlns:a16="http://schemas.microsoft.com/office/drawing/2014/main" id="{BF87E8B5-EE6E-2A78-4F15-B889CB296B40}"/>
              </a:ext>
            </a:extLst>
          </p:cNvPr>
          <p:cNvSpPr/>
          <p:nvPr/>
        </p:nvSpPr>
        <p:spPr>
          <a:xfrm>
            <a:off x="3383280" y="1768237"/>
            <a:ext cx="6702552"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Commandement de payer valant saisie-vente</a:t>
            </a:r>
          </a:p>
          <a:p>
            <a:pPr algn="ctr"/>
            <a:r>
              <a:rPr lang="fr-FR" dirty="0"/>
              <a:t>Avec publication dans les 2 mois</a:t>
            </a:r>
          </a:p>
        </p:txBody>
      </p:sp>
      <p:sp>
        <p:nvSpPr>
          <p:cNvPr id="5" name="Ellipse 4">
            <a:extLst>
              <a:ext uri="{FF2B5EF4-FFF2-40B4-BE49-F238E27FC236}">
                <a16:creationId xmlns:a16="http://schemas.microsoft.com/office/drawing/2014/main" id="{6E310095-21F8-FB04-BAD4-168AA74443B2}"/>
              </a:ext>
            </a:extLst>
          </p:cNvPr>
          <p:cNvSpPr/>
          <p:nvPr/>
        </p:nvSpPr>
        <p:spPr>
          <a:xfrm>
            <a:off x="6117361" y="425196"/>
            <a:ext cx="2953512" cy="91440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Vote en assemblée générale</a:t>
            </a:r>
          </a:p>
        </p:txBody>
      </p:sp>
      <p:sp>
        <p:nvSpPr>
          <p:cNvPr id="6" name="Rectangle 5">
            <a:extLst>
              <a:ext uri="{FF2B5EF4-FFF2-40B4-BE49-F238E27FC236}">
                <a16:creationId xmlns:a16="http://schemas.microsoft.com/office/drawing/2014/main" id="{6555408F-3009-096F-D11A-763701C740E5}"/>
              </a:ext>
            </a:extLst>
          </p:cNvPr>
          <p:cNvSpPr/>
          <p:nvPr/>
        </p:nvSpPr>
        <p:spPr>
          <a:xfrm>
            <a:off x="3383280" y="3139838"/>
            <a:ext cx="6640118"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Assignation dans les 2 mois de la publication du commandement</a:t>
            </a:r>
          </a:p>
        </p:txBody>
      </p:sp>
      <p:sp>
        <p:nvSpPr>
          <p:cNvPr id="7" name="Rectangle 6">
            <a:extLst>
              <a:ext uri="{FF2B5EF4-FFF2-40B4-BE49-F238E27FC236}">
                <a16:creationId xmlns:a16="http://schemas.microsoft.com/office/drawing/2014/main" id="{BB43A1C6-5723-5EBF-0DC2-DF5D436AD96B}"/>
              </a:ext>
            </a:extLst>
          </p:cNvPr>
          <p:cNvSpPr/>
          <p:nvPr/>
        </p:nvSpPr>
        <p:spPr>
          <a:xfrm>
            <a:off x="3336011" y="4438361"/>
            <a:ext cx="6640118" cy="103552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Signification de l’assignation aux créanciers inscrits</a:t>
            </a:r>
          </a:p>
          <a:p>
            <a:pPr algn="ctr"/>
            <a:r>
              <a:rPr lang="fr-FR" dirty="0"/>
              <a:t>Dépôt du cahier des charges auprès du greffe du Tribunal Judiciaire</a:t>
            </a:r>
          </a:p>
        </p:txBody>
      </p:sp>
      <p:sp>
        <p:nvSpPr>
          <p:cNvPr id="8" name="Flèche : bas 7">
            <a:extLst>
              <a:ext uri="{FF2B5EF4-FFF2-40B4-BE49-F238E27FC236}">
                <a16:creationId xmlns:a16="http://schemas.microsoft.com/office/drawing/2014/main" id="{0BA23062-C017-1550-A9C8-8A2FFC69D972}"/>
              </a:ext>
            </a:extLst>
          </p:cNvPr>
          <p:cNvSpPr/>
          <p:nvPr/>
        </p:nvSpPr>
        <p:spPr>
          <a:xfrm>
            <a:off x="7351801" y="1409690"/>
            <a:ext cx="484632" cy="21945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F5A40B56-1C4A-CBC5-8EFA-061390540AAC}"/>
              </a:ext>
            </a:extLst>
          </p:cNvPr>
          <p:cNvPicPr>
            <a:picLocks noChangeAspect="1"/>
          </p:cNvPicPr>
          <p:nvPr/>
        </p:nvPicPr>
        <p:blipFill>
          <a:blip r:embed="rId2"/>
          <a:stretch>
            <a:fillRect/>
          </a:stretch>
        </p:blipFill>
        <p:spPr>
          <a:xfrm>
            <a:off x="7351801" y="4124369"/>
            <a:ext cx="579170" cy="243861"/>
          </a:xfrm>
          <a:prstGeom prst="rect">
            <a:avLst/>
          </a:prstGeom>
        </p:spPr>
      </p:pic>
      <p:sp>
        <p:nvSpPr>
          <p:cNvPr id="11" name="Rectangle 10">
            <a:extLst>
              <a:ext uri="{FF2B5EF4-FFF2-40B4-BE49-F238E27FC236}">
                <a16:creationId xmlns:a16="http://schemas.microsoft.com/office/drawing/2014/main" id="{15F0D5E3-55C0-C120-E42A-29E967F3EBFB}"/>
              </a:ext>
            </a:extLst>
          </p:cNvPr>
          <p:cNvSpPr/>
          <p:nvPr/>
        </p:nvSpPr>
        <p:spPr>
          <a:xfrm>
            <a:off x="3383280" y="5769864"/>
            <a:ext cx="6592847"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Audience d’orientation</a:t>
            </a:r>
          </a:p>
          <a:p>
            <a:pPr algn="ctr"/>
            <a:r>
              <a:rPr lang="fr-FR" dirty="0"/>
              <a:t>(Avocat obligatoire, sauf pour une vente amiable)</a:t>
            </a:r>
          </a:p>
        </p:txBody>
      </p:sp>
      <p:pic>
        <p:nvPicPr>
          <p:cNvPr id="12" name="Image 11">
            <a:extLst>
              <a:ext uri="{FF2B5EF4-FFF2-40B4-BE49-F238E27FC236}">
                <a16:creationId xmlns:a16="http://schemas.microsoft.com/office/drawing/2014/main" id="{121CC56E-2E3A-CB58-5913-BCA620745964}"/>
              </a:ext>
            </a:extLst>
          </p:cNvPr>
          <p:cNvPicPr>
            <a:picLocks noChangeAspect="1"/>
          </p:cNvPicPr>
          <p:nvPr/>
        </p:nvPicPr>
        <p:blipFill>
          <a:blip r:embed="rId2"/>
          <a:stretch>
            <a:fillRect/>
          </a:stretch>
        </p:blipFill>
        <p:spPr>
          <a:xfrm>
            <a:off x="7351801" y="5526003"/>
            <a:ext cx="579170" cy="243861"/>
          </a:xfrm>
          <a:prstGeom prst="rect">
            <a:avLst/>
          </a:prstGeom>
        </p:spPr>
      </p:pic>
    </p:spTree>
    <p:extLst>
      <p:ext uri="{BB962C8B-B14F-4D97-AF65-F5344CB8AC3E}">
        <p14:creationId xmlns:p14="http://schemas.microsoft.com/office/powerpoint/2010/main" val="678049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ce réservé du contenu 5">
            <a:extLst>
              <a:ext uri="{FF2B5EF4-FFF2-40B4-BE49-F238E27FC236}">
                <a16:creationId xmlns:a16="http://schemas.microsoft.com/office/drawing/2014/main" id="{813A2262-C630-BE7A-9D53-ACE2CFAB9BA8}"/>
              </a:ext>
            </a:extLst>
          </p:cNvPr>
          <p:cNvPicPr>
            <a:picLocks noGrp="1" noChangeAspect="1"/>
          </p:cNvPicPr>
          <p:nvPr>
            <p:ph idx="1"/>
          </p:nvPr>
        </p:nvPicPr>
        <p:blipFill>
          <a:blip r:embed="rId2"/>
          <a:stretch>
            <a:fillRect/>
          </a:stretch>
        </p:blipFill>
        <p:spPr>
          <a:xfrm>
            <a:off x="5806415" y="1331933"/>
            <a:ext cx="579170" cy="243861"/>
          </a:xfrm>
          <a:prstGeom prst="rect">
            <a:avLst/>
          </a:prstGeom>
        </p:spPr>
      </p:pic>
      <p:sp>
        <p:nvSpPr>
          <p:cNvPr id="4" name="Rectangle 3">
            <a:extLst>
              <a:ext uri="{FF2B5EF4-FFF2-40B4-BE49-F238E27FC236}">
                <a16:creationId xmlns:a16="http://schemas.microsoft.com/office/drawing/2014/main" id="{9FF8870D-BF10-8814-1987-0ECFBEA13144}"/>
              </a:ext>
            </a:extLst>
          </p:cNvPr>
          <p:cNvSpPr/>
          <p:nvPr/>
        </p:nvSpPr>
        <p:spPr>
          <a:xfrm>
            <a:off x="3099791" y="589821"/>
            <a:ext cx="6208776" cy="65376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Jugement d’orientation </a:t>
            </a:r>
          </a:p>
          <a:p>
            <a:pPr algn="ctr"/>
            <a:r>
              <a:rPr lang="fr-FR" dirty="0"/>
              <a:t>(appel possible dans les 15 jours de la signification)</a:t>
            </a:r>
          </a:p>
        </p:txBody>
      </p:sp>
      <p:sp>
        <p:nvSpPr>
          <p:cNvPr id="5" name="Rectangle 4">
            <a:extLst>
              <a:ext uri="{FF2B5EF4-FFF2-40B4-BE49-F238E27FC236}">
                <a16:creationId xmlns:a16="http://schemas.microsoft.com/office/drawing/2014/main" id="{CFA84B80-91BC-809D-813C-5DCBEE4C5FF8}"/>
              </a:ext>
            </a:extLst>
          </p:cNvPr>
          <p:cNvSpPr/>
          <p:nvPr/>
        </p:nvSpPr>
        <p:spPr>
          <a:xfrm>
            <a:off x="3054096" y="1664143"/>
            <a:ext cx="6245352"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Publication du jugement dans les journaux d’annonces légale</a:t>
            </a:r>
          </a:p>
          <a:p>
            <a:pPr algn="ctr"/>
            <a:r>
              <a:rPr lang="fr-FR" dirty="0"/>
              <a:t>Affichage au sein du Tribunal Judiciaire</a:t>
            </a:r>
          </a:p>
        </p:txBody>
      </p:sp>
      <p:sp>
        <p:nvSpPr>
          <p:cNvPr id="7" name="Rectangle 6">
            <a:extLst>
              <a:ext uri="{FF2B5EF4-FFF2-40B4-BE49-F238E27FC236}">
                <a16:creationId xmlns:a16="http://schemas.microsoft.com/office/drawing/2014/main" id="{2A8EABD7-B140-82E1-FC82-72B9699C28E2}"/>
              </a:ext>
            </a:extLst>
          </p:cNvPr>
          <p:cNvSpPr/>
          <p:nvPr/>
        </p:nvSpPr>
        <p:spPr>
          <a:xfrm>
            <a:off x="2991612" y="2999102"/>
            <a:ext cx="6208776" cy="56692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Audience de vente</a:t>
            </a:r>
          </a:p>
        </p:txBody>
      </p:sp>
      <p:pic>
        <p:nvPicPr>
          <p:cNvPr id="8" name="Image 7">
            <a:extLst>
              <a:ext uri="{FF2B5EF4-FFF2-40B4-BE49-F238E27FC236}">
                <a16:creationId xmlns:a16="http://schemas.microsoft.com/office/drawing/2014/main" id="{157375AA-5137-5EBC-2D34-F04741E93144}"/>
              </a:ext>
            </a:extLst>
          </p:cNvPr>
          <p:cNvPicPr>
            <a:picLocks noChangeAspect="1"/>
          </p:cNvPicPr>
          <p:nvPr/>
        </p:nvPicPr>
        <p:blipFill>
          <a:blip r:embed="rId2"/>
          <a:stretch>
            <a:fillRect/>
          </a:stretch>
        </p:blipFill>
        <p:spPr>
          <a:xfrm>
            <a:off x="5806415" y="2648636"/>
            <a:ext cx="579170" cy="243861"/>
          </a:xfrm>
          <a:prstGeom prst="rect">
            <a:avLst/>
          </a:prstGeom>
        </p:spPr>
      </p:pic>
      <p:sp>
        <p:nvSpPr>
          <p:cNvPr id="9" name="Rectangle 8">
            <a:extLst>
              <a:ext uri="{FF2B5EF4-FFF2-40B4-BE49-F238E27FC236}">
                <a16:creationId xmlns:a16="http://schemas.microsoft.com/office/drawing/2014/main" id="{4B7751BF-F9E2-8736-1A77-5D19F30E1643}"/>
              </a:ext>
            </a:extLst>
          </p:cNvPr>
          <p:cNvSpPr/>
          <p:nvPr/>
        </p:nvSpPr>
        <p:spPr>
          <a:xfrm>
            <a:off x="2988563" y="3950013"/>
            <a:ext cx="6208776" cy="56692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Jugement de vente</a:t>
            </a:r>
          </a:p>
          <a:p>
            <a:pPr algn="ctr"/>
            <a:r>
              <a:rPr lang="fr-FR" dirty="0"/>
              <a:t>(pas d’appel possible)</a:t>
            </a:r>
          </a:p>
        </p:txBody>
      </p:sp>
      <p:pic>
        <p:nvPicPr>
          <p:cNvPr id="10" name="Image 9">
            <a:extLst>
              <a:ext uri="{FF2B5EF4-FFF2-40B4-BE49-F238E27FC236}">
                <a16:creationId xmlns:a16="http://schemas.microsoft.com/office/drawing/2014/main" id="{39077C6E-BBA6-BF0F-3E3C-7DA7E578C7CE}"/>
              </a:ext>
            </a:extLst>
          </p:cNvPr>
          <p:cNvPicPr>
            <a:picLocks noChangeAspect="1"/>
          </p:cNvPicPr>
          <p:nvPr/>
        </p:nvPicPr>
        <p:blipFill>
          <a:blip r:embed="rId3"/>
          <a:stretch>
            <a:fillRect/>
          </a:stretch>
        </p:blipFill>
        <p:spPr>
          <a:xfrm>
            <a:off x="5800318" y="3636059"/>
            <a:ext cx="585267" cy="243861"/>
          </a:xfrm>
          <a:prstGeom prst="rect">
            <a:avLst/>
          </a:prstGeom>
        </p:spPr>
      </p:pic>
      <p:sp>
        <p:nvSpPr>
          <p:cNvPr id="11" name="Rectangle 10">
            <a:extLst>
              <a:ext uri="{FF2B5EF4-FFF2-40B4-BE49-F238E27FC236}">
                <a16:creationId xmlns:a16="http://schemas.microsoft.com/office/drawing/2014/main" id="{8EB5DF0C-F65B-EA3D-02A2-EC9397F33AE6}"/>
              </a:ext>
            </a:extLst>
          </p:cNvPr>
          <p:cNvSpPr/>
          <p:nvPr/>
        </p:nvSpPr>
        <p:spPr>
          <a:xfrm>
            <a:off x="2988563" y="4900924"/>
            <a:ext cx="6208775" cy="47574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Consignation du prix dans les 2 mois</a:t>
            </a:r>
          </a:p>
        </p:txBody>
      </p:sp>
      <p:pic>
        <p:nvPicPr>
          <p:cNvPr id="12" name="Image 11">
            <a:extLst>
              <a:ext uri="{FF2B5EF4-FFF2-40B4-BE49-F238E27FC236}">
                <a16:creationId xmlns:a16="http://schemas.microsoft.com/office/drawing/2014/main" id="{927D2DD1-AD8A-0014-6467-F4E4DFF33E68}"/>
              </a:ext>
            </a:extLst>
          </p:cNvPr>
          <p:cNvPicPr>
            <a:picLocks noChangeAspect="1"/>
          </p:cNvPicPr>
          <p:nvPr/>
        </p:nvPicPr>
        <p:blipFill>
          <a:blip r:embed="rId3"/>
          <a:stretch>
            <a:fillRect/>
          </a:stretch>
        </p:blipFill>
        <p:spPr>
          <a:xfrm>
            <a:off x="5760694" y="4587002"/>
            <a:ext cx="585267" cy="243861"/>
          </a:xfrm>
          <a:prstGeom prst="rect">
            <a:avLst/>
          </a:prstGeom>
        </p:spPr>
      </p:pic>
      <p:sp>
        <p:nvSpPr>
          <p:cNvPr id="13" name="Rectangle 12">
            <a:extLst>
              <a:ext uri="{FF2B5EF4-FFF2-40B4-BE49-F238E27FC236}">
                <a16:creationId xmlns:a16="http://schemas.microsoft.com/office/drawing/2014/main" id="{EB54FBEC-D1C6-C395-CEBC-705ABB2BDEFA}"/>
              </a:ext>
            </a:extLst>
          </p:cNvPr>
          <p:cNvSpPr/>
          <p:nvPr/>
        </p:nvSpPr>
        <p:spPr>
          <a:xfrm>
            <a:off x="2988562" y="5792431"/>
            <a:ext cx="6208775" cy="47574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Distribution du prix</a:t>
            </a:r>
          </a:p>
        </p:txBody>
      </p:sp>
      <p:pic>
        <p:nvPicPr>
          <p:cNvPr id="14" name="Image 13">
            <a:extLst>
              <a:ext uri="{FF2B5EF4-FFF2-40B4-BE49-F238E27FC236}">
                <a16:creationId xmlns:a16="http://schemas.microsoft.com/office/drawing/2014/main" id="{6951D962-1C3B-6167-84A8-B52C91500BF2}"/>
              </a:ext>
            </a:extLst>
          </p:cNvPr>
          <p:cNvPicPr>
            <a:picLocks noChangeAspect="1"/>
          </p:cNvPicPr>
          <p:nvPr/>
        </p:nvPicPr>
        <p:blipFill>
          <a:blip r:embed="rId3"/>
          <a:stretch>
            <a:fillRect/>
          </a:stretch>
        </p:blipFill>
        <p:spPr>
          <a:xfrm>
            <a:off x="5760693" y="5446733"/>
            <a:ext cx="585267" cy="243861"/>
          </a:xfrm>
          <a:prstGeom prst="rect">
            <a:avLst/>
          </a:prstGeom>
        </p:spPr>
      </p:pic>
    </p:spTree>
    <p:extLst>
      <p:ext uri="{BB962C8B-B14F-4D97-AF65-F5344CB8AC3E}">
        <p14:creationId xmlns:p14="http://schemas.microsoft.com/office/powerpoint/2010/main" val="57992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3E5F928-5763-7EE4-535A-792EC97DE506}"/>
              </a:ext>
            </a:extLst>
          </p:cNvPr>
          <p:cNvSpPr>
            <a:spLocks noGrp="1"/>
          </p:cNvSpPr>
          <p:nvPr>
            <p:ph idx="1"/>
          </p:nvPr>
        </p:nvSpPr>
        <p:spPr>
          <a:xfrm>
            <a:off x="838200" y="947459"/>
            <a:ext cx="10515600" cy="5586120"/>
          </a:xfrm>
        </p:spPr>
        <p:txBody>
          <a:bodyPr>
            <a:normAutofit lnSpcReduction="10000"/>
          </a:bodyPr>
          <a:lstStyle/>
          <a:p>
            <a:pPr marL="0" indent="0" algn="just">
              <a:buNone/>
            </a:pPr>
            <a:r>
              <a:rPr lang="fr-FR" dirty="0"/>
              <a:t>Le paiement des charges est à l’origine d’un contentieux important.</a:t>
            </a:r>
          </a:p>
          <a:p>
            <a:pPr marL="0" indent="0" algn="just">
              <a:buNone/>
            </a:pPr>
            <a:r>
              <a:rPr lang="fr-FR" dirty="0"/>
              <a:t>En cas de copropriétaire défaillant, il convient de le mettre en demeure de régler ses charges et, à défaut de paiement spontané, d’engager une procédure judiciaire à son encontre.</a:t>
            </a:r>
          </a:p>
          <a:p>
            <a:pPr marL="0" indent="0">
              <a:buNone/>
            </a:pPr>
            <a:endParaRPr lang="fr-FR" dirty="0"/>
          </a:p>
          <a:p>
            <a:pPr marL="0" indent="0">
              <a:buNone/>
            </a:pPr>
            <a:r>
              <a:rPr lang="fr-FR" dirty="0"/>
              <a:t>L’article 15 de la Loi du 10 juillet 1965 dispose, notamment :</a:t>
            </a:r>
          </a:p>
          <a:p>
            <a:pPr marL="0" indent="0" algn="just">
              <a:buNone/>
            </a:pPr>
            <a:r>
              <a:rPr lang="fr-FR" b="0" i="1" dirty="0">
                <a:solidFill>
                  <a:srgbClr val="000000"/>
                </a:solidFill>
                <a:effectLst/>
                <a:latin typeface="sourcesanspro"/>
              </a:rPr>
              <a:t>Le syndicat a qualité pour agir en justice, tant en demandant qu'en défendant, même contre certains des copropriétaires ; il peut notamment agir, conjointement ou non avec un ou plusieurs de ces derniers, en vue de la sauvegarde des droits afférents à l'immeuble.</a:t>
            </a:r>
          </a:p>
          <a:p>
            <a:pPr marL="0" indent="0" algn="just">
              <a:buNone/>
            </a:pPr>
            <a:endParaRPr lang="fr-FR" b="0" i="1" dirty="0">
              <a:solidFill>
                <a:srgbClr val="000000"/>
              </a:solidFill>
              <a:effectLst/>
              <a:latin typeface="sourcesanspro"/>
            </a:endParaRPr>
          </a:p>
          <a:p>
            <a:pPr marL="0" indent="0" algn="just">
              <a:buNone/>
            </a:pPr>
            <a:r>
              <a:rPr lang="fr-FR" dirty="0">
                <a:solidFill>
                  <a:srgbClr val="000000"/>
                </a:solidFill>
                <a:latin typeface="sourcesanspro"/>
              </a:rPr>
              <a:t>Le Syndic représente le Syndicat des copropriétaires en justice (article 18 de la Loi précitée).</a:t>
            </a:r>
            <a:endParaRPr lang="fr-FR" dirty="0"/>
          </a:p>
        </p:txBody>
      </p:sp>
    </p:spTree>
    <p:extLst>
      <p:ext uri="{BB962C8B-B14F-4D97-AF65-F5344CB8AC3E}">
        <p14:creationId xmlns:p14="http://schemas.microsoft.com/office/powerpoint/2010/main" val="922999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32082B-2EF8-740B-6533-A80F209139FD}"/>
              </a:ext>
            </a:extLst>
          </p:cNvPr>
          <p:cNvSpPr>
            <a:spLocks noGrp="1"/>
          </p:cNvSpPr>
          <p:nvPr>
            <p:ph type="ctrTitle"/>
          </p:nvPr>
        </p:nvSpPr>
        <p:spPr>
          <a:xfrm>
            <a:off x="1524000" y="1122362"/>
            <a:ext cx="9144000" cy="3065589"/>
          </a:xfrm>
        </p:spPr>
        <p:txBody>
          <a:bodyPr>
            <a:normAutofit fontScale="90000"/>
          </a:bodyPr>
          <a:lstStyle/>
          <a:p>
            <a:r>
              <a:rPr lang="fr-FR" dirty="0"/>
              <a:t>PROCEDURE DE SAISIE REMUNERATION</a:t>
            </a:r>
            <a:br>
              <a:rPr lang="fr-FR" dirty="0"/>
            </a:br>
            <a:r>
              <a:rPr lang="fr-FR" dirty="0"/>
              <a:t>(Articles L212-1 et suivants CPCE)</a:t>
            </a:r>
          </a:p>
        </p:txBody>
      </p:sp>
    </p:spTree>
    <p:extLst>
      <p:ext uri="{BB962C8B-B14F-4D97-AF65-F5344CB8AC3E}">
        <p14:creationId xmlns:p14="http://schemas.microsoft.com/office/powerpoint/2010/main" val="9099048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4194117-D6C7-AE0E-B654-A63068AC58FF}"/>
              </a:ext>
            </a:extLst>
          </p:cNvPr>
          <p:cNvSpPr>
            <a:spLocks noGrp="1"/>
          </p:cNvSpPr>
          <p:nvPr>
            <p:ph idx="1"/>
          </p:nvPr>
        </p:nvSpPr>
        <p:spPr>
          <a:xfrm>
            <a:off x="838200" y="603504"/>
            <a:ext cx="10515600" cy="5573459"/>
          </a:xfrm>
        </p:spPr>
        <p:txBody>
          <a:bodyPr/>
          <a:lstStyle/>
          <a:p>
            <a:pPr marL="342900" lvl="0" indent="-342900" algn="just">
              <a:lnSpc>
                <a:spcPct val="115000"/>
              </a:lnSpc>
              <a:buFont typeface="Aptos" panose="020B0004020202020204" pitchFamily="34" charset="0"/>
              <a:buChar char="-"/>
            </a:pPr>
            <a:r>
              <a:rPr lang="fr-FR" kern="100" dirty="0">
                <a:latin typeface="Aptos" panose="020B0004020202020204" pitchFamily="34" charset="0"/>
                <a:ea typeface="Aptos" panose="020B0004020202020204" pitchFamily="34" charset="0"/>
                <a:cs typeface="Times New Roman" panose="02020603050405020304" pitchFamily="18" charset="0"/>
              </a:rPr>
              <a:t>Un c</a:t>
            </a:r>
            <a:r>
              <a:rPr lang="fr-FR" sz="2800" kern="100" dirty="0">
                <a:effectLst/>
                <a:latin typeface="Aptos" panose="020B0004020202020204" pitchFamily="34" charset="0"/>
                <a:ea typeface="Aptos" panose="020B0004020202020204" pitchFamily="34" charset="0"/>
                <a:cs typeface="Times New Roman" panose="02020603050405020304" pitchFamily="18" charset="0"/>
              </a:rPr>
              <a:t>ommandement de payer est signifié au débiteur par un Commissaire de Justice</a:t>
            </a:r>
          </a:p>
          <a:p>
            <a:pPr marL="342900" lvl="0" indent="-342900" algn="just">
              <a:lnSpc>
                <a:spcPct val="115000"/>
              </a:lnSpc>
              <a:buFont typeface="Aptos" panose="020B0004020202020204" pitchFamily="34" charset="0"/>
              <a:buChar char="-"/>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La saisie est possible en cas de non-paiement dans le délai d’un mois après la notification du commandement</a:t>
            </a:r>
          </a:p>
          <a:p>
            <a:pPr marL="342900" lvl="0" indent="-342900" algn="just">
              <a:lnSpc>
                <a:spcPct val="115000"/>
              </a:lnSpc>
              <a:buFont typeface="Aptos" panose="020B0004020202020204" pitchFamily="34" charset="0"/>
              <a:buChar char="-"/>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Le débiteur peut saisir le Juge de l’exécution en cas de contestation de la mesure (Article L212-4 CPCE)</a:t>
            </a:r>
          </a:p>
          <a:p>
            <a:pPr marL="342900" lvl="0" indent="-342900" algn="just">
              <a:lnSpc>
                <a:spcPct val="115000"/>
              </a:lnSpc>
              <a:spcAft>
                <a:spcPts val="800"/>
              </a:spcAft>
              <a:buFont typeface="Aptos" panose="020B0004020202020204" pitchFamily="34" charset="0"/>
              <a:buChar char="-"/>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Dans ce cas, il y a une audience avec un contrôle par le Juge du montant réclamé</a:t>
            </a:r>
          </a:p>
          <a:p>
            <a:pPr marL="0" indent="0">
              <a:buNone/>
            </a:pPr>
            <a:endParaRPr lang="fr-FR" dirty="0"/>
          </a:p>
        </p:txBody>
      </p:sp>
    </p:spTree>
    <p:extLst>
      <p:ext uri="{BB962C8B-B14F-4D97-AF65-F5344CB8AC3E}">
        <p14:creationId xmlns:p14="http://schemas.microsoft.com/office/powerpoint/2010/main" val="29509734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a:extLst>
              <a:ext uri="{FF2B5EF4-FFF2-40B4-BE49-F238E27FC236}">
                <a16:creationId xmlns:a16="http://schemas.microsoft.com/office/drawing/2014/main" id="{151E4360-1C79-2A92-409C-E848A49455E5}"/>
              </a:ext>
            </a:extLst>
          </p:cNvPr>
          <p:cNvPicPr>
            <a:picLocks noGrp="1" noChangeAspect="1"/>
          </p:cNvPicPr>
          <p:nvPr>
            <p:ph idx="1"/>
          </p:nvPr>
        </p:nvPicPr>
        <p:blipFill>
          <a:blip r:embed="rId2"/>
          <a:stretch>
            <a:fillRect/>
          </a:stretch>
        </p:blipFill>
        <p:spPr>
          <a:xfrm>
            <a:off x="3215640" y="1359694"/>
            <a:ext cx="5760720" cy="4152900"/>
          </a:xfrm>
          <a:prstGeom prst="rect">
            <a:avLst/>
          </a:prstGeom>
        </p:spPr>
      </p:pic>
    </p:spTree>
    <p:extLst>
      <p:ext uri="{BB962C8B-B14F-4D97-AF65-F5344CB8AC3E}">
        <p14:creationId xmlns:p14="http://schemas.microsoft.com/office/powerpoint/2010/main" val="2955815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80F164C-2702-53CB-91EB-7F507345233E}"/>
              </a:ext>
            </a:extLst>
          </p:cNvPr>
          <p:cNvSpPr>
            <a:spLocks noGrp="1"/>
          </p:cNvSpPr>
          <p:nvPr>
            <p:ph idx="1"/>
          </p:nvPr>
        </p:nvSpPr>
        <p:spPr>
          <a:xfrm>
            <a:off x="838200" y="868680"/>
            <a:ext cx="10515600" cy="5308283"/>
          </a:xfrm>
        </p:spPr>
        <p:txBody>
          <a:bodyPr>
            <a:normAutofit fontScale="77500" lnSpcReduction="20000"/>
          </a:bodyPr>
          <a:lstStyle/>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En outre, le barème de saisie sur rémunération est ajusté afin de tenir compte du nombre de personnes à charge du débiteur.</a:t>
            </a:r>
          </a:p>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Ces seuils sont majorés de 1.720 € (par an) et de 143,33 € (par mois) pour chaque personne à la charge du débiteur.</a:t>
            </a:r>
          </a:p>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Peuvent être, sur présentation de justificatif, des personnes à la charge du débiteur :</a:t>
            </a:r>
          </a:p>
          <a:p>
            <a:pPr marL="342900" lvl="0" indent="-342900" algn="just">
              <a:lnSpc>
                <a:spcPct val="115000"/>
              </a:lnSpc>
              <a:spcAft>
                <a:spcPts val="800"/>
              </a:spcAft>
              <a:buSzPts val="1000"/>
              <a:buFont typeface="Wingdings" panose="05000000000000000000" pitchFamily="2" charset="2"/>
              <a:buChar char=""/>
              <a:tabLst>
                <a:tab pos="457200" algn="l"/>
              </a:tabLst>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le conjoint, partenaire de Pacs ou concubin, dont les ressources sont inférieures à 646,52 euros (montant du RSA depuis le 1er avril 2025) ;</a:t>
            </a:r>
          </a:p>
          <a:p>
            <a:pPr marL="342900" lvl="0" indent="-342900" algn="just">
              <a:lnSpc>
                <a:spcPct val="115000"/>
              </a:lnSpc>
              <a:spcAft>
                <a:spcPts val="800"/>
              </a:spcAft>
              <a:buSzPts val="1000"/>
              <a:buFont typeface="Wingdings" panose="05000000000000000000" pitchFamily="2" charset="2"/>
              <a:buChar char=""/>
              <a:tabLst>
                <a:tab pos="457200" algn="l"/>
              </a:tabLst>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les enfants à charge, c'est-à-dire les enfants qui vivent avec lui ou pour lesquels il paie une pension alimentaire ;</a:t>
            </a:r>
          </a:p>
          <a:p>
            <a:pPr marL="342900" lvl="0" indent="-342900" algn="just">
              <a:lnSpc>
                <a:spcPct val="115000"/>
              </a:lnSpc>
              <a:spcAft>
                <a:spcPts val="800"/>
              </a:spcAft>
              <a:buSzPts val="1000"/>
              <a:buFont typeface="Wingdings" panose="05000000000000000000" pitchFamily="2" charset="2"/>
              <a:buChar char=""/>
              <a:tabLst>
                <a:tab pos="457200" algn="l"/>
              </a:tabLst>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les ascendants, dont les ressources sont inférieures à 646,52 euros et qui vivent avec lui ou pour lesquels il paie une pension alimentaire. </a:t>
            </a:r>
          </a:p>
          <a:p>
            <a:pPr marL="0" lvl="0" indent="0" algn="just">
              <a:lnSpc>
                <a:spcPct val="115000"/>
              </a:lnSpc>
              <a:spcAft>
                <a:spcPts val="800"/>
              </a:spcAft>
              <a:buSzPts val="1000"/>
              <a:buNone/>
              <a:tabLst>
                <a:tab pos="457200" algn="l"/>
              </a:tabLst>
            </a:pPr>
            <a:endParaRPr lang="fr-FR"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fr-FR" dirty="0"/>
          </a:p>
        </p:txBody>
      </p:sp>
    </p:spTree>
    <p:extLst>
      <p:ext uri="{BB962C8B-B14F-4D97-AF65-F5344CB8AC3E}">
        <p14:creationId xmlns:p14="http://schemas.microsoft.com/office/powerpoint/2010/main" val="3205387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6C721CA-C38C-6EE6-084F-E574D2C3C9AF}"/>
              </a:ext>
            </a:extLst>
          </p:cNvPr>
          <p:cNvSpPr>
            <a:spLocks noGrp="1"/>
          </p:cNvSpPr>
          <p:nvPr>
            <p:ph idx="1"/>
          </p:nvPr>
        </p:nvSpPr>
        <p:spPr>
          <a:xfrm>
            <a:off x="838200" y="813816"/>
            <a:ext cx="10515600" cy="5363147"/>
          </a:xfrm>
        </p:spPr>
        <p:txBody>
          <a:bodyPr>
            <a:normAutofit fontScale="85000" lnSpcReduction="20000"/>
          </a:bodyPr>
          <a:lstStyle/>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Salaire minimum insaisissable : le solde bancaire insaisissable (SBI)</a:t>
            </a:r>
          </a:p>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646,52euros</a:t>
            </a:r>
          </a:p>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Il reste, de manière systématique, une part insaisissable de salaire, dont le montant dépend de la rémunération perçue par le salarié, de ses accessoires (une prime, par exemple) et des avantages en nature.</a:t>
            </a:r>
          </a:p>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Le but est de permettre à la personne visée par la saisie sur salaire, de disposer d'un minimum de revenus mensuels.</a:t>
            </a:r>
          </a:p>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Le montant total du salaire, qui ne peut pas être saisi, est égal au montant des ressources dont disposerait le salarié s'il ne percevait que le revenu de solidarité active </a:t>
            </a:r>
            <a:r>
              <a:rPr lang="fr-FR" sz="2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2"/>
              </a:rPr>
              <a:t>(RSA)</a:t>
            </a:r>
            <a:r>
              <a:rPr lang="fr-FR" sz="2800" kern="100" dirty="0">
                <a:effectLst/>
                <a:latin typeface="Aptos" panose="020B0004020202020204" pitchFamily="34" charset="0"/>
                <a:ea typeface="Aptos" panose="020B0004020202020204" pitchFamily="34" charset="0"/>
                <a:cs typeface="Times New Roman" panose="02020603050405020304" pitchFamily="18" charset="0"/>
              </a:rPr>
              <a:t> soit 646,52 euros depuis le 1er avril 2025.</a:t>
            </a:r>
          </a:p>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Cette somme représente le solde bancaire insaisissable (SBI).</a:t>
            </a:r>
          </a:p>
          <a:p>
            <a:pPr marL="0" indent="0">
              <a:buNone/>
            </a:pPr>
            <a:endParaRPr lang="fr-FR" dirty="0"/>
          </a:p>
        </p:txBody>
      </p:sp>
    </p:spTree>
    <p:extLst>
      <p:ext uri="{BB962C8B-B14F-4D97-AF65-F5344CB8AC3E}">
        <p14:creationId xmlns:p14="http://schemas.microsoft.com/office/powerpoint/2010/main" val="30336202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34830-F642-6BA4-918F-9B84A823E9B4}"/>
              </a:ext>
            </a:extLst>
          </p:cNvPr>
          <p:cNvSpPr>
            <a:spLocks noGrp="1"/>
          </p:cNvSpPr>
          <p:nvPr>
            <p:ph type="title"/>
          </p:nvPr>
        </p:nvSpPr>
        <p:spPr>
          <a:xfrm>
            <a:off x="838200" y="365125"/>
            <a:ext cx="10515600" cy="594995"/>
          </a:xfrm>
        </p:spPr>
        <p:txBody>
          <a:bodyPr>
            <a:normAutofit fontScale="90000"/>
          </a:bodyPr>
          <a:lstStyle/>
          <a:p>
            <a:pPr algn="ctr"/>
            <a:r>
              <a:rPr lang="fr-FR" dirty="0"/>
              <a:t>Schéma procédural</a:t>
            </a:r>
          </a:p>
        </p:txBody>
      </p:sp>
      <p:pic>
        <p:nvPicPr>
          <p:cNvPr id="11" name="Espace réservé du contenu 10">
            <a:extLst>
              <a:ext uri="{FF2B5EF4-FFF2-40B4-BE49-F238E27FC236}">
                <a16:creationId xmlns:a16="http://schemas.microsoft.com/office/drawing/2014/main" id="{A4FE1A5C-C337-7DC9-1472-4637DA974135}"/>
              </a:ext>
            </a:extLst>
          </p:cNvPr>
          <p:cNvPicPr>
            <a:picLocks noGrp="1" noChangeAspect="1"/>
          </p:cNvPicPr>
          <p:nvPr>
            <p:ph idx="1"/>
          </p:nvPr>
        </p:nvPicPr>
        <p:blipFill>
          <a:blip r:embed="rId2"/>
          <a:stretch>
            <a:fillRect/>
          </a:stretch>
        </p:blipFill>
        <p:spPr>
          <a:xfrm>
            <a:off x="7330417" y="2449401"/>
            <a:ext cx="560881" cy="280440"/>
          </a:xfrm>
          <a:prstGeom prst="rect">
            <a:avLst/>
          </a:prstGeom>
        </p:spPr>
      </p:pic>
      <p:sp>
        <p:nvSpPr>
          <p:cNvPr id="4" name="Rectangle 3">
            <a:extLst>
              <a:ext uri="{FF2B5EF4-FFF2-40B4-BE49-F238E27FC236}">
                <a16:creationId xmlns:a16="http://schemas.microsoft.com/office/drawing/2014/main" id="{1F1EECD3-AF40-96A9-1D8E-2E4406B2ADF2}"/>
              </a:ext>
            </a:extLst>
          </p:cNvPr>
          <p:cNvSpPr/>
          <p:nvPr/>
        </p:nvSpPr>
        <p:spPr>
          <a:xfrm>
            <a:off x="2825496" y="1499616"/>
            <a:ext cx="6300216"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Commandement de payer </a:t>
            </a:r>
          </a:p>
          <a:p>
            <a:pPr algn="ctr"/>
            <a:r>
              <a:rPr lang="fr-FR" dirty="0"/>
              <a:t>(Commissaire de Justice)</a:t>
            </a:r>
          </a:p>
        </p:txBody>
      </p:sp>
      <p:sp>
        <p:nvSpPr>
          <p:cNvPr id="7" name="Rectangle 6">
            <a:extLst>
              <a:ext uri="{FF2B5EF4-FFF2-40B4-BE49-F238E27FC236}">
                <a16:creationId xmlns:a16="http://schemas.microsoft.com/office/drawing/2014/main" id="{2D75FBBB-D4FF-38BF-5CB1-8AD6F4D9B42C}"/>
              </a:ext>
            </a:extLst>
          </p:cNvPr>
          <p:cNvSpPr/>
          <p:nvPr/>
        </p:nvSpPr>
        <p:spPr>
          <a:xfrm>
            <a:off x="987552" y="2740818"/>
            <a:ext cx="3593592" cy="130082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Saisie sur les salaires en cas de non-paiement dans le mois</a:t>
            </a:r>
          </a:p>
          <a:p>
            <a:pPr algn="ctr"/>
            <a:r>
              <a:rPr lang="fr-FR" dirty="0"/>
              <a:t>(CERFA rempli par le créancier)</a:t>
            </a:r>
          </a:p>
          <a:p>
            <a:pPr algn="ctr"/>
            <a:r>
              <a:rPr lang="fr-FR" dirty="0"/>
              <a:t>Les sommes sont versées par l’employeur au Greffe du Tribunal</a:t>
            </a:r>
          </a:p>
        </p:txBody>
      </p:sp>
      <p:sp>
        <p:nvSpPr>
          <p:cNvPr id="8" name="Rectangle 7">
            <a:extLst>
              <a:ext uri="{FF2B5EF4-FFF2-40B4-BE49-F238E27FC236}">
                <a16:creationId xmlns:a16="http://schemas.microsoft.com/office/drawing/2014/main" id="{23B6E187-518B-C18F-0561-F2FFBA96BCE9}"/>
              </a:ext>
            </a:extLst>
          </p:cNvPr>
          <p:cNvSpPr/>
          <p:nvPr/>
        </p:nvSpPr>
        <p:spPr>
          <a:xfrm>
            <a:off x="6096000" y="2740818"/>
            <a:ext cx="5029200" cy="98874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a:p>
            <a:pPr algn="ctr"/>
            <a:r>
              <a:rPr lang="fr-FR" dirty="0"/>
              <a:t>Contestation portée devant le Juge de l’Exécution</a:t>
            </a:r>
          </a:p>
          <a:p>
            <a:pPr algn="ctr"/>
            <a:r>
              <a:rPr lang="fr-FR" dirty="0"/>
              <a:t>Déclaration au Greffe (LRAR) ou assignation </a:t>
            </a:r>
          </a:p>
          <a:p>
            <a:pPr algn="ctr"/>
            <a:endParaRPr lang="fr-FR" dirty="0"/>
          </a:p>
        </p:txBody>
      </p:sp>
      <p:sp>
        <p:nvSpPr>
          <p:cNvPr id="9" name="Rectangle 8">
            <a:extLst>
              <a:ext uri="{FF2B5EF4-FFF2-40B4-BE49-F238E27FC236}">
                <a16:creationId xmlns:a16="http://schemas.microsoft.com/office/drawing/2014/main" id="{D43E3B38-12B8-1E84-B754-01139AF2A556}"/>
              </a:ext>
            </a:extLst>
          </p:cNvPr>
          <p:cNvSpPr/>
          <p:nvPr/>
        </p:nvSpPr>
        <p:spPr>
          <a:xfrm>
            <a:off x="6096000" y="4073292"/>
            <a:ext cx="5029200"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Audience</a:t>
            </a:r>
          </a:p>
          <a:p>
            <a:pPr algn="ctr"/>
            <a:r>
              <a:rPr lang="fr-FR" dirty="0"/>
              <a:t>Le juge contrôle le montant de la somme en principal et accessoire</a:t>
            </a:r>
          </a:p>
        </p:txBody>
      </p:sp>
      <p:sp>
        <p:nvSpPr>
          <p:cNvPr id="10" name="Flèche : bas 9">
            <a:extLst>
              <a:ext uri="{FF2B5EF4-FFF2-40B4-BE49-F238E27FC236}">
                <a16:creationId xmlns:a16="http://schemas.microsoft.com/office/drawing/2014/main" id="{E9A480D0-F91F-F9C3-23DF-3BF8B12BFDCC}"/>
              </a:ext>
            </a:extLst>
          </p:cNvPr>
          <p:cNvSpPr/>
          <p:nvPr/>
        </p:nvSpPr>
        <p:spPr>
          <a:xfrm>
            <a:off x="3264408" y="2449401"/>
            <a:ext cx="484632" cy="25603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a:extLst>
              <a:ext uri="{FF2B5EF4-FFF2-40B4-BE49-F238E27FC236}">
                <a16:creationId xmlns:a16="http://schemas.microsoft.com/office/drawing/2014/main" id="{D655A82C-05F1-4BF4-026C-9D36E9BBE396}"/>
              </a:ext>
            </a:extLst>
          </p:cNvPr>
          <p:cNvPicPr>
            <a:picLocks noChangeAspect="1"/>
          </p:cNvPicPr>
          <p:nvPr/>
        </p:nvPicPr>
        <p:blipFill>
          <a:blip r:embed="rId2"/>
          <a:stretch>
            <a:fillRect/>
          </a:stretch>
        </p:blipFill>
        <p:spPr>
          <a:xfrm>
            <a:off x="7330417" y="3761207"/>
            <a:ext cx="560881" cy="280440"/>
          </a:xfrm>
          <a:prstGeom prst="rect">
            <a:avLst/>
          </a:prstGeom>
        </p:spPr>
      </p:pic>
      <p:sp>
        <p:nvSpPr>
          <p:cNvPr id="13" name="Rectangle 12">
            <a:extLst>
              <a:ext uri="{FF2B5EF4-FFF2-40B4-BE49-F238E27FC236}">
                <a16:creationId xmlns:a16="http://schemas.microsoft.com/office/drawing/2014/main" id="{A465E45B-79D1-DB3C-9368-95C001CC1A54}"/>
              </a:ext>
            </a:extLst>
          </p:cNvPr>
          <p:cNvSpPr/>
          <p:nvPr/>
        </p:nvSpPr>
        <p:spPr>
          <a:xfrm>
            <a:off x="6096000" y="5331422"/>
            <a:ext cx="5029200" cy="60303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Jugement</a:t>
            </a:r>
          </a:p>
        </p:txBody>
      </p:sp>
      <p:pic>
        <p:nvPicPr>
          <p:cNvPr id="14" name="Image 13">
            <a:extLst>
              <a:ext uri="{FF2B5EF4-FFF2-40B4-BE49-F238E27FC236}">
                <a16:creationId xmlns:a16="http://schemas.microsoft.com/office/drawing/2014/main" id="{C6C4CDD1-D12A-89CC-7554-A3509C00782F}"/>
              </a:ext>
            </a:extLst>
          </p:cNvPr>
          <p:cNvPicPr>
            <a:picLocks noChangeAspect="1"/>
          </p:cNvPicPr>
          <p:nvPr/>
        </p:nvPicPr>
        <p:blipFill>
          <a:blip r:embed="rId2"/>
          <a:stretch>
            <a:fillRect/>
          </a:stretch>
        </p:blipFill>
        <p:spPr>
          <a:xfrm>
            <a:off x="7373089" y="5032224"/>
            <a:ext cx="560881" cy="280440"/>
          </a:xfrm>
          <a:prstGeom prst="rect">
            <a:avLst/>
          </a:prstGeom>
        </p:spPr>
      </p:pic>
    </p:spTree>
    <p:extLst>
      <p:ext uri="{BB962C8B-B14F-4D97-AF65-F5344CB8AC3E}">
        <p14:creationId xmlns:p14="http://schemas.microsoft.com/office/powerpoint/2010/main" val="10040322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ACE6BA-C086-DAB1-6A03-2CF4C8EF7C76}"/>
              </a:ext>
            </a:extLst>
          </p:cNvPr>
          <p:cNvSpPr>
            <a:spLocks noGrp="1"/>
          </p:cNvSpPr>
          <p:nvPr>
            <p:ph type="ctrTitle"/>
          </p:nvPr>
        </p:nvSpPr>
        <p:spPr/>
        <p:txBody>
          <a:bodyPr>
            <a:normAutofit fontScale="90000"/>
          </a:bodyPr>
          <a:lstStyle/>
          <a:p>
            <a:r>
              <a:rPr lang="fr-FR" dirty="0"/>
              <a:t>SAISIE ATTRIBUTION</a:t>
            </a:r>
            <a:br>
              <a:rPr lang="fr-FR" dirty="0"/>
            </a:br>
            <a:r>
              <a:rPr lang="fr-FR" dirty="0"/>
              <a:t>(SUR LES COMPTES BANCAIRES)</a:t>
            </a:r>
          </a:p>
        </p:txBody>
      </p:sp>
      <p:sp>
        <p:nvSpPr>
          <p:cNvPr id="3" name="Sous-titre 2">
            <a:extLst>
              <a:ext uri="{FF2B5EF4-FFF2-40B4-BE49-F238E27FC236}">
                <a16:creationId xmlns:a16="http://schemas.microsoft.com/office/drawing/2014/main" id="{7ED99C8C-75A1-B147-47D9-756E6EC52AE3}"/>
              </a:ext>
            </a:extLst>
          </p:cNvPr>
          <p:cNvSpPr>
            <a:spLocks noGrp="1"/>
          </p:cNvSpPr>
          <p:nvPr>
            <p:ph type="subTitle" idx="1"/>
          </p:nvPr>
        </p:nvSpPr>
        <p:spPr/>
        <p:txBody>
          <a:bodyPr/>
          <a:lstStyle/>
          <a:p>
            <a:pPr algn="just">
              <a:lnSpc>
                <a:spcPct val="115000"/>
              </a:lnSpc>
              <a:spcAft>
                <a:spcPts val="800"/>
              </a:spcAft>
              <a:buNone/>
            </a:pPr>
            <a:r>
              <a:rPr lang="fr-FR" dirty="0"/>
              <a:t>(Articles </a:t>
            </a:r>
            <a:r>
              <a:rPr lang="fr-FR" sz="2400" kern="100" dirty="0">
                <a:effectLst/>
                <a:latin typeface="Aptos" panose="020B0004020202020204" pitchFamily="34" charset="0"/>
                <a:ea typeface="Aptos" panose="020B0004020202020204" pitchFamily="34" charset="0"/>
                <a:cs typeface="Times New Roman" panose="02020603050405020304" pitchFamily="18" charset="0"/>
              </a:rPr>
              <a:t>L211-1 et suivants CPCE et R211-1 et suivants CPCE – pour les comptes bancaires : Articles L162-1 et suivants CPCE et R162-1 et suivants CPCE)</a:t>
            </a:r>
          </a:p>
          <a:p>
            <a:endParaRPr lang="fr-FR" dirty="0"/>
          </a:p>
        </p:txBody>
      </p:sp>
    </p:spTree>
    <p:extLst>
      <p:ext uri="{BB962C8B-B14F-4D97-AF65-F5344CB8AC3E}">
        <p14:creationId xmlns:p14="http://schemas.microsoft.com/office/powerpoint/2010/main" val="33479453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73667B5-A5C9-8339-BB72-8547F2ADEF72}"/>
              </a:ext>
            </a:extLst>
          </p:cNvPr>
          <p:cNvSpPr>
            <a:spLocks noGrp="1"/>
          </p:cNvSpPr>
          <p:nvPr>
            <p:ph idx="1"/>
          </p:nvPr>
        </p:nvSpPr>
        <p:spPr>
          <a:xfrm>
            <a:off x="838200" y="704088"/>
            <a:ext cx="10515600" cy="5472875"/>
          </a:xfrm>
        </p:spPr>
        <p:txBody>
          <a:bodyPr>
            <a:normAutofit fontScale="92500" lnSpcReduction="10000"/>
          </a:bodyPr>
          <a:lstStyle/>
          <a:p>
            <a:pPr marL="342900" lvl="0" indent="-342900" algn="just">
              <a:lnSpc>
                <a:spcPct val="115000"/>
              </a:lnSpc>
              <a:buFont typeface="Aptos" panose="020B0004020202020204" pitchFamily="34" charset="0"/>
              <a:buChar char="-"/>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Commissaire de Justice signifie au tiers (établissement Bancaire) la saisie (Article R211-1 CPCE)</a:t>
            </a:r>
          </a:p>
          <a:p>
            <a:pPr marL="342900" lvl="0" indent="-342900" algn="just">
              <a:lnSpc>
                <a:spcPct val="115000"/>
              </a:lnSpc>
              <a:buFont typeface="Aptos" panose="020B0004020202020204" pitchFamily="34" charset="0"/>
              <a:buChar char="-"/>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Commissaire de Justice dénonce la saisie au débiteur dans un délai de 8 jours (Article R211-3 CPCE)</a:t>
            </a:r>
          </a:p>
          <a:p>
            <a:pPr marL="342900" lvl="0" indent="-342900" algn="just">
              <a:lnSpc>
                <a:spcPct val="115000"/>
              </a:lnSpc>
              <a:buFont typeface="Aptos" panose="020B0004020202020204" pitchFamily="34" charset="0"/>
              <a:buChar char="-"/>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L’établissement bancaire doit indiquer la nature des comptes et leur solde au jour de la saisie</a:t>
            </a:r>
          </a:p>
          <a:p>
            <a:pPr marL="342900" lvl="0" indent="-342900" algn="just">
              <a:lnSpc>
                <a:spcPct val="115000"/>
              </a:lnSpc>
              <a:spcAft>
                <a:spcPts val="800"/>
              </a:spcAft>
              <a:buFont typeface="Aptos" panose="020B0004020202020204" pitchFamily="34" charset="0"/>
              <a:buChar char="-"/>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Absence de contestation dans le mois suivant la dénonciation : établissement d’un certificat pat le Greffe du Tribunal judiciaire ou par le Commissaire de Justice et libération des fonds par le tiers saisi au profit du créancier – on laisse un montant équivalent au RSA sur le compte bancaire</a:t>
            </a:r>
          </a:p>
          <a:p>
            <a:pPr marL="0" indent="0">
              <a:buNone/>
            </a:pPr>
            <a:endParaRPr lang="fr-FR" dirty="0"/>
          </a:p>
        </p:txBody>
      </p:sp>
    </p:spTree>
    <p:extLst>
      <p:ext uri="{BB962C8B-B14F-4D97-AF65-F5344CB8AC3E}">
        <p14:creationId xmlns:p14="http://schemas.microsoft.com/office/powerpoint/2010/main" val="12382848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651701A-9C73-5C0F-B473-9FAE38DC941F}"/>
              </a:ext>
            </a:extLst>
          </p:cNvPr>
          <p:cNvSpPr>
            <a:spLocks noGrp="1"/>
          </p:cNvSpPr>
          <p:nvPr>
            <p:ph idx="1"/>
          </p:nvPr>
        </p:nvSpPr>
        <p:spPr>
          <a:xfrm>
            <a:off x="838200" y="768096"/>
            <a:ext cx="10515600" cy="5408867"/>
          </a:xfrm>
        </p:spPr>
        <p:txBody>
          <a:bodyPr/>
          <a:lstStyle/>
          <a:p>
            <a:pPr marL="342900" lvl="0" indent="-342900" algn="just">
              <a:lnSpc>
                <a:spcPct val="115000"/>
              </a:lnSpc>
              <a:spcAft>
                <a:spcPts val="800"/>
              </a:spcAft>
              <a:buFont typeface="Aptos" panose="020B0004020202020204" pitchFamily="34" charset="0"/>
              <a:buChar char="-"/>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La contestation est portée par le débiteur devant le Juge de l’exécution du Tribunal judiciaire de son lieu de résidence dans le mois suivant la dénonciation, avec envoi de la contestation par LRAR au Commissaire de justice qui a procédé à la saisie et envoi en lettre simple au tiers saisi</a:t>
            </a:r>
          </a:p>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 </a:t>
            </a:r>
          </a:p>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 Pour rappel, le montant du solde bancaire insaisissable (SBI) : 646,52 Euros</a:t>
            </a:r>
          </a:p>
          <a:p>
            <a:pPr marL="0" indent="0">
              <a:buNone/>
            </a:pPr>
            <a:endParaRPr lang="fr-FR" dirty="0"/>
          </a:p>
        </p:txBody>
      </p:sp>
    </p:spTree>
    <p:extLst>
      <p:ext uri="{BB962C8B-B14F-4D97-AF65-F5344CB8AC3E}">
        <p14:creationId xmlns:p14="http://schemas.microsoft.com/office/powerpoint/2010/main" val="17724249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DF83FA-C6A2-C5A2-3725-A005496CD3B7}"/>
              </a:ext>
            </a:extLst>
          </p:cNvPr>
          <p:cNvSpPr>
            <a:spLocks noGrp="1"/>
          </p:cNvSpPr>
          <p:nvPr>
            <p:ph type="title"/>
          </p:nvPr>
        </p:nvSpPr>
        <p:spPr>
          <a:xfrm>
            <a:off x="838200" y="365125"/>
            <a:ext cx="10515600" cy="677291"/>
          </a:xfrm>
        </p:spPr>
        <p:txBody>
          <a:bodyPr>
            <a:normAutofit fontScale="90000"/>
          </a:bodyPr>
          <a:lstStyle/>
          <a:p>
            <a:pPr algn="ctr"/>
            <a:r>
              <a:rPr lang="fr-FR" dirty="0"/>
              <a:t>Schéma procédural</a:t>
            </a:r>
          </a:p>
        </p:txBody>
      </p:sp>
      <p:pic>
        <p:nvPicPr>
          <p:cNvPr id="8" name="Espace réservé du contenu 7">
            <a:extLst>
              <a:ext uri="{FF2B5EF4-FFF2-40B4-BE49-F238E27FC236}">
                <a16:creationId xmlns:a16="http://schemas.microsoft.com/office/drawing/2014/main" id="{5AD6A7A5-CA89-4077-6762-4141B93356DC}"/>
              </a:ext>
            </a:extLst>
          </p:cNvPr>
          <p:cNvPicPr>
            <a:picLocks noGrp="1" noChangeAspect="1"/>
          </p:cNvPicPr>
          <p:nvPr>
            <p:ph idx="1"/>
          </p:nvPr>
        </p:nvPicPr>
        <p:blipFill>
          <a:blip r:embed="rId2"/>
          <a:stretch>
            <a:fillRect/>
          </a:stretch>
        </p:blipFill>
        <p:spPr>
          <a:xfrm>
            <a:off x="3145536" y="3029688"/>
            <a:ext cx="566977" cy="280440"/>
          </a:xfrm>
          <a:prstGeom prst="rect">
            <a:avLst/>
          </a:prstGeom>
        </p:spPr>
      </p:pic>
      <p:sp>
        <p:nvSpPr>
          <p:cNvPr id="4" name="Rectangle 3">
            <a:extLst>
              <a:ext uri="{FF2B5EF4-FFF2-40B4-BE49-F238E27FC236}">
                <a16:creationId xmlns:a16="http://schemas.microsoft.com/office/drawing/2014/main" id="{DBFF7BC4-0827-5A88-12ED-2DA78A016388}"/>
              </a:ext>
            </a:extLst>
          </p:cNvPr>
          <p:cNvSpPr/>
          <p:nvPr/>
        </p:nvSpPr>
        <p:spPr>
          <a:xfrm>
            <a:off x="2633472" y="1481328"/>
            <a:ext cx="7342632" cy="55778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Signification de la saisie à l’établissement bancaire</a:t>
            </a:r>
          </a:p>
          <a:p>
            <a:pPr algn="ctr"/>
            <a:r>
              <a:rPr lang="fr-FR" dirty="0"/>
              <a:t>(Commissaire de Justice)</a:t>
            </a:r>
          </a:p>
        </p:txBody>
      </p:sp>
      <p:sp>
        <p:nvSpPr>
          <p:cNvPr id="5" name="Rectangle 4">
            <a:extLst>
              <a:ext uri="{FF2B5EF4-FFF2-40B4-BE49-F238E27FC236}">
                <a16:creationId xmlns:a16="http://schemas.microsoft.com/office/drawing/2014/main" id="{19FFF599-7D13-F82A-B2EB-0DC3FDD36E6A}"/>
              </a:ext>
            </a:extLst>
          </p:cNvPr>
          <p:cNvSpPr/>
          <p:nvPr/>
        </p:nvSpPr>
        <p:spPr>
          <a:xfrm>
            <a:off x="2633472" y="2395728"/>
            <a:ext cx="7342632" cy="55778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Dénonciation de la saisie au débiteur dans les 8 jours</a:t>
            </a:r>
          </a:p>
          <a:p>
            <a:pPr algn="ctr"/>
            <a:r>
              <a:rPr lang="fr-FR" dirty="0"/>
              <a:t>(Commissaire de Justice)</a:t>
            </a:r>
          </a:p>
        </p:txBody>
      </p:sp>
      <p:sp>
        <p:nvSpPr>
          <p:cNvPr id="6" name="Flèche : bas 5">
            <a:extLst>
              <a:ext uri="{FF2B5EF4-FFF2-40B4-BE49-F238E27FC236}">
                <a16:creationId xmlns:a16="http://schemas.microsoft.com/office/drawing/2014/main" id="{40FFB20B-BDD3-5B80-6BC8-D94C7FBCEBFE}"/>
              </a:ext>
            </a:extLst>
          </p:cNvPr>
          <p:cNvSpPr/>
          <p:nvPr/>
        </p:nvSpPr>
        <p:spPr>
          <a:xfrm>
            <a:off x="6096000" y="2089404"/>
            <a:ext cx="484632" cy="25603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a:extLst>
              <a:ext uri="{FF2B5EF4-FFF2-40B4-BE49-F238E27FC236}">
                <a16:creationId xmlns:a16="http://schemas.microsoft.com/office/drawing/2014/main" id="{90EF50F9-2373-386C-A2B3-4ECB7F5E8D15}"/>
              </a:ext>
            </a:extLst>
          </p:cNvPr>
          <p:cNvSpPr/>
          <p:nvPr/>
        </p:nvSpPr>
        <p:spPr>
          <a:xfrm>
            <a:off x="475488" y="3386304"/>
            <a:ext cx="4425696"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Absence de contestation dans le mois :</a:t>
            </a:r>
          </a:p>
          <a:p>
            <a:pPr algn="ctr"/>
            <a:r>
              <a:rPr lang="fr-FR" dirty="0"/>
              <a:t>Libération des fonds au profit du créancier</a:t>
            </a:r>
          </a:p>
        </p:txBody>
      </p:sp>
      <p:sp>
        <p:nvSpPr>
          <p:cNvPr id="9" name="Rectangle 8">
            <a:extLst>
              <a:ext uri="{FF2B5EF4-FFF2-40B4-BE49-F238E27FC236}">
                <a16:creationId xmlns:a16="http://schemas.microsoft.com/office/drawing/2014/main" id="{8D93A41D-E362-41C5-9F68-E08F41BE196D}"/>
              </a:ext>
            </a:extLst>
          </p:cNvPr>
          <p:cNvSpPr/>
          <p:nvPr/>
        </p:nvSpPr>
        <p:spPr>
          <a:xfrm>
            <a:off x="7290818" y="3343608"/>
            <a:ext cx="4602480" cy="55778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Contestation du débiteur dans le mois de la dénonciation de la saisie</a:t>
            </a:r>
          </a:p>
        </p:txBody>
      </p:sp>
      <p:pic>
        <p:nvPicPr>
          <p:cNvPr id="10" name="Image 9">
            <a:extLst>
              <a:ext uri="{FF2B5EF4-FFF2-40B4-BE49-F238E27FC236}">
                <a16:creationId xmlns:a16="http://schemas.microsoft.com/office/drawing/2014/main" id="{369C3B8E-2B55-034A-3785-5A1D9715D271}"/>
              </a:ext>
            </a:extLst>
          </p:cNvPr>
          <p:cNvPicPr>
            <a:picLocks noChangeAspect="1"/>
          </p:cNvPicPr>
          <p:nvPr/>
        </p:nvPicPr>
        <p:blipFill>
          <a:blip r:embed="rId2"/>
          <a:stretch>
            <a:fillRect/>
          </a:stretch>
        </p:blipFill>
        <p:spPr>
          <a:xfrm>
            <a:off x="8903183" y="3008340"/>
            <a:ext cx="566977" cy="280440"/>
          </a:xfrm>
          <a:prstGeom prst="rect">
            <a:avLst/>
          </a:prstGeom>
        </p:spPr>
      </p:pic>
      <p:sp>
        <p:nvSpPr>
          <p:cNvPr id="11" name="Rectangle 10">
            <a:extLst>
              <a:ext uri="{FF2B5EF4-FFF2-40B4-BE49-F238E27FC236}">
                <a16:creationId xmlns:a16="http://schemas.microsoft.com/office/drawing/2014/main" id="{F7B940AD-6646-4A40-21EF-D993BE294964}"/>
              </a:ext>
            </a:extLst>
          </p:cNvPr>
          <p:cNvSpPr/>
          <p:nvPr/>
        </p:nvSpPr>
        <p:spPr>
          <a:xfrm>
            <a:off x="6858000" y="4300704"/>
            <a:ext cx="5035298" cy="182577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Assignation à la demande du débiteur devant le Juge de l’exécution du Tribunal Judiciaire </a:t>
            </a:r>
          </a:p>
          <a:p>
            <a:pPr algn="ctr"/>
            <a:r>
              <a:rPr lang="fr-FR" dirty="0"/>
              <a:t>+ LRAR au Commissaire de Justice qui a procédé à la saisie</a:t>
            </a:r>
          </a:p>
          <a:p>
            <a:pPr algn="ctr"/>
            <a:r>
              <a:rPr lang="fr-FR" dirty="0"/>
              <a:t>+ envoi d’une lettre simple à l’établissement bancaire</a:t>
            </a:r>
          </a:p>
        </p:txBody>
      </p:sp>
      <p:pic>
        <p:nvPicPr>
          <p:cNvPr id="12" name="Image 11">
            <a:extLst>
              <a:ext uri="{FF2B5EF4-FFF2-40B4-BE49-F238E27FC236}">
                <a16:creationId xmlns:a16="http://schemas.microsoft.com/office/drawing/2014/main" id="{11500543-361D-081E-488E-4F4A3AA35D36}"/>
              </a:ext>
            </a:extLst>
          </p:cNvPr>
          <p:cNvPicPr>
            <a:picLocks noChangeAspect="1"/>
          </p:cNvPicPr>
          <p:nvPr/>
        </p:nvPicPr>
        <p:blipFill>
          <a:blip r:embed="rId3"/>
          <a:stretch>
            <a:fillRect/>
          </a:stretch>
        </p:blipFill>
        <p:spPr>
          <a:xfrm>
            <a:off x="8900134" y="3956220"/>
            <a:ext cx="573074" cy="280440"/>
          </a:xfrm>
          <a:prstGeom prst="rect">
            <a:avLst/>
          </a:prstGeom>
        </p:spPr>
      </p:pic>
    </p:spTree>
    <p:extLst>
      <p:ext uri="{BB962C8B-B14F-4D97-AF65-F5344CB8AC3E}">
        <p14:creationId xmlns:p14="http://schemas.microsoft.com/office/powerpoint/2010/main" val="3981253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A13A07D-264B-9BA1-FAE7-6F8C6261BB2C}"/>
              </a:ext>
            </a:extLst>
          </p:cNvPr>
          <p:cNvSpPr>
            <a:spLocks noGrp="1"/>
          </p:cNvSpPr>
          <p:nvPr>
            <p:ph idx="1"/>
          </p:nvPr>
        </p:nvSpPr>
        <p:spPr>
          <a:xfrm>
            <a:off x="838200" y="815926"/>
            <a:ext cx="10515600" cy="5361037"/>
          </a:xfrm>
        </p:spPr>
        <p:txBody>
          <a:bodyPr>
            <a:normAutofit/>
          </a:bodyPr>
          <a:lstStyle/>
          <a:p>
            <a:pPr marL="0" indent="0">
              <a:buNone/>
            </a:pPr>
            <a:r>
              <a:rPr lang="fr-FR" dirty="0"/>
              <a:t>L’article 55 du Décret du 17 mars 1967 précise :</a:t>
            </a:r>
          </a:p>
          <a:p>
            <a:pPr algn="just">
              <a:buNone/>
            </a:pPr>
            <a:r>
              <a:rPr lang="fr-FR" b="0" i="1" dirty="0">
                <a:effectLst/>
                <a:latin typeface="sourcesanspro"/>
              </a:rPr>
              <a:t>Le syndic ne peut agir en justice au nom du syndicat sans y avoir été autorisé par une décision de l'assemblée générale.</a:t>
            </a:r>
          </a:p>
          <a:p>
            <a:pPr algn="just">
              <a:buNone/>
            </a:pPr>
            <a:r>
              <a:rPr lang="fr-FR" b="0" i="1" dirty="0">
                <a:effectLst/>
                <a:latin typeface="sourcesanspro"/>
              </a:rPr>
              <a:t>(…)</a:t>
            </a:r>
          </a:p>
          <a:p>
            <a:pPr algn="just">
              <a:buNone/>
            </a:pPr>
            <a:r>
              <a:rPr lang="fr-FR" b="0" i="1" dirty="0">
                <a:effectLst/>
                <a:latin typeface="sourcesanspro"/>
              </a:rPr>
              <a:t>Une telle autorisation n'est pas nécessaire pour les actions en recouvrement de créance, la mise en œuvre des voies d'exécution forcée à l'exception de la saisie en vue de la vente d'un lot (…) et les demandes qui relèvent des pouvoirs de juge des référés, ainsi que pour défendre aux actions intentées contre le syndicat. (…).</a:t>
            </a:r>
          </a:p>
          <a:p>
            <a:pPr algn="just">
              <a:buNone/>
            </a:pPr>
            <a:r>
              <a:rPr lang="fr-FR" b="0" i="1" dirty="0">
                <a:effectLst/>
                <a:latin typeface="sourcesanspro"/>
              </a:rPr>
              <a:t>Dans tous les cas, le syndic rend compte à la prochaine assemblée générale des actions introduites.</a:t>
            </a:r>
          </a:p>
          <a:p>
            <a:pPr marL="0" indent="0">
              <a:buNone/>
            </a:pPr>
            <a:endParaRPr lang="fr-FR" dirty="0"/>
          </a:p>
        </p:txBody>
      </p:sp>
    </p:spTree>
    <p:extLst>
      <p:ext uri="{BB962C8B-B14F-4D97-AF65-F5344CB8AC3E}">
        <p14:creationId xmlns:p14="http://schemas.microsoft.com/office/powerpoint/2010/main" val="32124485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8B6109-C101-193F-6B9C-5447D5E97E36}"/>
              </a:ext>
            </a:extLst>
          </p:cNvPr>
          <p:cNvSpPr>
            <a:spLocks noGrp="1"/>
          </p:cNvSpPr>
          <p:nvPr>
            <p:ph type="ctrTitle"/>
          </p:nvPr>
        </p:nvSpPr>
        <p:spPr/>
        <p:txBody>
          <a:bodyPr/>
          <a:lstStyle/>
          <a:p>
            <a:r>
              <a:rPr lang="fr-FR" dirty="0"/>
              <a:t>PROCEDURE DE SAISIE DES LOYERS </a:t>
            </a:r>
          </a:p>
        </p:txBody>
      </p:sp>
      <p:sp>
        <p:nvSpPr>
          <p:cNvPr id="3" name="Sous-titre 2">
            <a:extLst>
              <a:ext uri="{FF2B5EF4-FFF2-40B4-BE49-F238E27FC236}">
                <a16:creationId xmlns:a16="http://schemas.microsoft.com/office/drawing/2014/main" id="{E35222D7-4584-4057-B6A8-000A8CE0045C}"/>
              </a:ext>
            </a:extLst>
          </p:cNvPr>
          <p:cNvSpPr>
            <a:spLocks noGrp="1"/>
          </p:cNvSpPr>
          <p:nvPr>
            <p:ph type="subTitle" idx="1"/>
          </p:nvPr>
        </p:nvSpPr>
        <p:spPr/>
        <p:txBody>
          <a:bodyPr/>
          <a:lstStyle/>
          <a:p>
            <a:r>
              <a:rPr kumimoji="0" lang="fr-FR" sz="2400" b="0" i="0" u="none" strike="noStrike" kern="1200" cap="none" spc="0" normalizeH="0" baseline="0" noProof="0" dirty="0">
                <a:ln>
                  <a:noFill/>
                </a:ln>
                <a:solidFill>
                  <a:prstClr val="black"/>
                </a:solidFill>
                <a:effectLst/>
                <a:uLnTx/>
                <a:uFillTx/>
                <a:latin typeface="Aptos" panose="02110004020202020204"/>
                <a:ea typeface="+mn-ea"/>
                <a:cs typeface="+mn-cs"/>
              </a:rPr>
              <a:t>Articles </a:t>
            </a:r>
            <a:r>
              <a:rPr kumimoji="0" lang="fr-FR" sz="24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L211-1 et suivants CPCE et R211-1 et suivants CPCE</a:t>
            </a:r>
            <a:endParaRPr lang="fr-FR" dirty="0"/>
          </a:p>
        </p:txBody>
      </p:sp>
    </p:spTree>
    <p:extLst>
      <p:ext uri="{BB962C8B-B14F-4D97-AF65-F5344CB8AC3E}">
        <p14:creationId xmlns:p14="http://schemas.microsoft.com/office/powerpoint/2010/main" val="2151616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47AA4D8-E289-9995-0852-C86B591BD80F}"/>
              </a:ext>
            </a:extLst>
          </p:cNvPr>
          <p:cNvSpPr>
            <a:spLocks noGrp="1"/>
          </p:cNvSpPr>
          <p:nvPr>
            <p:ph idx="1"/>
          </p:nvPr>
        </p:nvSpPr>
        <p:spPr>
          <a:xfrm>
            <a:off x="838200" y="566928"/>
            <a:ext cx="10515600" cy="5610035"/>
          </a:xfrm>
        </p:spPr>
        <p:txBody>
          <a:bodyPr/>
          <a:lstStyle/>
          <a:p>
            <a:pPr marL="0" indent="0" algn="just">
              <a:buNone/>
            </a:pPr>
            <a:endParaRPr lang="fr-FR" dirty="0"/>
          </a:p>
          <a:p>
            <a:pPr marL="0" indent="0" algn="just">
              <a:buNone/>
            </a:pPr>
            <a:r>
              <a:rPr lang="fr-FR"/>
              <a:t>Si </a:t>
            </a:r>
            <a:r>
              <a:rPr lang="fr-FR" dirty="0"/>
              <a:t>un copropriétaire bailleur ne règle pas ses charges, le Syndicat des copropriétaires peut saisir les loyers qui lui sont dus.</a:t>
            </a:r>
          </a:p>
          <a:p>
            <a:pPr marL="0" indent="0" algn="just">
              <a:buNone/>
            </a:pPr>
            <a:endParaRPr lang="fr-FR" dirty="0"/>
          </a:p>
          <a:p>
            <a:pPr marL="0" indent="0" algn="just">
              <a:buNone/>
            </a:pPr>
            <a:r>
              <a:rPr lang="fr-FR" dirty="0"/>
              <a:t>Si le Syndicat des copropriétaires justifie d’un titre exécutoire (jugement), il n’est pas nécessaire de demander une autorisation judiciaire .</a:t>
            </a:r>
          </a:p>
          <a:p>
            <a:pPr marL="0" indent="0" algn="just">
              <a:buNone/>
            </a:pPr>
            <a:endParaRPr lang="fr-FR" dirty="0"/>
          </a:p>
          <a:p>
            <a:pPr marL="0" indent="0" algn="just">
              <a:buNone/>
            </a:pPr>
            <a:r>
              <a:rPr lang="fr-FR" dirty="0"/>
              <a:t>Ce processus s’inscrit dans le même schéma procédural que la saisie-attribution.</a:t>
            </a:r>
          </a:p>
          <a:p>
            <a:pPr marL="0" indent="0">
              <a:buNone/>
            </a:pPr>
            <a:endParaRPr lang="fr-FR" dirty="0"/>
          </a:p>
        </p:txBody>
      </p:sp>
    </p:spTree>
    <p:extLst>
      <p:ext uri="{BB962C8B-B14F-4D97-AF65-F5344CB8AC3E}">
        <p14:creationId xmlns:p14="http://schemas.microsoft.com/office/powerpoint/2010/main" val="11152170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CDDD1C-9D0B-EF96-40B1-F7ED9945180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501A099-5A29-A103-A6C9-9F3C89CBFC90}"/>
              </a:ext>
            </a:extLst>
          </p:cNvPr>
          <p:cNvSpPr>
            <a:spLocks noGrp="1"/>
          </p:cNvSpPr>
          <p:nvPr>
            <p:ph type="title"/>
          </p:nvPr>
        </p:nvSpPr>
        <p:spPr>
          <a:xfrm>
            <a:off x="838200" y="365125"/>
            <a:ext cx="10515600" cy="677291"/>
          </a:xfrm>
        </p:spPr>
        <p:txBody>
          <a:bodyPr>
            <a:normAutofit fontScale="90000"/>
          </a:bodyPr>
          <a:lstStyle/>
          <a:p>
            <a:pPr algn="ctr"/>
            <a:r>
              <a:rPr lang="fr-FR" dirty="0"/>
              <a:t>Schéma procédural</a:t>
            </a:r>
          </a:p>
        </p:txBody>
      </p:sp>
      <p:pic>
        <p:nvPicPr>
          <p:cNvPr id="8" name="Espace réservé du contenu 7">
            <a:extLst>
              <a:ext uri="{FF2B5EF4-FFF2-40B4-BE49-F238E27FC236}">
                <a16:creationId xmlns:a16="http://schemas.microsoft.com/office/drawing/2014/main" id="{0B37F195-1FA0-19B3-FE3E-7AD24DEECFBC}"/>
              </a:ext>
            </a:extLst>
          </p:cNvPr>
          <p:cNvPicPr>
            <a:picLocks noGrp="1" noChangeAspect="1"/>
          </p:cNvPicPr>
          <p:nvPr>
            <p:ph idx="1"/>
          </p:nvPr>
        </p:nvPicPr>
        <p:blipFill>
          <a:blip r:embed="rId2"/>
          <a:stretch>
            <a:fillRect/>
          </a:stretch>
        </p:blipFill>
        <p:spPr>
          <a:xfrm>
            <a:off x="3145536" y="3029688"/>
            <a:ext cx="566977" cy="280440"/>
          </a:xfrm>
          <a:prstGeom prst="rect">
            <a:avLst/>
          </a:prstGeom>
        </p:spPr>
      </p:pic>
      <p:sp>
        <p:nvSpPr>
          <p:cNvPr id="4" name="Rectangle 3">
            <a:extLst>
              <a:ext uri="{FF2B5EF4-FFF2-40B4-BE49-F238E27FC236}">
                <a16:creationId xmlns:a16="http://schemas.microsoft.com/office/drawing/2014/main" id="{E6C4EBC8-ACFB-7013-F10B-4E965C3E3187}"/>
              </a:ext>
            </a:extLst>
          </p:cNvPr>
          <p:cNvSpPr/>
          <p:nvPr/>
        </p:nvSpPr>
        <p:spPr>
          <a:xfrm>
            <a:off x="2633472" y="1481328"/>
            <a:ext cx="7342632" cy="55778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white"/>
                </a:solidFill>
                <a:effectLst/>
                <a:uLnTx/>
                <a:uFillTx/>
                <a:latin typeface="Aptos" panose="02110004020202020204"/>
                <a:ea typeface="+mn-ea"/>
                <a:cs typeface="+mn-cs"/>
              </a:rPr>
              <a:t>Signification de la saisie au locataire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white"/>
                </a:solidFill>
                <a:effectLst/>
                <a:uLnTx/>
                <a:uFillTx/>
                <a:latin typeface="Aptos" panose="02110004020202020204"/>
                <a:ea typeface="+mn-ea"/>
                <a:cs typeface="+mn-cs"/>
              </a:rPr>
              <a:t>(Commissaire de Justice)</a:t>
            </a:r>
          </a:p>
        </p:txBody>
      </p:sp>
      <p:sp>
        <p:nvSpPr>
          <p:cNvPr id="5" name="Rectangle 4">
            <a:extLst>
              <a:ext uri="{FF2B5EF4-FFF2-40B4-BE49-F238E27FC236}">
                <a16:creationId xmlns:a16="http://schemas.microsoft.com/office/drawing/2014/main" id="{A85B3F46-3E46-1E23-4369-470173599DF3}"/>
              </a:ext>
            </a:extLst>
          </p:cNvPr>
          <p:cNvSpPr/>
          <p:nvPr/>
        </p:nvSpPr>
        <p:spPr>
          <a:xfrm>
            <a:off x="2633472" y="2395728"/>
            <a:ext cx="7342632" cy="55778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white"/>
                </a:solidFill>
                <a:effectLst/>
                <a:uLnTx/>
                <a:uFillTx/>
                <a:latin typeface="Aptos" panose="02110004020202020204"/>
                <a:ea typeface="+mn-ea"/>
                <a:cs typeface="+mn-cs"/>
              </a:rPr>
              <a:t>Dénonciation de la saisie au débiteur dans les 8 jours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white"/>
                </a:solidFill>
                <a:effectLst/>
                <a:uLnTx/>
                <a:uFillTx/>
                <a:latin typeface="Aptos" panose="02110004020202020204"/>
                <a:ea typeface="+mn-ea"/>
                <a:cs typeface="+mn-cs"/>
              </a:rPr>
              <a:t>(Commissaire de Justice)</a:t>
            </a:r>
          </a:p>
        </p:txBody>
      </p:sp>
      <p:sp>
        <p:nvSpPr>
          <p:cNvPr id="6" name="Flèche : bas 5">
            <a:extLst>
              <a:ext uri="{FF2B5EF4-FFF2-40B4-BE49-F238E27FC236}">
                <a16:creationId xmlns:a16="http://schemas.microsoft.com/office/drawing/2014/main" id="{10C1D523-60DD-CF58-29D8-20FD8B2BB9A6}"/>
              </a:ext>
            </a:extLst>
          </p:cNvPr>
          <p:cNvSpPr/>
          <p:nvPr/>
        </p:nvSpPr>
        <p:spPr>
          <a:xfrm>
            <a:off x="6096000" y="2089404"/>
            <a:ext cx="484632" cy="25603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 name="Rectangle 6">
            <a:extLst>
              <a:ext uri="{FF2B5EF4-FFF2-40B4-BE49-F238E27FC236}">
                <a16:creationId xmlns:a16="http://schemas.microsoft.com/office/drawing/2014/main" id="{9EE6649A-AB8B-E9F9-310D-413482DF8882}"/>
              </a:ext>
            </a:extLst>
          </p:cNvPr>
          <p:cNvSpPr/>
          <p:nvPr/>
        </p:nvSpPr>
        <p:spPr>
          <a:xfrm>
            <a:off x="475488" y="3386304"/>
            <a:ext cx="4425696"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white"/>
                </a:solidFill>
                <a:effectLst/>
                <a:uLnTx/>
                <a:uFillTx/>
                <a:latin typeface="Aptos" panose="02110004020202020204"/>
                <a:ea typeface="+mn-ea"/>
                <a:cs typeface="+mn-cs"/>
              </a:rPr>
              <a:t>Absence de contestation dans le mois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white"/>
                </a:solidFill>
                <a:effectLst/>
                <a:uLnTx/>
                <a:uFillTx/>
                <a:latin typeface="Aptos" panose="02110004020202020204"/>
                <a:ea typeface="+mn-ea"/>
                <a:cs typeface="+mn-cs"/>
              </a:rPr>
              <a:t>paiement des loyers entre les mains du créancier</a:t>
            </a:r>
          </a:p>
        </p:txBody>
      </p:sp>
      <p:sp>
        <p:nvSpPr>
          <p:cNvPr id="9" name="Rectangle 8">
            <a:extLst>
              <a:ext uri="{FF2B5EF4-FFF2-40B4-BE49-F238E27FC236}">
                <a16:creationId xmlns:a16="http://schemas.microsoft.com/office/drawing/2014/main" id="{57ED7B2E-6A7C-8845-E92C-D0714FFE8875}"/>
              </a:ext>
            </a:extLst>
          </p:cNvPr>
          <p:cNvSpPr/>
          <p:nvPr/>
        </p:nvSpPr>
        <p:spPr>
          <a:xfrm>
            <a:off x="7299962" y="3343608"/>
            <a:ext cx="4602480" cy="55778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white"/>
                </a:solidFill>
                <a:effectLst/>
                <a:uLnTx/>
                <a:uFillTx/>
                <a:latin typeface="Aptos" panose="02110004020202020204"/>
                <a:ea typeface="+mn-ea"/>
                <a:cs typeface="+mn-cs"/>
              </a:rPr>
              <a:t>Contestation du débiteur dans le mois de la dénonciation de la saisie</a:t>
            </a:r>
          </a:p>
        </p:txBody>
      </p:sp>
      <p:pic>
        <p:nvPicPr>
          <p:cNvPr id="10" name="Image 9">
            <a:extLst>
              <a:ext uri="{FF2B5EF4-FFF2-40B4-BE49-F238E27FC236}">
                <a16:creationId xmlns:a16="http://schemas.microsoft.com/office/drawing/2014/main" id="{558EA936-47CF-15A5-85EA-2FEDA3953584}"/>
              </a:ext>
            </a:extLst>
          </p:cNvPr>
          <p:cNvPicPr>
            <a:picLocks noChangeAspect="1"/>
          </p:cNvPicPr>
          <p:nvPr/>
        </p:nvPicPr>
        <p:blipFill>
          <a:blip r:embed="rId2"/>
          <a:stretch>
            <a:fillRect/>
          </a:stretch>
        </p:blipFill>
        <p:spPr>
          <a:xfrm>
            <a:off x="8903183" y="3008340"/>
            <a:ext cx="566977" cy="280440"/>
          </a:xfrm>
          <a:prstGeom prst="rect">
            <a:avLst/>
          </a:prstGeom>
        </p:spPr>
      </p:pic>
      <p:sp>
        <p:nvSpPr>
          <p:cNvPr id="11" name="Rectangle 10">
            <a:extLst>
              <a:ext uri="{FF2B5EF4-FFF2-40B4-BE49-F238E27FC236}">
                <a16:creationId xmlns:a16="http://schemas.microsoft.com/office/drawing/2014/main" id="{A325FBE7-63F9-338E-30D4-B85195CB8C6F}"/>
              </a:ext>
            </a:extLst>
          </p:cNvPr>
          <p:cNvSpPr/>
          <p:nvPr/>
        </p:nvSpPr>
        <p:spPr>
          <a:xfrm>
            <a:off x="6858000" y="4300704"/>
            <a:ext cx="5035298" cy="182577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white"/>
                </a:solidFill>
                <a:effectLst/>
                <a:uLnTx/>
                <a:uFillTx/>
                <a:latin typeface="Aptos" panose="02110004020202020204"/>
                <a:ea typeface="+mn-ea"/>
                <a:cs typeface="+mn-cs"/>
              </a:rPr>
              <a:t>Assignation à la demande du débiteur devant le Juge de l’exécution du Tribunal Judiciaire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white"/>
                </a:solidFill>
                <a:effectLst/>
                <a:uLnTx/>
                <a:uFillTx/>
                <a:latin typeface="Aptos" panose="02110004020202020204"/>
                <a:ea typeface="+mn-ea"/>
                <a:cs typeface="+mn-cs"/>
              </a:rPr>
              <a:t>+ LRAR au Commissaire de Justice qui a procédé à la saisie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white"/>
                </a:solidFill>
                <a:effectLst/>
                <a:uLnTx/>
                <a:uFillTx/>
                <a:latin typeface="Aptos" panose="02110004020202020204"/>
                <a:ea typeface="+mn-ea"/>
                <a:cs typeface="+mn-cs"/>
              </a:rPr>
              <a:t>+ envoi d’une lettre simple au locataire</a:t>
            </a:r>
          </a:p>
        </p:txBody>
      </p:sp>
      <p:pic>
        <p:nvPicPr>
          <p:cNvPr id="12" name="Image 11">
            <a:extLst>
              <a:ext uri="{FF2B5EF4-FFF2-40B4-BE49-F238E27FC236}">
                <a16:creationId xmlns:a16="http://schemas.microsoft.com/office/drawing/2014/main" id="{500915BA-F1AA-D7D5-D843-B5FF792BA311}"/>
              </a:ext>
            </a:extLst>
          </p:cNvPr>
          <p:cNvPicPr>
            <a:picLocks noChangeAspect="1"/>
          </p:cNvPicPr>
          <p:nvPr/>
        </p:nvPicPr>
        <p:blipFill>
          <a:blip r:embed="rId3"/>
          <a:stretch>
            <a:fillRect/>
          </a:stretch>
        </p:blipFill>
        <p:spPr>
          <a:xfrm>
            <a:off x="8900134" y="3956220"/>
            <a:ext cx="573074" cy="280440"/>
          </a:xfrm>
          <a:prstGeom prst="rect">
            <a:avLst/>
          </a:prstGeom>
        </p:spPr>
      </p:pic>
    </p:spTree>
    <p:extLst>
      <p:ext uri="{BB962C8B-B14F-4D97-AF65-F5344CB8AC3E}">
        <p14:creationId xmlns:p14="http://schemas.microsoft.com/office/powerpoint/2010/main" val="11416963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6762BF-9F06-24CD-5CC0-DD5C0DF61736}"/>
              </a:ext>
            </a:extLst>
          </p:cNvPr>
          <p:cNvSpPr>
            <a:spLocks noGrp="1"/>
          </p:cNvSpPr>
          <p:nvPr>
            <p:ph type="ctrTitle"/>
          </p:nvPr>
        </p:nvSpPr>
        <p:spPr/>
        <p:txBody>
          <a:bodyPr/>
          <a:lstStyle/>
          <a:p>
            <a:r>
              <a:rPr lang="fr-FR" dirty="0"/>
              <a:t>SAISIE-VENTE</a:t>
            </a:r>
          </a:p>
        </p:txBody>
      </p:sp>
      <p:sp>
        <p:nvSpPr>
          <p:cNvPr id="3" name="Sous-titre 2">
            <a:extLst>
              <a:ext uri="{FF2B5EF4-FFF2-40B4-BE49-F238E27FC236}">
                <a16:creationId xmlns:a16="http://schemas.microsoft.com/office/drawing/2014/main" id="{B7F43B47-E93C-46D5-7E52-1AC303FE2E9E}"/>
              </a:ext>
            </a:extLst>
          </p:cNvPr>
          <p:cNvSpPr>
            <a:spLocks noGrp="1"/>
          </p:cNvSpPr>
          <p:nvPr>
            <p:ph type="subTitle" idx="1"/>
          </p:nvPr>
        </p:nvSpPr>
        <p:spPr/>
        <p:txBody>
          <a:bodyPr/>
          <a:lstStyle/>
          <a:p>
            <a:r>
              <a:rPr lang="fr-FR" dirty="0"/>
              <a:t>(Articles L221-1 et suivants et R221-1 et suivants du CPCE)</a:t>
            </a:r>
          </a:p>
        </p:txBody>
      </p:sp>
    </p:spTree>
    <p:extLst>
      <p:ext uri="{BB962C8B-B14F-4D97-AF65-F5344CB8AC3E}">
        <p14:creationId xmlns:p14="http://schemas.microsoft.com/office/powerpoint/2010/main" val="28987073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E5C3B4A-6ABE-5306-E663-B6668A36EAED}"/>
              </a:ext>
            </a:extLst>
          </p:cNvPr>
          <p:cNvSpPr>
            <a:spLocks noGrp="1"/>
          </p:cNvSpPr>
          <p:nvPr>
            <p:ph idx="1"/>
          </p:nvPr>
        </p:nvSpPr>
        <p:spPr>
          <a:xfrm>
            <a:off x="838200" y="704088"/>
            <a:ext cx="10515600" cy="5472875"/>
          </a:xfrm>
        </p:spPr>
        <p:txBody>
          <a:bodyPr>
            <a:normAutofit fontScale="85000" lnSpcReduction="20000"/>
          </a:bodyPr>
          <a:lstStyle/>
          <a:p>
            <a:pPr marL="342900" lvl="0" indent="-342900" algn="just">
              <a:lnSpc>
                <a:spcPct val="115000"/>
              </a:lnSpc>
              <a:buFont typeface="Aptos" panose="020B0004020202020204" pitchFamily="34" charset="0"/>
              <a:buChar char="-"/>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Commandement de payer signifié par Commissaire de Justice avec obligation de payer dans les 8 jours et de communiquer les coordonnées de l’employeur (R221-1et R 221-3 CPCE)</a:t>
            </a:r>
          </a:p>
          <a:p>
            <a:pPr marL="342900" lvl="0" indent="-342900" algn="just">
              <a:lnSpc>
                <a:spcPct val="115000"/>
              </a:lnSpc>
              <a:buFont typeface="Aptos" panose="020B0004020202020204" pitchFamily="34" charset="0"/>
              <a:buChar char="-"/>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A défaut de réponse sous 8 jours, le Commissaire de Justice peut lister les meubles et les photographier</a:t>
            </a:r>
          </a:p>
          <a:p>
            <a:pPr marL="342900" lvl="0" indent="-342900" algn="just">
              <a:lnSpc>
                <a:spcPct val="115000"/>
              </a:lnSpc>
              <a:buFont typeface="Aptos" panose="020B0004020202020204" pitchFamily="34" charset="0"/>
              <a:buChar char="-"/>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Etablissement de l’acte de saisie avec inventaire détaillé des meubles</a:t>
            </a:r>
          </a:p>
          <a:p>
            <a:pPr marL="342900" lvl="0" indent="-342900" algn="just">
              <a:lnSpc>
                <a:spcPct val="115000"/>
              </a:lnSpc>
              <a:buFont typeface="Aptos" panose="020B0004020202020204" pitchFamily="34" charset="0"/>
              <a:buChar char="-"/>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Vente amiable des meubles</a:t>
            </a:r>
          </a:p>
          <a:p>
            <a:pPr marL="342900" lvl="0" indent="-342900" algn="just">
              <a:lnSpc>
                <a:spcPct val="115000"/>
              </a:lnSpc>
              <a:buFont typeface="Aptos" panose="020B0004020202020204" pitchFamily="34" charset="0"/>
              <a:buChar char="-"/>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Vente forcée – elle a lieu au plus tôt un mois après l’acte de saisie – vente aux enchères publiques</a:t>
            </a:r>
          </a:p>
          <a:p>
            <a:pPr marL="342900" lvl="0" indent="-342900" algn="just">
              <a:lnSpc>
                <a:spcPct val="115000"/>
              </a:lnSpc>
              <a:buFont typeface="Aptos" panose="020B0004020202020204" pitchFamily="34" charset="0"/>
              <a:buChar char="-"/>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Le débiteur doit être informé par courrier au moins 8 jours avant la vente de la date à laquelle elle se tiendra (une lettre simple suffit)</a:t>
            </a:r>
          </a:p>
          <a:p>
            <a:pPr marL="342900" lvl="0" indent="-342900" algn="just">
              <a:lnSpc>
                <a:spcPct val="115000"/>
              </a:lnSpc>
              <a:spcAft>
                <a:spcPts val="800"/>
              </a:spcAft>
              <a:buFont typeface="Aptos" panose="020B0004020202020204" pitchFamily="34" charset="0"/>
              <a:buChar char="-"/>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Lot vendu au plus offrant après 3 criées et le prix doit être acquitté comptant</a:t>
            </a:r>
          </a:p>
          <a:p>
            <a:pPr marL="0" indent="0">
              <a:buNone/>
            </a:pPr>
            <a:endParaRPr lang="fr-FR" dirty="0"/>
          </a:p>
        </p:txBody>
      </p:sp>
    </p:spTree>
    <p:extLst>
      <p:ext uri="{BB962C8B-B14F-4D97-AF65-F5344CB8AC3E}">
        <p14:creationId xmlns:p14="http://schemas.microsoft.com/office/powerpoint/2010/main" val="125603284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8B618D9-10B4-C74E-27A0-B58DB40D537E}"/>
              </a:ext>
            </a:extLst>
          </p:cNvPr>
          <p:cNvSpPr>
            <a:spLocks noGrp="1"/>
          </p:cNvSpPr>
          <p:nvPr>
            <p:ph idx="1"/>
          </p:nvPr>
        </p:nvSpPr>
        <p:spPr>
          <a:xfrm>
            <a:off x="838200" y="630936"/>
            <a:ext cx="10515600" cy="5546027"/>
          </a:xfrm>
        </p:spPr>
        <p:txBody>
          <a:bodyPr>
            <a:normAutofit fontScale="92500"/>
          </a:bodyPr>
          <a:lstStyle/>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Prescription de 2 ans pour les effets du commandement – si aucun acte d’exécution n’est intervenu dans les 2 ans, le commandement est nul et il faut en faire délivrer un nouveau.</a:t>
            </a:r>
          </a:p>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 </a:t>
            </a:r>
          </a:p>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NB : saisie véhicule (Articles L223-1et suivants et R223-1 et suivants du CPCE) - il faut que le Commissaire de Justice fasse une déclaration aux fins de saisie vente du véhicule auprès de l’autorité administrative compétente avec notification au débiteur concerné dans les 8 jours.</a:t>
            </a:r>
          </a:p>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L’immobilisation du véhicule peut être mise en œuvre par le Commissaire de Justice (R223-6 CPCE)</a:t>
            </a:r>
          </a:p>
          <a:p>
            <a:pPr marL="0" indent="0">
              <a:buNone/>
            </a:pPr>
            <a:endParaRPr lang="fr-FR" dirty="0"/>
          </a:p>
        </p:txBody>
      </p:sp>
    </p:spTree>
    <p:extLst>
      <p:ext uri="{BB962C8B-B14F-4D97-AF65-F5344CB8AC3E}">
        <p14:creationId xmlns:p14="http://schemas.microsoft.com/office/powerpoint/2010/main" val="55924032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A7F94E-34DD-495B-766F-D2EF141DD14E}"/>
              </a:ext>
            </a:extLst>
          </p:cNvPr>
          <p:cNvSpPr>
            <a:spLocks noGrp="1"/>
          </p:cNvSpPr>
          <p:nvPr>
            <p:ph type="title"/>
          </p:nvPr>
        </p:nvSpPr>
        <p:spPr>
          <a:xfrm>
            <a:off x="838200" y="365125"/>
            <a:ext cx="10515600" cy="585851"/>
          </a:xfrm>
        </p:spPr>
        <p:txBody>
          <a:bodyPr>
            <a:normAutofit fontScale="90000"/>
          </a:bodyPr>
          <a:lstStyle/>
          <a:p>
            <a:pPr algn="ctr"/>
            <a:r>
              <a:rPr lang="fr-FR" dirty="0"/>
              <a:t>Schéma procédural</a:t>
            </a:r>
          </a:p>
        </p:txBody>
      </p:sp>
      <p:pic>
        <p:nvPicPr>
          <p:cNvPr id="9" name="Espace réservé du contenu 8">
            <a:extLst>
              <a:ext uri="{FF2B5EF4-FFF2-40B4-BE49-F238E27FC236}">
                <a16:creationId xmlns:a16="http://schemas.microsoft.com/office/drawing/2014/main" id="{2D7231FB-6409-9902-D79F-6D30655236C2}"/>
              </a:ext>
            </a:extLst>
          </p:cNvPr>
          <p:cNvPicPr>
            <a:picLocks noGrp="1" noChangeAspect="1"/>
          </p:cNvPicPr>
          <p:nvPr>
            <p:ph idx="1"/>
          </p:nvPr>
        </p:nvPicPr>
        <p:blipFill>
          <a:blip r:embed="rId2"/>
          <a:stretch>
            <a:fillRect/>
          </a:stretch>
        </p:blipFill>
        <p:spPr>
          <a:xfrm>
            <a:off x="3005303" y="3375360"/>
            <a:ext cx="566977" cy="310923"/>
          </a:xfrm>
          <a:prstGeom prst="rect">
            <a:avLst/>
          </a:prstGeom>
        </p:spPr>
      </p:pic>
      <p:sp>
        <p:nvSpPr>
          <p:cNvPr id="4" name="Rectangle 3">
            <a:extLst>
              <a:ext uri="{FF2B5EF4-FFF2-40B4-BE49-F238E27FC236}">
                <a16:creationId xmlns:a16="http://schemas.microsoft.com/office/drawing/2014/main" id="{16BBF361-5C5D-08DF-A772-D1E6E241D12E}"/>
              </a:ext>
            </a:extLst>
          </p:cNvPr>
          <p:cNvSpPr/>
          <p:nvPr/>
        </p:nvSpPr>
        <p:spPr>
          <a:xfrm>
            <a:off x="2054352" y="1094771"/>
            <a:ext cx="8083296" cy="58585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Commandement de payer </a:t>
            </a:r>
          </a:p>
          <a:p>
            <a:pPr algn="ctr"/>
            <a:r>
              <a:rPr lang="fr-FR" dirty="0"/>
              <a:t>(Commissaire de Justice)</a:t>
            </a:r>
          </a:p>
        </p:txBody>
      </p:sp>
      <p:sp>
        <p:nvSpPr>
          <p:cNvPr id="5" name="Rectangle 4">
            <a:extLst>
              <a:ext uri="{FF2B5EF4-FFF2-40B4-BE49-F238E27FC236}">
                <a16:creationId xmlns:a16="http://schemas.microsoft.com/office/drawing/2014/main" id="{A5BE8A98-35AE-72A9-8975-763C6A8B16D7}"/>
              </a:ext>
            </a:extLst>
          </p:cNvPr>
          <p:cNvSpPr/>
          <p:nvPr/>
        </p:nvSpPr>
        <p:spPr>
          <a:xfrm>
            <a:off x="2054352" y="2343975"/>
            <a:ext cx="8083296"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A défaut de réponse sous 8 jours : Etablissement de l’acte de saisie avec inventaire détaillé des meubles</a:t>
            </a:r>
          </a:p>
        </p:txBody>
      </p:sp>
      <p:sp>
        <p:nvSpPr>
          <p:cNvPr id="6" name="Rectangle 5">
            <a:extLst>
              <a:ext uri="{FF2B5EF4-FFF2-40B4-BE49-F238E27FC236}">
                <a16:creationId xmlns:a16="http://schemas.microsoft.com/office/drawing/2014/main" id="{CAF14247-244F-9EBD-CF14-9BA2BB2D0B9F}"/>
              </a:ext>
            </a:extLst>
          </p:cNvPr>
          <p:cNvSpPr/>
          <p:nvPr/>
        </p:nvSpPr>
        <p:spPr>
          <a:xfrm>
            <a:off x="1039366" y="3803269"/>
            <a:ext cx="3447288"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Vente amiable</a:t>
            </a:r>
          </a:p>
        </p:txBody>
      </p:sp>
      <p:sp>
        <p:nvSpPr>
          <p:cNvPr id="7" name="Rectangle 6">
            <a:extLst>
              <a:ext uri="{FF2B5EF4-FFF2-40B4-BE49-F238E27FC236}">
                <a16:creationId xmlns:a16="http://schemas.microsoft.com/office/drawing/2014/main" id="{34E2A5AE-BE67-56CA-C1C5-5C8A640C7E2A}"/>
              </a:ext>
            </a:extLst>
          </p:cNvPr>
          <p:cNvSpPr/>
          <p:nvPr/>
        </p:nvSpPr>
        <p:spPr>
          <a:xfrm>
            <a:off x="7525512" y="3803269"/>
            <a:ext cx="3627122"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t>Vente forcée</a:t>
            </a:r>
          </a:p>
          <a:p>
            <a:pPr algn="ctr"/>
            <a:r>
              <a:rPr lang="fr-FR" dirty="0"/>
              <a:t>Dans le mois du commandement</a:t>
            </a:r>
          </a:p>
        </p:txBody>
      </p:sp>
      <p:sp>
        <p:nvSpPr>
          <p:cNvPr id="8" name="Flèche : bas 7">
            <a:extLst>
              <a:ext uri="{FF2B5EF4-FFF2-40B4-BE49-F238E27FC236}">
                <a16:creationId xmlns:a16="http://schemas.microsoft.com/office/drawing/2014/main" id="{B2E886EF-D692-A90C-9EA0-F2786B324FC6}"/>
              </a:ext>
            </a:extLst>
          </p:cNvPr>
          <p:cNvSpPr/>
          <p:nvPr/>
        </p:nvSpPr>
        <p:spPr>
          <a:xfrm>
            <a:off x="5980176" y="1905365"/>
            <a:ext cx="484632" cy="29136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 name="Image 9">
            <a:extLst>
              <a:ext uri="{FF2B5EF4-FFF2-40B4-BE49-F238E27FC236}">
                <a16:creationId xmlns:a16="http://schemas.microsoft.com/office/drawing/2014/main" id="{8797A783-B5CE-F63E-5F7F-DF5F8ACE0229}"/>
              </a:ext>
            </a:extLst>
          </p:cNvPr>
          <p:cNvPicPr>
            <a:picLocks noChangeAspect="1"/>
          </p:cNvPicPr>
          <p:nvPr/>
        </p:nvPicPr>
        <p:blipFill>
          <a:blip r:embed="rId2"/>
          <a:stretch>
            <a:fillRect/>
          </a:stretch>
        </p:blipFill>
        <p:spPr>
          <a:xfrm>
            <a:off x="8336233" y="3375359"/>
            <a:ext cx="566977" cy="310923"/>
          </a:xfrm>
          <a:prstGeom prst="rect">
            <a:avLst/>
          </a:prstGeom>
        </p:spPr>
      </p:pic>
    </p:spTree>
    <p:extLst>
      <p:ext uri="{BB962C8B-B14F-4D97-AF65-F5344CB8AC3E}">
        <p14:creationId xmlns:p14="http://schemas.microsoft.com/office/powerpoint/2010/main" val="162245817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455695-668D-E534-AF82-25A2A6EF22EC}"/>
              </a:ext>
            </a:extLst>
          </p:cNvPr>
          <p:cNvSpPr>
            <a:spLocks noGrp="1"/>
          </p:cNvSpPr>
          <p:nvPr>
            <p:ph type="title"/>
          </p:nvPr>
        </p:nvSpPr>
        <p:spPr>
          <a:xfrm>
            <a:off x="838200" y="365125"/>
            <a:ext cx="10515600" cy="860171"/>
          </a:xfrm>
        </p:spPr>
        <p:txBody>
          <a:bodyPr>
            <a:normAutofit fontScale="90000"/>
          </a:bodyPr>
          <a:lstStyle/>
          <a:p>
            <a:pPr algn="ctr"/>
            <a:r>
              <a:rPr lang="fr-FR" dirty="0"/>
              <a:t>Recouvrement hors procédure : opposition sur prix de vente amiable</a:t>
            </a:r>
          </a:p>
        </p:txBody>
      </p:sp>
      <p:sp>
        <p:nvSpPr>
          <p:cNvPr id="3" name="Espace réservé du contenu 2">
            <a:extLst>
              <a:ext uri="{FF2B5EF4-FFF2-40B4-BE49-F238E27FC236}">
                <a16:creationId xmlns:a16="http://schemas.microsoft.com/office/drawing/2014/main" id="{24B10D31-F379-EA8E-EC43-ABE7E609B081}"/>
              </a:ext>
            </a:extLst>
          </p:cNvPr>
          <p:cNvSpPr>
            <a:spLocks noGrp="1"/>
          </p:cNvSpPr>
          <p:nvPr>
            <p:ph idx="1"/>
          </p:nvPr>
        </p:nvSpPr>
        <p:spPr>
          <a:xfrm>
            <a:off x="838200" y="1316736"/>
            <a:ext cx="10515600" cy="4860227"/>
          </a:xfrm>
        </p:spPr>
        <p:txBody>
          <a:bodyPr>
            <a:normAutofit lnSpcReduction="10000"/>
          </a:bodyPr>
          <a:lstStyle/>
          <a:p>
            <a:pPr marL="0" indent="0" algn="just">
              <a:buNone/>
            </a:pPr>
            <a:r>
              <a:rPr lang="fr-FR" dirty="0"/>
              <a:t>Article 20 I de la Loi du 10 juillet 1965 :</a:t>
            </a:r>
          </a:p>
          <a:p>
            <a:pPr marL="0" indent="0" algn="just">
              <a:buNone/>
            </a:pPr>
            <a:r>
              <a:rPr lang="fr-FR" dirty="0"/>
              <a:t>Lors de la vente d’un lot, le Notaire interroge le Syndic pour vérifier que le propriétaire vendeur n’est pas débiteur de charges (état-daté).</a:t>
            </a:r>
          </a:p>
          <a:p>
            <a:pPr marL="0" indent="0" algn="just">
              <a:buNone/>
            </a:pPr>
            <a:r>
              <a:rPr lang="fr-FR" dirty="0"/>
              <a:t>Si le vendeur est débiteur, le Syndic peut former opposition au versement des sommes dues par acte de Commissaire de Justice.</a:t>
            </a:r>
          </a:p>
          <a:p>
            <a:pPr marL="0" indent="0" algn="just">
              <a:buNone/>
            </a:pPr>
            <a:r>
              <a:rPr lang="fr-FR" dirty="0"/>
              <a:t>Cette opposition vaut mise en œuvre de l’hypothèque légale de l’article 19-1 de la Loi du 10 juillet 1965.</a:t>
            </a:r>
          </a:p>
          <a:p>
            <a:pPr marL="0" indent="0" algn="just">
              <a:buNone/>
            </a:pPr>
            <a:r>
              <a:rPr lang="fr-FR" b="0" i="0" dirty="0">
                <a:solidFill>
                  <a:srgbClr val="000000"/>
                </a:solidFill>
                <a:effectLst/>
                <a:latin typeface="sourcesanspro"/>
              </a:rPr>
              <a:t>A défaut d'accord, dans un délai de trois mois après la constitution par le syndic de l'opposition régulière, le Notaire verse les sommes retenues au syndicat, sauf contestation de l'opposition devant les tribunaux par une des parties</a:t>
            </a:r>
            <a:endParaRPr lang="fr-FR" dirty="0"/>
          </a:p>
        </p:txBody>
      </p:sp>
    </p:spTree>
    <p:extLst>
      <p:ext uri="{BB962C8B-B14F-4D97-AF65-F5344CB8AC3E}">
        <p14:creationId xmlns:p14="http://schemas.microsoft.com/office/powerpoint/2010/main" val="223780054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75268CE-7042-5CC5-BA73-772EDDBB6BBA}"/>
              </a:ext>
            </a:extLst>
          </p:cNvPr>
          <p:cNvSpPr>
            <a:spLocks noGrp="1"/>
          </p:cNvSpPr>
          <p:nvPr>
            <p:ph idx="1"/>
          </p:nvPr>
        </p:nvSpPr>
        <p:spPr>
          <a:xfrm>
            <a:off x="838200" y="694944"/>
            <a:ext cx="10515600" cy="5482019"/>
          </a:xfrm>
        </p:spPr>
        <p:txBody>
          <a:bodyPr>
            <a:normAutofit/>
          </a:bodyPr>
          <a:lstStyle/>
          <a:p>
            <a:pPr marL="0" indent="0" algn="just">
              <a:buNone/>
            </a:pPr>
            <a:r>
              <a:rPr lang="fr-FR" dirty="0"/>
              <a:t>Article 20 II de la Loi du 10 juillet 1965 :</a:t>
            </a:r>
          </a:p>
          <a:p>
            <a:pPr marL="0" indent="0" algn="just">
              <a:buNone/>
            </a:pPr>
            <a:r>
              <a:rPr lang="fr-FR" dirty="0"/>
              <a:t>En cas d’achat d’un lot, dans un délai d'un mois, le syndic délivre au notaire un certificat datant de moins d'un mois attestant lorsque l’acquéreur est copropriétaire de l'immeuble concerné par la mutation, qu’il n'a pas fait l'objet d'une mise en demeure de payer du syndic restée infructueuse depuis plus de quarante-cinq jours.</a:t>
            </a:r>
          </a:p>
          <a:p>
            <a:pPr marL="0" indent="0" algn="just">
              <a:buNone/>
            </a:pPr>
            <a:endParaRPr lang="fr-FR" dirty="0"/>
          </a:p>
          <a:p>
            <a:pPr marL="0" indent="0" algn="just">
              <a:buNone/>
            </a:pPr>
            <a:r>
              <a:rPr lang="fr-FR" dirty="0"/>
              <a:t>Si le copropriétaire n'est pas à jour de ses charges, le notaire notifie aux parties l'impossibilité de conclure la vente.</a:t>
            </a:r>
          </a:p>
        </p:txBody>
      </p:sp>
    </p:spTree>
    <p:extLst>
      <p:ext uri="{BB962C8B-B14F-4D97-AF65-F5344CB8AC3E}">
        <p14:creationId xmlns:p14="http://schemas.microsoft.com/office/powerpoint/2010/main" val="228385100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EBE8FF-92CF-32DF-88F1-EBE4106848D3}"/>
              </a:ext>
            </a:extLst>
          </p:cNvPr>
          <p:cNvSpPr>
            <a:spLocks noGrp="1"/>
          </p:cNvSpPr>
          <p:nvPr>
            <p:ph type="title"/>
          </p:nvPr>
        </p:nvSpPr>
        <p:spPr/>
        <p:txBody>
          <a:bodyPr>
            <a:normAutofit fontScale="90000"/>
          </a:bodyPr>
          <a:lstStyle/>
          <a:p>
            <a:pPr algn="ctr"/>
            <a:r>
              <a:rPr lang="fr-FR" dirty="0"/>
              <a:t>Recouvrement hors procédure : imputation préférentielle du prix de vente d’une partie commune au débit du compte d’un copropriétaire</a:t>
            </a:r>
          </a:p>
        </p:txBody>
      </p:sp>
      <p:sp>
        <p:nvSpPr>
          <p:cNvPr id="3" name="Espace réservé du contenu 2">
            <a:extLst>
              <a:ext uri="{FF2B5EF4-FFF2-40B4-BE49-F238E27FC236}">
                <a16:creationId xmlns:a16="http://schemas.microsoft.com/office/drawing/2014/main" id="{70973034-3BB0-57CA-0187-E482EB73853A}"/>
              </a:ext>
            </a:extLst>
          </p:cNvPr>
          <p:cNvSpPr>
            <a:spLocks noGrp="1"/>
          </p:cNvSpPr>
          <p:nvPr>
            <p:ph idx="1"/>
          </p:nvPr>
        </p:nvSpPr>
        <p:spPr/>
        <p:txBody>
          <a:bodyPr/>
          <a:lstStyle/>
          <a:p>
            <a:pPr marL="0" indent="0" algn="just">
              <a:buNone/>
            </a:pPr>
            <a:r>
              <a:rPr lang="fr-FR" dirty="0"/>
              <a:t>Article 16-1 de la Loi du 10 juillet 1965 :</a:t>
            </a:r>
          </a:p>
          <a:p>
            <a:pPr marL="0" indent="0" algn="just">
              <a:buNone/>
            </a:pPr>
            <a:r>
              <a:rPr lang="fr-FR" b="0" i="0" dirty="0">
                <a:solidFill>
                  <a:srgbClr val="000000"/>
                </a:solidFill>
                <a:effectLst/>
                <a:latin typeface="sourcesanspro"/>
              </a:rPr>
              <a:t>En cas de vente de partie commune, les sommes représentant le prix des parties communes cédées se divisent de plein droit entre les copropriétaires dans les lots desquels figuraient ces parties communes et proportionnellement à la quotité de ces parties afférentes à chaque lot.</a:t>
            </a:r>
          </a:p>
          <a:p>
            <a:pPr marL="0" indent="0" algn="just">
              <a:buNone/>
            </a:pPr>
            <a:r>
              <a:rPr lang="fr-FR" dirty="0">
                <a:solidFill>
                  <a:srgbClr val="000000"/>
                </a:solidFill>
                <a:latin typeface="sourcesanspro"/>
              </a:rPr>
              <a:t>La </a:t>
            </a:r>
            <a:r>
              <a:rPr lang="fr-FR" b="0" i="0" dirty="0">
                <a:solidFill>
                  <a:srgbClr val="000000"/>
                </a:solidFill>
                <a:effectLst/>
                <a:latin typeface="sourcesanspro"/>
              </a:rPr>
              <a:t>part du prix revenant à chaque copropriétaire lui est remise directement par le syndic, après déduction des sommes exigibles par le syndicat des copropriétaires.</a:t>
            </a:r>
            <a:endParaRPr lang="fr-FR" dirty="0"/>
          </a:p>
        </p:txBody>
      </p:sp>
    </p:spTree>
    <p:extLst>
      <p:ext uri="{BB962C8B-B14F-4D97-AF65-F5344CB8AC3E}">
        <p14:creationId xmlns:p14="http://schemas.microsoft.com/office/powerpoint/2010/main" val="4175127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80F36C-787C-08F2-E26A-9E708D581649}"/>
              </a:ext>
            </a:extLst>
          </p:cNvPr>
          <p:cNvSpPr>
            <a:spLocks noGrp="1"/>
          </p:cNvSpPr>
          <p:nvPr>
            <p:ph type="title"/>
          </p:nvPr>
        </p:nvSpPr>
        <p:spPr/>
        <p:txBody>
          <a:bodyPr/>
          <a:lstStyle/>
          <a:p>
            <a:pPr algn="ctr"/>
            <a:r>
              <a:rPr lang="fr-FR" dirty="0"/>
              <a:t>Mise en demeure article 19-2 de la Loi du 10 juillet 1965</a:t>
            </a:r>
          </a:p>
        </p:txBody>
      </p:sp>
      <p:sp>
        <p:nvSpPr>
          <p:cNvPr id="3" name="Espace réservé du contenu 2">
            <a:extLst>
              <a:ext uri="{FF2B5EF4-FFF2-40B4-BE49-F238E27FC236}">
                <a16:creationId xmlns:a16="http://schemas.microsoft.com/office/drawing/2014/main" id="{35488544-531E-4590-42C5-5D7E0289D43D}"/>
              </a:ext>
            </a:extLst>
          </p:cNvPr>
          <p:cNvSpPr>
            <a:spLocks noGrp="1"/>
          </p:cNvSpPr>
          <p:nvPr>
            <p:ph idx="1"/>
          </p:nvPr>
        </p:nvSpPr>
        <p:spPr/>
        <p:txBody>
          <a:bodyPr>
            <a:normAutofit lnSpcReduction="10000"/>
          </a:bodyPr>
          <a:lstStyle/>
          <a:p>
            <a:pPr marL="0" indent="0" algn="just">
              <a:buNone/>
            </a:pPr>
            <a:r>
              <a:rPr lang="fr-FR" dirty="0"/>
              <a:t>Cette mise en demeure est un préalable nécessaire à la saisine des juridictions.</a:t>
            </a:r>
          </a:p>
          <a:p>
            <a:pPr marL="0" indent="0" algn="just">
              <a:buNone/>
            </a:pPr>
            <a:endParaRPr lang="fr-FR" dirty="0"/>
          </a:p>
          <a:p>
            <a:pPr marL="0" indent="0" algn="just">
              <a:buNone/>
            </a:pPr>
            <a:r>
              <a:rPr lang="fr-FR" dirty="0"/>
              <a:t>La Cour de Cassation a jugé, dans un avis du 12 décembre 2024 : « </a:t>
            </a:r>
            <a:r>
              <a:rPr lang="fr-FR" i="1" dirty="0"/>
              <a:t>EST D'AVIS QUE la mise en demeure visée à l'article 19-2 de la loi n° 65-557 du 10 juillet 1965 doit indiquer avec précision la nature et le montant des provisions réclamées au titre du budget prévisionnel de l'exercice en cours ou des dépenses pour travaux non comprises dans ce budget, à peine d'irrecevabilité de la demande présentée devant le président du tribunal judiciaire statuant selon la procédure accélérée au fond sur le fondement de ce texte </a:t>
            </a:r>
            <a:r>
              <a:rPr lang="fr-FR" dirty="0"/>
              <a:t>».</a:t>
            </a:r>
          </a:p>
          <a:p>
            <a:pPr marL="0" indent="0" algn="just">
              <a:buNone/>
            </a:pPr>
            <a:endParaRPr lang="fr-FR" dirty="0"/>
          </a:p>
        </p:txBody>
      </p:sp>
    </p:spTree>
    <p:extLst>
      <p:ext uri="{BB962C8B-B14F-4D97-AF65-F5344CB8AC3E}">
        <p14:creationId xmlns:p14="http://schemas.microsoft.com/office/powerpoint/2010/main" val="354501960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FBCCA8-E1BF-EAA1-0794-0C7B3C405825}"/>
              </a:ext>
            </a:extLst>
          </p:cNvPr>
          <p:cNvSpPr>
            <a:spLocks noGrp="1"/>
          </p:cNvSpPr>
          <p:nvPr>
            <p:ph type="title"/>
          </p:nvPr>
        </p:nvSpPr>
        <p:spPr/>
        <p:txBody>
          <a:bodyPr/>
          <a:lstStyle/>
          <a:p>
            <a:pPr algn="ctr"/>
            <a:r>
              <a:rPr lang="fr-FR" dirty="0"/>
              <a:t>RAPPEL DES PRESCRIPTIONS</a:t>
            </a:r>
          </a:p>
        </p:txBody>
      </p:sp>
      <p:sp>
        <p:nvSpPr>
          <p:cNvPr id="3" name="Espace réservé du contenu 2">
            <a:extLst>
              <a:ext uri="{FF2B5EF4-FFF2-40B4-BE49-F238E27FC236}">
                <a16:creationId xmlns:a16="http://schemas.microsoft.com/office/drawing/2014/main" id="{F053CAB7-F1C1-2919-9E74-5FC66966BD1E}"/>
              </a:ext>
            </a:extLst>
          </p:cNvPr>
          <p:cNvSpPr>
            <a:spLocks noGrp="1"/>
          </p:cNvSpPr>
          <p:nvPr>
            <p:ph idx="1"/>
          </p:nvPr>
        </p:nvSpPr>
        <p:spPr/>
        <p:txBody>
          <a:bodyPr/>
          <a:lstStyle/>
          <a:p>
            <a:pPr marL="342900" lvl="0" indent="-342900" algn="just">
              <a:lnSpc>
                <a:spcPct val="115000"/>
              </a:lnSpc>
              <a:buFont typeface="Aptos" panose="020B0004020202020204" pitchFamily="34" charset="0"/>
              <a:buChar char="-"/>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Pour les charges : 5 ans</a:t>
            </a:r>
          </a:p>
          <a:p>
            <a:pPr marL="342900" lvl="0" indent="-342900" algn="just">
              <a:lnSpc>
                <a:spcPct val="115000"/>
              </a:lnSpc>
              <a:spcAft>
                <a:spcPts val="800"/>
              </a:spcAft>
              <a:buFont typeface="Aptos" panose="020B0004020202020204" pitchFamily="34" charset="0"/>
              <a:buChar char="-"/>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Pour l’exécution d’un titre exécutoire : 10 ans (Article L111-4 CPCE)</a:t>
            </a:r>
          </a:p>
          <a:p>
            <a:pPr algn="just">
              <a:lnSpc>
                <a:spcPct val="115000"/>
              </a:lnSpc>
              <a:spcAft>
                <a:spcPts val="800"/>
              </a:spcAft>
              <a:buNone/>
            </a:pPr>
            <a:r>
              <a:rPr lang="fr-FR" sz="2800" kern="100" dirty="0">
                <a:effectLst/>
                <a:latin typeface="Aptos" panose="020B0004020202020204" pitchFamily="34" charset="0"/>
                <a:ea typeface="Aptos" panose="020B0004020202020204" pitchFamily="34" charset="0"/>
                <a:cs typeface="Times New Roman" panose="02020603050405020304" pitchFamily="18" charset="0"/>
              </a:rPr>
              <a:t>Un jugement doit être signifié dans les 6 mois de son prononcé en cas de non-comparution du débiteur à l’audience – Article 478 du Code de procédure civile</a:t>
            </a:r>
          </a:p>
          <a:p>
            <a:pPr marL="0" indent="0">
              <a:buNone/>
            </a:pPr>
            <a:endParaRPr lang="fr-FR" dirty="0"/>
          </a:p>
        </p:txBody>
      </p:sp>
    </p:spTree>
    <p:extLst>
      <p:ext uri="{BB962C8B-B14F-4D97-AF65-F5344CB8AC3E}">
        <p14:creationId xmlns:p14="http://schemas.microsoft.com/office/powerpoint/2010/main" val="177846276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56F285C-E67F-BB67-EF30-E8542A3ACE31}"/>
              </a:ext>
            </a:extLst>
          </p:cNvPr>
          <p:cNvSpPr>
            <a:spLocks noGrp="1"/>
          </p:cNvSpPr>
          <p:nvPr>
            <p:ph idx="1"/>
          </p:nvPr>
        </p:nvSpPr>
        <p:spPr>
          <a:xfrm>
            <a:off x="838200" y="603504"/>
            <a:ext cx="10515600" cy="5573459"/>
          </a:xfrm>
        </p:spPr>
        <p:txBody>
          <a:bodyPr/>
          <a:lstStyle/>
          <a:p>
            <a:pPr marL="0" indent="0">
              <a:buNone/>
            </a:pPr>
            <a:r>
              <a:rPr lang="fr-FR" dirty="0"/>
              <a:t>ATTENTION :</a:t>
            </a:r>
          </a:p>
          <a:p>
            <a:pPr marL="0" indent="0">
              <a:buNone/>
            </a:pPr>
            <a:endParaRPr lang="fr-FR" dirty="0"/>
          </a:p>
          <a:p>
            <a:pPr marL="0" indent="0" algn="just">
              <a:buNone/>
            </a:pPr>
            <a:r>
              <a:rPr lang="fr-FR" dirty="0"/>
              <a:t>Toutes ces procédures </a:t>
            </a:r>
            <a:r>
              <a:rPr lang="fr-FR"/>
              <a:t>deviennent impossibles </a:t>
            </a:r>
            <a:r>
              <a:rPr lang="fr-FR" dirty="0"/>
              <a:t>à mettre en œuvre si le copropriétaire débiteur fait l’objet d’une procédure de surendettement.</a:t>
            </a:r>
          </a:p>
          <a:p>
            <a:pPr marL="0" indent="0" algn="just">
              <a:buNone/>
            </a:pPr>
            <a:endParaRPr lang="fr-FR" dirty="0"/>
          </a:p>
          <a:p>
            <a:pPr marL="0" indent="0" algn="just">
              <a:buNone/>
            </a:pPr>
            <a:r>
              <a:rPr lang="fr-FR" dirty="0"/>
              <a:t>Par ailleurs, à tout moment, un règlement amiable est possible afin d’éviter les procédures d’exécution forcée.</a:t>
            </a:r>
          </a:p>
        </p:txBody>
      </p:sp>
    </p:spTree>
    <p:extLst>
      <p:ext uri="{BB962C8B-B14F-4D97-AF65-F5344CB8AC3E}">
        <p14:creationId xmlns:p14="http://schemas.microsoft.com/office/powerpoint/2010/main" val="1613244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22F884E-9ED4-70B4-60E2-D319418C23F0}"/>
              </a:ext>
            </a:extLst>
          </p:cNvPr>
          <p:cNvSpPr>
            <a:spLocks noGrp="1"/>
          </p:cNvSpPr>
          <p:nvPr>
            <p:ph idx="1"/>
          </p:nvPr>
        </p:nvSpPr>
        <p:spPr>
          <a:xfrm>
            <a:off x="838200" y="932688"/>
            <a:ext cx="10515600" cy="5244275"/>
          </a:xfrm>
        </p:spPr>
        <p:txBody>
          <a:bodyPr>
            <a:normAutofit lnSpcReduction="10000"/>
          </a:bodyPr>
          <a:lstStyle/>
          <a:p>
            <a:pPr marL="0" indent="0" algn="just">
              <a:buNone/>
            </a:pPr>
            <a:r>
              <a:rPr lang="fr-FR" dirty="0"/>
              <a:t>Il convient d’apporter un soin très particulier à cette mise en demeure car, si le Juge considère qu’elle ne précise pas suffisamment la nature et le montant des sommes sollicitées et qu’elle ne rappelle pas l’acquisition de la déchéance du terme* à défaut de réponse dans les 30 jours, le courrier est nul et la procédure est irrecevable.</a:t>
            </a:r>
          </a:p>
          <a:p>
            <a:pPr marL="0" indent="0" algn="just">
              <a:buNone/>
            </a:pPr>
            <a:endParaRPr lang="fr-FR" dirty="0"/>
          </a:p>
          <a:p>
            <a:pPr marL="0" indent="0" algn="just">
              <a:buNone/>
            </a:pPr>
            <a:r>
              <a:rPr lang="fr-FR" dirty="0"/>
              <a:t>Le créancier doit tout reprendre avec le risque de prescription de tout ou partie des sommes dues.</a:t>
            </a:r>
          </a:p>
          <a:p>
            <a:pPr marL="0" indent="0" algn="just">
              <a:buNone/>
            </a:pPr>
            <a:endParaRPr lang="fr-FR" dirty="0"/>
          </a:p>
          <a:p>
            <a:pPr marL="0" indent="0" algn="just">
              <a:buNone/>
            </a:pPr>
            <a:r>
              <a:rPr lang="fr-FR" i="1" dirty="0"/>
              <a:t>*déchéance du terme : cela signifie que les sommes à échoir (charges à venir jusqu’au terme du budget prévisionnel et charges de travaux)</a:t>
            </a:r>
          </a:p>
        </p:txBody>
      </p:sp>
    </p:spTree>
    <p:extLst>
      <p:ext uri="{BB962C8B-B14F-4D97-AF65-F5344CB8AC3E}">
        <p14:creationId xmlns:p14="http://schemas.microsoft.com/office/powerpoint/2010/main" val="3445879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0FA537-5292-EB59-B773-CCD80451C7FF}"/>
              </a:ext>
            </a:extLst>
          </p:cNvPr>
          <p:cNvSpPr>
            <a:spLocks noGrp="1"/>
          </p:cNvSpPr>
          <p:nvPr>
            <p:ph type="title"/>
          </p:nvPr>
        </p:nvSpPr>
        <p:spPr>
          <a:xfrm>
            <a:off x="838200" y="365126"/>
            <a:ext cx="10515600" cy="872832"/>
          </a:xfrm>
        </p:spPr>
        <p:txBody>
          <a:bodyPr/>
          <a:lstStyle/>
          <a:p>
            <a:pPr algn="ctr"/>
            <a:r>
              <a:rPr lang="fr-FR" dirty="0"/>
              <a:t>L’hypothèque légale</a:t>
            </a:r>
          </a:p>
        </p:txBody>
      </p:sp>
      <p:sp>
        <p:nvSpPr>
          <p:cNvPr id="3" name="Espace réservé du contenu 2">
            <a:extLst>
              <a:ext uri="{FF2B5EF4-FFF2-40B4-BE49-F238E27FC236}">
                <a16:creationId xmlns:a16="http://schemas.microsoft.com/office/drawing/2014/main" id="{74A80D71-F659-3E78-BE7E-001D240206CC}"/>
              </a:ext>
            </a:extLst>
          </p:cNvPr>
          <p:cNvSpPr>
            <a:spLocks noGrp="1"/>
          </p:cNvSpPr>
          <p:nvPr>
            <p:ph idx="1"/>
          </p:nvPr>
        </p:nvSpPr>
        <p:spPr>
          <a:xfrm>
            <a:off x="838200" y="1378634"/>
            <a:ext cx="10515600" cy="4798329"/>
          </a:xfrm>
        </p:spPr>
        <p:txBody>
          <a:bodyPr>
            <a:normAutofit fontScale="92500"/>
          </a:bodyPr>
          <a:lstStyle/>
          <a:p>
            <a:pPr marL="0" indent="0">
              <a:buNone/>
            </a:pPr>
            <a:r>
              <a:rPr lang="fr-FR" dirty="0"/>
              <a:t>L’article 19 de la Loi du 10 juillet 1965 précise :</a:t>
            </a:r>
          </a:p>
          <a:p>
            <a:pPr algn="just">
              <a:buNone/>
            </a:pPr>
            <a:r>
              <a:rPr lang="fr-FR" b="0" i="1" dirty="0">
                <a:solidFill>
                  <a:srgbClr val="000000"/>
                </a:solidFill>
                <a:effectLst/>
                <a:latin typeface="sourcesanspro"/>
              </a:rPr>
              <a:t>« Les créances de toute nature du syndicat à l'encontre de chaque copropriétaire sont, qu'il s'agisse de provision ou de paiement définitif, garanties par une hypothèque légale sur son lot. L'hypothèque peut être inscrite soit après mise en demeure restée infructueuse d'avoir à payer une dette devenue exigible, soit dès que le copropriétaire invoque les dispositions de l'article 33 de la présente loi.</a:t>
            </a:r>
          </a:p>
          <a:p>
            <a:pPr algn="just">
              <a:buNone/>
            </a:pPr>
            <a:r>
              <a:rPr lang="fr-FR" b="0" i="1" dirty="0">
                <a:solidFill>
                  <a:srgbClr val="000000"/>
                </a:solidFill>
                <a:effectLst/>
                <a:latin typeface="sourcesanspro"/>
              </a:rPr>
              <a:t>Le syndic a qualité, sans autorisation préalable de l'assemblée générale, pour faire inscrire cette hypothèque au profit du syndicat, en consentir la main levée et, en cas d'extinction de la dette, en requérir la radiation ».</a:t>
            </a:r>
          </a:p>
          <a:p>
            <a:pPr algn="just">
              <a:buNone/>
            </a:pPr>
            <a:r>
              <a:rPr lang="fr-FR" dirty="0">
                <a:solidFill>
                  <a:srgbClr val="000000"/>
                </a:solidFill>
                <a:latin typeface="sourcesanspro"/>
              </a:rPr>
              <a:t>Il est préférable de contacter un Notaire pour procéder à l’inscription de cette hypothèque.</a:t>
            </a:r>
            <a:endParaRPr lang="fr-FR" b="0" dirty="0">
              <a:solidFill>
                <a:srgbClr val="000000"/>
              </a:solidFill>
              <a:effectLst/>
              <a:latin typeface="sourcesanspro"/>
            </a:endParaRPr>
          </a:p>
          <a:p>
            <a:pPr marL="0" indent="0">
              <a:buNone/>
            </a:pPr>
            <a:endParaRPr lang="fr-FR" dirty="0"/>
          </a:p>
        </p:txBody>
      </p:sp>
    </p:spTree>
    <p:extLst>
      <p:ext uri="{BB962C8B-B14F-4D97-AF65-F5344CB8AC3E}">
        <p14:creationId xmlns:p14="http://schemas.microsoft.com/office/powerpoint/2010/main" val="1294789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39A08B-03D8-F5A5-4A79-4FF5A98D2509}"/>
              </a:ext>
            </a:extLst>
          </p:cNvPr>
          <p:cNvSpPr>
            <a:spLocks noGrp="1"/>
          </p:cNvSpPr>
          <p:nvPr>
            <p:ph type="title"/>
          </p:nvPr>
        </p:nvSpPr>
        <p:spPr/>
        <p:txBody>
          <a:bodyPr/>
          <a:lstStyle/>
          <a:p>
            <a:pPr algn="ctr"/>
            <a:r>
              <a:rPr lang="fr-FR" dirty="0"/>
              <a:t>La conciliation préalable</a:t>
            </a:r>
          </a:p>
        </p:txBody>
      </p:sp>
      <p:sp>
        <p:nvSpPr>
          <p:cNvPr id="3" name="Espace réservé du contenu 2">
            <a:extLst>
              <a:ext uri="{FF2B5EF4-FFF2-40B4-BE49-F238E27FC236}">
                <a16:creationId xmlns:a16="http://schemas.microsoft.com/office/drawing/2014/main" id="{3B42C658-F677-B911-4252-AED483D997B6}"/>
              </a:ext>
            </a:extLst>
          </p:cNvPr>
          <p:cNvSpPr>
            <a:spLocks noGrp="1"/>
          </p:cNvSpPr>
          <p:nvPr>
            <p:ph idx="1"/>
          </p:nvPr>
        </p:nvSpPr>
        <p:spPr/>
        <p:txBody>
          <a:bodyPr>
            <a:normAutofit fontScale="92500"/>
          </a:bodyPr>
          <a:lstStyle/>
          <a:p>
            <a:pPr marL="0" indent="0" algn="just">
              <a:buNone/>
            </a:pPr>
            <a:r>
              <a:rPr lang="fr-FR" dirty="0"/>
              <a:t>L’article 750-1 du Code de procédure civile précise que, </a:t>
            </a:r>
            <a:r>
              <a:rPr lang="fr-FR" b="0" i="0" dirty="0">
                <a:solidFill>
                  <a:srgbClr val="000000"/>
                </a:solidFill>
                <a:effectLst/>
                <a:latin typeface="sourcesanspro"/>
              </a:rPr>
              <a:t>à peine d'irrecevabilité que le juge peut prononcer d'office, la demande en justice est précédée, au choix des parties, d'une tentative de conciliation menée par un conciliateur de justice, d'une tentative de médiation ou d'une tentative de procédure participative, lorsqu'elle tend au paiement d'une somme n'excédant pas 5 000 euros.</a:t>
            </a:r>
          </a:p>
          <a:p>
            <a:pPr marL="0" indent="0" algn="just">
              <a:buNone/>
            </a:pPr>
            <a:endParaRPr lang="fr-FR" dirty="0">
              <a:solidFill>
                <a:srgbClr val="000000"/>
              </a:solidFill>
              <a:latin typeface="sourcesanspro"/>
            </a:endParaRPr>
          </a:p>
          <a:p>
            <a:pPr marL="0" indent="0" algn="just">
              <a:buNone/>
            </a:pPr>
            <a:r>
              <a:rPr lang="fr-FR" dirty="0">
                <a:solidFill>
                  <a:srgbClr val="000000"/>
                </a:solidFill>
                <a:latin typeface="sourcesanspro"/>
              </a:rPr>
              <a:t>Cette procédure est nécessaire avant assignation.</a:t>
            </a:r>
          </a:p>
          <a:p>
            <a:pPr marL="0" indent="0" algn="just">
              <a:buNone/>
            </a:pPr>
            <a:endParaRPr lang="fr-FR" dirty="0">
              <a:solidFill>
                <a:srgbClr val="000000"/>
              </a:solidFill>
              <a:latin typeface="sourcesanspro"/>
            </a:endParaRPr>
          </a:p>
          <a:p>
            <a:pPr marL="0" indent="0" algn="just">
              <a:buNone/>
            </a:pPr>
            <a:r>
              <a:rPr lang="fr-FR" dirty="0">
                <a:solidFill>
                  <a:srgbClr val="000000"/>
                </a:solidFill>
                <a:latin typeface="sourcesanspro"/>
              </a:rPr>
              <a:t>A défaut, la demande est irrecevable et le créancier doit tout reprendre.</a:t>
            </a:r>
          </a:p>
        </p:txBody>
      </p:sp>
    </p:spTree>
    <p:extLst>
      <p:ext uri="{BB962C8B-B14F-4D97-AF65-F5344CB8AC3E}">
        <p14:creationId xmlns:p14="http://schemas.microsoft.com/office/powerpoint/2010/main" val="770080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424223-A644-911F-D024-B2D943D4885B}"/>
              </a:ext>
            </a:extLst>
          </p:cNvPr>
          <p:cNvSpPr>
            <a:spLocks noGrp="1"/>
          </p:cNvSpPr>
          <p:nvPr>
            <p:ph type="title"/>
          </p:nvPr>
        </p:nvSpPr>
        <p:spPr>
          <a:xfrm>
            <a:off x="838200" y="365125"/>
            <a:ext cx="10515600" cy="816561"/>
          </a:xfrm>
        </p:spPr>
        <p:txBody>
          <a:bodyPr/>
          <a:lstStyle/>
          <a:p>
            <a:pPr algn="ctr"/>
            <a:r>
              <a:rPr lang="fr-FR" dirty="0"/>
              <a:t>L’assignation en justice</a:t>
            </a:r>
          </a:p>
        </p:txBody>
      </p:sp>
      <p:sp>
        <p:nvSpPr>
          <p:cNvPr id="3" name="Espace réservé du contenu 2">
            <a:extLst>
              <a:ext uri="{FF2B5EF4-FFF2-40B4-BE49-F238E27FC236}">
                <a16:creationId xmlns:a16="http://schemas.microsoft.com/office/drawing/2014/main" id="{7A02299A-A450-E06E-150E-6C4CC1EB823C}"/>
              </a:ext>
            </a:extLst>
          </p:cNvPr>
          <p:cNvSpPr>
            <a:spLocks noGrp="1"/>
          </p:cNvSpPr>
          <p:nvPr>
            <p:ph idx="1"/>
          </p:nvPr>
        </p:nvSpPr>
        <p:spPr>
          <a:xfrm>
            <a:off x="838200" y="1280160"/>
            <a:ext cx="10515600" cy="4896803"/>
          </a:xfrm>
        </p:spPr>
        <p:txBody>
          <a:bodyPr/>
          <a:lstStyle/>
          <a:p>
            <a:pPr marL="0" indent="0" algn="just">
              <a:buNone/>
            </a:pPr>
            <a:r>
              <a:rPr lang="fr-FR" dirty="0"/>
              <a:t>En cas de non-paiement un mois après la réception de la mise en demeure, le Syndic peut assigner le copropriétaire défaillant devant le Tribunal judiciaire du lieu de situation de l’immeuble aux fins de le voir condamner au paiement des sommes dues.</a:t>
            </a:r>
          </a:p>
          <a:p>
            <a:pPr marL="0" indent="0" algn="just">
              <a:buNone/>
            </a:pPr>
            <a:endParaRPr lang="fr-FR" dirty="0"/>
          </a:p>
          <a:p>
            <a:pPr marL="0" indent="0" algn="just">
              <a:buNone/>
            </a:pPr>
            <a:r>
              <a:rPr lang="fr-FR" dirty="0"/>
              <a:t>La procédure est engagée sous la forme de procédure accélérée au fond qui permet d’avoir des délais un peu plus courts.</a:t>
            </a:r>
          </a:p>
          <a:p>
            <a:pPr marL="0" indent="0" algn="just">
              <a:buNone/>
            </a:pPr>
            <a:endParaRPr lang="fr-FR" dirty="0"/>
          </a:p>
          <a:p>
            <a:pPr marL="0" indent="0" algn="just">
              <a:buNone/>
            </a:pPr>
            <a:r>
              <a:rPr lang="fr-FR" dirty="0"/>
              <a:t>L’assignation comprend les informations de l’article 56 du Code du procédure civile à peine de nullité.</a:t>
            </a:r>
          </a:p>
        </p:txBody>
      </p:sp>
    </p:spTree>
    <p:extLst>
      <p:ext uri="{BB962C8B-B14F-4D97-AF65-F5344CB8AC3E}">
        <p14:creationId xmlns:p14="http://schemas.microsoft.com/office/powerpoint/2010/main" val="294024232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2014</TotalTime>
  <Words>3964</Words>
  <Application>Microsoft Office PowerPoint</Application>
  <PresentationFormat>Grand écran</PresentationFormat>
  <Paragraphs>255</Paragraphs>
  <Slides>51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51</vt:i4>
      </vt:variant>
    </vt:vector>
  </HeadingPairs>
  <TitlesOfParts>
    <vt:vector size="57" baseType="lpstr">
      <vt:lpstr>Aptos</vt:lpstr>
      <vt:lpstr>Aptos Display</vt:lpstr>
      <vt:lpstr>Arial</vt:lpstr>
      <vt:lpstr>sourcesanspro</vt:lpstr>
      <vt:lpstr>Wingdings</vt:lpstr>
      <vt:lpstr>Thème Office</vt:lpstr>
      <vt:lpstr>LE RECOUVREMENT DES CHARGES </vt:lpstr>
      <vt:lpstr>Présentation PowerPoint</vt:lpstr>
      <vt:lpstr>Présentation PowerPoint</vt:lpstr>
      <vt:lpstr>Présentation PowerPoint</vt:lpstr>
      <vt:lpstr>Mise en demeure article 19-2 de la Loi du 10 juillet 1965</vt:lpstr>
      <vt:lpstr>Présentation PowerPoint</vt:lpstr>
      <vt:lpstr>L’hypothèque légale</vt:lpstr>
      <vt:lpstr>La conciliation préalable</vt:lpstr>
      <vt:lpstr>L’assignation en justice</vt:lpstr>
      <vt:lpstr>Le jugement</vt:lpstr>
      <vt:lpstr>Schéma procédural</vt:lpstr>
      <vt:lpstr>La saisie-conservatoire (articles L511-1 et suivants CPCE)</vt:lpstr>
      <vt:lpstr>Présentation PowerPoint</vt:lpstr>
      <vt:lpstr>Présentation PowerPoint</vt:lpstr>
      <vt:lpstr>PROCEDURE SIMPLIFIEE DE RECOUVREMENT DES PETITES CREANCES</vt:lpstr>
      <vt:lpstr>Présentation PowerPoint</vt:lpstr>
      <vt:lpstr>Présentation PowerPoint</vt:lpstr>
      <vt:lpstr>Schéma procédural</vt:lpstr>
      <vt:lpstr>INJONCTION DE PAYER </vt:lpstr>
      <vt:lpstr>Présentation PowerPoint</vt:lpstr>
      <vt:lpstr>Présentation PowerPoint</vt:lpstr>
      <vt:lpstr>     PROCEDURE DE SAISIE IMMOBILIERE (articles R311-2 et suivants CPCE)</vt:lpstr>
      <vt:lpstr>Saisie immobilière – Articles R311-2 et suivants du Code des procédures civiles d’exécution </vt:lpstr>
      <vt:lpstr>Présentation PowerPoint</vt:lpstr>
      <vt:lpstr>Présentation PowerPoint</vt:lpstr>
      <vt:lpstr>Présentation PowerPoint</vt:lpstr>
      <vt:lpstr>Présentation PowerPoint</vt:lpstr>
      <vt:lpstr>Schéma procédural</vt:lpstr>
      <vt:lpstr>Présentation PowerPoint</vt:lpstr>
      <vt:lpstr>PROCEDURE DE SAISIE REMUNERATION (Articles L212-1 et suivants CPCE)</vt:lpstr>
      <vt:lpstr>Présentation PowerPoint</vt:lpstr>
      <vt:lpstr>Présentation PowerPoint</vt:lpstr>
      <vt:lpstr>Présentation PowerPoint</vt:lpstr>
      <vt:lpstr>Présentation PowerPoint</vt:lpstr>
      <vt:lpstr>Schéma procédural</vt:lpstr>
      <vt:lpstr>SAISIE ATTRIBUTION (SUR LES COMPTES BANCAIRES)</vt:lpstr>
      <vt:lpstr>Présentation PowerPoint</vt:lpstr>
      <vt:lpstr>Présentation PowerPoint</vt:lpstr>
      <vt:lpstr>Schéma procédural</vt:lpstr>
      <vt:lpstr>PROCEDURE DE SAISIE DES LOYERS </vt:lpstr>
      <vt:lpstr>Présentation PowerPoint</vt:lpstr>
      <vt:lpstr>Schéma procédural</vt:lpstr>
      <vt:lpstr>SAISIE-VENTE</vt:lpstr>
      <vt:lpstr>Présentation PowerPoint</vt:lpstr>
      <vt:lpstr>Présentation PowerPoint</vt:lpstr>
      <vt:lpstr>Schéma procédural</vt:lpstr>
      <vt:lpstr>Recouvrement hors procédure : opposition sur prix de vente amiable</vt:lpstr>
      <vt:lpstr>Présentation PowerPoint</vt:lpstr>
      <vt:lpstr>Recouvrement hors procédure : imputation préférentielle du prix de vente d’une partie commune au débit du compte d’un copropriétaire</vt:lpstr>
      <vt:lpstr>RAPPEL DES PRESCRIPTIONS</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Virginie SEVIN</dc:creator>
  <cp:lastModifiedBy>Virginie SEVIN</cp:lastModifiedBy>
  <cp:revision>55</cp:revision>
  <dcterms:created xsi:type="dcterms:W3CDTF">2025-09-15T15:14:41Z</dcterms:created>
  <dcterms:modified xsi:type="dcterms:W3CDTF">2025-10-24T07:28:46Z</dcterms:modified>
</cp:coreProperties>
</file>