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7" r:id="rId2"/>
    <p:sldId id="272" r:id="rId3"/>
    <p:sldId id="270" r:id="rId4"/>
    <p:sldId id="312" r:id="rId5"/>
    <p:sldId id="313" r:id="rId6"/>
    <p:sldId id="315" r:id="rId7"/>
    <p:sldId id="316" r:id="rId8"/>
    <p:sldId id="317" r:id="rId9"/>
    <p:sldId id="318" r:id="rId10"/>
    <p:sldId id="319" r:id="rId11"/>
    <p:sldId id="320" r:id="rId12"/>
    <p:sldId id="321" r:id="rId13"/>
    <p:sldId id="323" r:id="rId14"/>
    <p:sldId id="324" r:id="rId15"/>
    <p:sldId id="325" r:id="rId16"/>
    <p:sldId id="326" r:id="rId17"/>
    <p:sldId id="327" r:id="rId18"/>
    <p:sldId id="328" r:id="rId19"/>
    <p:sldId id="329" r:id="rId20"/>
    <p:sldId id="330" r:id="rId21"/>
  </p:sldIdLst>
  <p:sldSz cx="9144000" cy="6858000" type="screen4x3"/>
  <p:notesSz cx="6797675" cy="98726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662" autoAdjust="0"/>
    <p:restoredTop sz="94660"/>
  </p:normalViewPr>
  <p:slideViewPr>
    <p:cSldViewPr>
      <p:cViewPr varScale="1">
        <p:scale>
          <a:sx n="105" d="100"/>
          <a:sy n="105" d="100"/>
        </p:scale>
        <p:origin x="139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6106A713-D3A1-4065-B729-A62006278ABD}" type="datetimeFigureOut">
              <a:rPr lang="fr-FR" smtClean="0"/>
              <a:t>11/02/2026</a:t>
            </a:fld>
            <a:endParaRPr lang="fr-FR"/>
          </a:p>
        </p:txBody>
      </p:sp>
      <p:sp>
        <p:nvSpPr>
          <p:cNvPr id="4" name="Espace réservé de l'image des diapositives 3"/>
          <p:cNvSpPr>
            <a:spLocks noGrp="1" noRot="1" noChangeAspect="1"/>
          </p:cNvSpPr>
          <p:nvPr>
            <p:ph type="sldImg" idx="2"/>
          </p:nvPr>
        </p:nvSpPr>
        <p:spPr>
          <a:xfrm>
            <a:off x="1177925" y="1233488"/>
            <a:ext cx="4441825" cy="333216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51220"/>
            <a:ext cx="5438140" cy="3887361"/>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457A7DCA-F3CB-40E2-8F4F-E3ABD33BB80D}" type="slidenum">
              <a:rPr lang="fr-FR" smtClean="0"/>
              <a:t>‹N°›</a:t>
            </a:fld>
            <a:endParaRPr lang="fr-FR"/>
          </a:p>
        </p:txBody>
      </p:sp>
    </p:spTree>
    <p:extLst>
      <p:ext uri="{BB962C8B-B14F-4D97-AF65-F5344CB8AC3E}">
        <p14:creationId xmlns:p14="http://schemas.microsoft.com/office/powerpoint/2010/main" val="3973829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1EEF5F27-4C92-4FF2-98A2-1EC7C2F8B1B4}" type="datetime1">
              <a:rPr lang="fr-FR" smtClean="0"/>
              <a:t>11/02/2026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57265F9-5276-405A-809E-0CEB4716B09A}" type="datetime1">
              <a:rPr lang="fr-FR" smtClean="0"/>
              <a:t>11/02/2026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F454645-491A-48A6-878A-5994B6955B9B}" type="datetime1">
              <a:rPr lang="fr-FR" smtClean="0"/>
              <a:t>11/02/2026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1B8D633-A848-4980-B49B-EBDF1186246F}" type="datetime1">
              <a:rPr lang="fr-FR" smtClean="0"/>
              <a:t>11/02/2026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8454E3D-1234-4648-A49F-B983C2CEB3B9}" type="datetime1">
              <a:rPr lang="fr-FR" smtClean="0"/>
              <a:t>11/02/2026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7FBA696-320C-44B6-998E-08B110435870}" type="datetime1">
              <a:rPr lang="fr-FR" smtClean="0"/>
              <a:t>11/02/2026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DD98C3D4-4787-4DC7-AF4D-BF9B793E8622}" type="datetime1">
              <a:rPr lang="fr-FR" smtClean="0"/>
              <a:t>11/02/2026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BE1485FC-C158-48F2-B90F-2093AA405033}" type="datetime1">
              <a:rPr lang="fr-FR" smtClean="0"/>
              <a:t>11/02/2026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E1FF3CD-76C5-45DA-95EA-D18CE88602F7}" type="datetime1">
              <a:rPr lang="fr-FR" smtClean="0"/>
              <a:t>11/02/2026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8FFA884D-75C3-41D1-BC0A-DA6856F3347F}" type="datetime1">
              <a:rPr lang="fr-FR" smtClean="0"/>
              <a:t>11/02/2026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68746B30-B9F1-41F1-B33B-470745590C2E}" type="datetime1">
              <a:rPr lang="fr-FR" smtClean="0"/>
              <a:t>11/02/2026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588CE7-4BA5-4358-91C8-27749FE07EB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F0D1F1-6A05-4B94-A239-E909D98D93C0}" type="datetime1">
              <a:rPr lang="fr-FR" smtClean="0"/>
              <a:t>11/02/2026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88CE7-4BA5-4358-91C8-27749FE07EB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CA" dirty="0"/>
              <a:t> </a:t>
            </a:r>
            <a:endParaRPr lang="fr-FR" dirty="0"/>
          </a:p>
        </p:txBody>
      </p:sp>
      <p:sp>
        <p:nvSpPr>
          <p:cNvPr id="3" name="Sous-titre 2"/>
          <p:cNvSpPr>
            <a:spLocks noGrp="1"/>
          </p:cNvSpPr>
          <p:nvPr>
            <p:ph type="subTitle" idx="1"/>
          </p:nvPr>
        </p:nvSpPr>
        <p:spPr/>
        <p:txBody>
          <a:bodyPr/>
          <a:lstStyle/>
          <a:p>
            <a:r>
              <a:rPr lang="fr-CA" dirty="0"/>
              <a:t>Négociation du contrat de syndic :pièges à éviter points à améliorer</a:t>
            </a:r>
            <a:endParaRPr lang="fr-FR" dirty="0"/>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097030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marL="0" indent="0">
              <a:buNone/>
            </a:pPr>
            <a:r>
              <a:rPr lang="fr-CA" dirty="0"/>
              <a:t>Point 7.1.2: définition des horaires forfaitaires de tenue de l’assemblée générale annuelle : obtenir au moins deux heures après 18H ; ne pas se borner à suivre une pratique récurrente de tenir cette assemblée pendant les  heures d’ouverture de tenue du cabinet ; aucune facturation possible pour le déplacement du syndic de son siège social au lieu de la réunion : toujours la même logique du forfait.</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37588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CA" dirty="0"/>
              <a:t>7.1.3:prestations optionnelles pouvant être incluses dans le forfait: -une assemblée générale supplémentaire </a:t>
            </a:r>
          </a:p>
          <a:p>
            <a:pPr marL="0" indent="0">
              <a:buNone/>
            </a:pPr>
            <a:r>
              <a:rPr lang="fr-CA" dirty="0"/>
              <a:t>-l’organisation de réunion(s) du conseil syndical : Aucune disposition législative ( loi du 10/07/1965) ou règlementaire ( décret du 17/03/1967) n’impose au syndic la tenue d’une réunion du conseil syndical; il est donc absolument nécessaire de  prévoir entre deux à quatre réunions du conseil dans le forfait de gestion courante .</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69351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CA" dirty="0"/>
              <a:t>Point 7.1.5 :Modalités de rémunération : -d’avance ou à terme échu –suivant la périodicité </a:t>
            </a:r>
          </a:p>
          <a:p>
            <a:pPr marL="0" indent="0">
              <a:buNone/>
            </a:pPr>
            <a:r>
              <a:rPr lang="fr-CA" dirty="0"/>
              <a:t>Révision du montant du forfait chaque année : ne pas accepter une clause de révision  pour un mandat d’une année; pratique des syndics de proposer une révision au 1</a:t>
            </a:r>
            <a:r>
              <a:rPr lang="fr-CA" baseline="30000" dirty="0"/>
              <a:t>er</a:t>
            </a:r>
            <a:r>
              <a:rPr lang="fr-CA" dirty="0"/>
              <a:t> janvier de l’année suivant leur désignation ;les dépassements des horaires et durées convenues pour les assemblées générales/réunion CS/visites sont facturés à  un  coût  horaire mentionné au point 7.1.2</a:t>
            </a:r>
          </a:p>
          <a:p>
            <a:pPr marL="0" indent="0">
              <a:buNone/>
            </a:pPr>
            <a:endParaRPr lang="fr-CA" dirty="0"/>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3732064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fontScale="85000" lnSpcReduction="10000"/>
          </a:bodyPr>
          <a:lstStyle/>
          <a:p>
            <a:pPr marL="0" indent="0">
              <a:buNone/>
            </a:pPr>
            <a:r>
              <a:rPr lang="fr-CA" dirty="0"/>
              <a:t>La rémunération due au syndic –tant pour les prestations particulières que pour le dépassement des horaires des tâches forfaitaires : -tarif  forfaitaire </a:t>
            </a:r>
          </a:p>
          <a:p>
            <a:pPr marL="0" indent="0">
              <a:buNone/>
            </a:pPr>
            <a:r>
              <a:rPr lang="fr-CA" dirty="0"/>
              <a:t>  -coût horaire </a:t>
            </a:r>
          </a:p>
          <a:p>
            <a:pPr marL="0" indent="0">
              <a:buNone/>
            </a:pPr>
            <a:r>
              <a:rPr lang="fr-CA" dirty="0"/>
              <a:t>Aucune majoration horaire n’est ici possible ; un montant unique quelque soit l’heure à laquelle la  prestation est exécutée; et pas davantage de différenciation de la rémunération en fonction du statut du salarié du syndicat : assistante du gestionnaire , gestionnaire , syndic ( titulaire de la carte professionnelle, représentant de la  personne morale ) : un tarif unitaire.</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41990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CA" dirty="0"/>
              <a:t>7.2.2 prestations relatives aux réunions et visites supplémentaires : préparation /convocation/tenue d’une assemblée  générale supplémentaire : une seul mode de rémunération imposée par le décret 2020-834 du 02/07/2020: majoration spécifique pour dépassement d’horaires convenus ; proscrire toute autre facturation : forfait par lot , forfait pour le syndicat ; toujours dans la logique du contrat type , aucune possibilité de facturer un coût de copie des documents à insérer dans la convocation </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577985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fontScale="85000" lnSpcReduction="20000"/>
          </a:bodyPr>
          <a:lstStyle/>
          <a:p>
            <a:pPr marL="0" indent="0">
              <a:buNone/>
            </a:pPr>
            <a:r>
              <a:rPr lang="fr-CA" dirty="0"/>
              <a:t>L’envoi des documents afférents aux prestations particulières donne lieu à remboursement au syndic des frais d’affranchissement ou d’acheminement engagés ; pas de cumul de remboursement ; exiger un décompte précis des frais d’affranchissement et ne pas accepter  un montant global.</a:t>
            </a:r>
          </a:p>
          <a:p>
            <a:pPr marL="0" indent="0">
              <a:buNone/>
            </a:pPr>
            <a:r>
              <a:rPr lang="fr-CA" dirty="0"/>
              <a:t> Privilégier une rémunération forfaitaire plutôt que la vacation horaire pour les prestations hors forfait et les prestations particulière ; à défaut , il conviendra de faire preuve d’une vigilance accrue lors du contrôle des comptes en ce qui concerne les justificatifs que le syndic que le  syndic fournira ; prohiber toute facturation au temps passé </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420698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A1FE99-778D-C37A-5AF4-66BC26E7C74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666A1C27-77C9-0BB8-1B8C-450622D817DF}"/>
              </a:ext>
            </a:extLst>
          </p:cNvPr>
          <p:cNvSpPr>
            <a:spLocks noGrp="1"/>
          </p:cNvSpPr>
          <p:nvPr>
            <p:ph idx="1"/>
          </p:nvPr>
        </p:nvSpPr>
        <p:spPr/>
        <p:txBody>
          <a:bodyPr>
            <a:normAutofit fontScale="92500"/>
          </a:bodyPr>
          <a:lstStyle/>
          <a:p>
            <a:pPr marL="0" indent="0">
              <a:buNone/>
            </a:pPr>
            <a:r>
              <a:rPr lang="fr-CA" dirty="0"/>
              <a:t>7.2.4: prestation de gestion administrative et matérielle relative aux sinistres : les déplacements, la prise de mesures conservatoires , l’assistance aux mesures d’expertise , le suivi du dossier auprès de l’assureur.</a:t>
            </a:r>
          </a:p>
          <a:p>
            <a:pPr marL="0" indent="0">
              <a:buNone/>
            </a:pPr>
            <a:r>
              <a:rPr lang="fr-CA" dirty="0"/>
              <a:t>Les prestations effectuées en dehors des jours et heures ouvrables et rendues nécessaires par l’urgence sont facturées : -sans majoration </a:t>
            </a:r>
          </a:p>
          <a:p>
            <a:pPr marL="0" indent="0">
              <a:buNone/>
            </a:pPr>
            <a:r>
              <a:rPr lang="fr-CA" dirty="0"/>
              <a:t>-au coût horaire majoré de % </a:t>
            </a:r>
            <a:endParaRPr lang="fr-FR" dirty="0"/>
          </a:p>
        </p:txBody>
      </p:sp>
      <p:sp>
        <p:nvSpPr>
          <p:cNvPr id="4" name="Espace réservé du pied de page 3">
            <a:extLst>
              <a:ext uri="{FF2B5EF4-FFF2-40B4-BE49-F238E27FC236}">
                <a16:creationId xmlns:a16="http://schemas.microsoft.com/office/drawing/2014/main" id="{65346F80-6D02-0D99-4D96-38E44C37A409}"/>
              </a:ext>
            </a:extLst>
          </p:cNvPr>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31300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7137E-69C1-747D-B6A7-6CD8109DED0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412B11C-28EC-2F45-DC89-A81C0BB7325F}"/>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CE9E5C47-0492-7768-E441-7A38275D6A2A}"/>
              </a:ext>
            </a:extLst>
          </p:cNvPr>
          <p:cNvSpPr>
            <a:spLocks noGrp="1"/>
          </p:cNvSpPr>
          <p:nvPr>
            <p:ph idx="1"/>
          </p:nvPr>
        </p:nvSpPr>
        <p:spPr/>
        <p:txBody>
          <a:bodyPr>
            <a:normAutofit fontScale="92500" lnSpcReduction="10000"/>
          </a:bodyPr>
          <a:lstStyle/>
          <a:p>
            <a:r>
              <a:rPr lang="fr-CA" dirty="0"/>
              <a:t>Toute somme versée par l’assureur au syndic au titre de la couverture des diligences effectuées par ce dernier dans le cadre du règlement d’un sinistre vient en déduction de la rémunération due en application du présent article. IL y a lieu de vérifier si le contrat d’assurance  de la copropriété comporte une  clause dite des  pertes indirectes permettant de rembourser une partie des honoraires du syndic ( dans la  limite de 10 % de ce que le syndic peut facturer ) </a:t>
            </a:r>
            <a:endParaRPr lang="fr-FR" dirty="0"/>
          </a:p>
        </p:txBody>
      </p:sp>
      <p:sp>
        <p:nvSpPr>
          <p:cNvPr id="4" name="Espace réservé du pied de page 3">
            <a:extLst>
              <a:ext uri="{FF2B5EF4-FFF2-40B4-BE49-F238E27FC236}">
                <a16:creationId xmlns:a16="http://schemas.microsoft.com/office/drawing/2014/main" id="{39B40BD9-052D-A530-1B8A-17B9E6888CFC}"/>
              </a:ext>
            </a:extLst>
          </p:cNvPr>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202035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B1219B-5BD4-55E4-0440-F80847F79CD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F8935867-19A9-D63D-E2ED-A698E84EEEF1}"/>
              </a:ext>
            </a:extLst>
          </p:cNvPr>
          <p:cNvSpPr>
            <a:spLocks noGrp="1"/>
          </p:cNvSpPr>
          <p:nvPr>
            <p:ph idx="1"/>
          </p:nvPr>
        </p:nvSpPr>
        <p:spPr/>
        <p:txBody>
          <a:bodyPr>
            <a:normAutofit fontScale="62500" lnSpcReduction="20000"/>
          </a:bodyPr>
          <a:lstStyle/>
          <a:p>
            <a:r>
              <a:rPr lang="fr-CA" dirty="0"/>
              <a:t>Frais et honoraires imputables aux seuls copropriétaires </a:t>
            </a:r>
          </a:p>
          <a:p>
            <a:r>
              <a:rPr lang="fr-CA" dirty="0"/>
              <a:t>9.1 Frais de recouvrement :-mise en demeure par lettre recommandée avec accusé de réception , relance après mise en demeure , conclusion d’un protocole d’accord par acte sous sein privé , frais de constitution d’hypothèque , frais de mainlevée d’hypothèque , dépôt d’une requête en injonction de payer ; constitution du dossier transmis à l’auxiliaire de justice ( uniquement en cas de diligences exceptionnelles ) ; suivi du dossier transmis à l’avocat ( uniquement en cas de diligences exceptionnelles ) </a:t>
            </a:r>
          </a:p>
          <a:p>
            <a:r>
              <a:rPr lang="fr-CA" dirty="0"/>
              <a:t>Pour ces deux dernières prestations , négocier âprement car la tendance est de proposer des tarifs très élevés ( 450 euros ttc ) alors que le travail effectif reste assez simple et que le syndicat fait l’avance de ces fonds ; l’imputation de ces honoraires aux seuls copropriétaires débiteurs est très rare compte tenu de l’exigence d’avoir dû déployer des diligences exceptionnelles : cas d’un débiteur domicilié à  l’étranger , d’une succession demeurée vacante depuis plusieurs années,</a:t>
            </a:r>
            <a:endParaRPr lang="fr-FR" dirty="0"/>
          </a:p>
        </p:txBody>
      </p:sp>
      <p:sp>
        <p:nvSpPr>
          <p:cNvPr id="4" name="Espace réservé du pied de page 3">
            <a:extLst>
              <a:ext uri="{FF2B5EF4-FFF2-40B4-BE49-F238E27FC236}">
                <a16:creationId xmlns:a16="http://schemas.microsoft.com/office/drawing/2014/main" id="{28CC4358-0B44-CD23-4561-28563F91E789}"/>
              </a:ext>
            </a:extLst>
          </p:cNvPr>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022577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B6E926-A8A3-FA38-D7FD-E9700A5F645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4BBEA82-327B-B8ED-A670-EEFB0479E04E}"/>
              </a:ext>
            </a:extLst>
          </p:cNvPr>
          <p:cNvSpPr>
            <a:spLocks noGrp="1"/>
          </p:cNvSpPr>
          <p:nvPr>
            <p:ph idx="1"/>
          </p:nvPr>
        </p:nvSpPr>
        <p:spPr/>
        <p:txBody>
          <a:bodyPr>
            <a:normAutofit fontScale="92500" lnSpcReduction="20000"/>
          </a:bodyPr>
          <a:lstStyle/>
          <a:p>
            <a:r>
              <a:rPr lang="fr-CA" dirty="0"/>
              <a:t>Frais et honoraires liés aux mutations ( 9.2 du contrat type) : -établissement de  l’état daté ( plafonnement par décret à 380euros TTC)</a:t>
            </a:r>
            <a:r>
              <a:rPr lang="fr-FR" dirty="0"/>
              <a:t>   -opposition sur mutation; refuser toute rémunération au titre de l’actualisation de l’état daté , du certificat de  l’article 20 ,</a:t>
            </a:r>
          </a:p>
          <a:p>
            <a:r>
              <a:rPr lang="fr-FR" dirty="0"/>
              <a:t>Le pré état daté ne  peut être  proposé dans cette rubrique ; le  contrat type de syndic ne  le mentionne pas  ,  le syndicat  n’a donc  pas  à en faire l’avance et le syndic doit établir  un devis à adresser au vendeur .</a:t>
            </a:r>
            <a:endParaRPr lang="fr-CA" dirty="0"/>
          </a:p>
        </p:txBody>
      </p:sp>
      <p:sp>
        <p:nvSpPr>
          <p:cNvPr id="4" name="Espace réservé du pied de page 3">
            <a:extLst>
              <a:ext uri="{FF2B5EF4-FFF2-40B4-BE49-F238E27FC236}">
                <a16:creationId xmlns:a16="http://schemas.microsoft.com/office/drawing/2014/main" id="{A3C0F907-0858-94F3-3008-1C3DFE1E3097}"/>
              </a:ext>
            </a:extLst>
          </p:cNvPr>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221690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marL="0" indent="0">
              <a:buNone/>
            </a:pPr>
            <a:r>
              <a:rPr lang="fr-CA" dirty="0"/>
              <a:t>Article18-1-A de la loi du 10/07/1965: la rémunération du syndic, pour les prestations qu’il fournit au titre de sa mission , est déterminée de manière forfaitaire ; toutefois , une rémunération spécifique complémentaire peut être perçue à l’occasion de prestations particulière de syndic qui ne relèvent pas de la gestion courante et qui sont définies par décret en Conseil d’</a:t>
            </a:r>
            <a:r>
              <a:rPr lang="fr-CA" dirty="0" err="1"/>
              <a:t>Etat</a:t>
            </a:r>
            <a:r>
              <a:rPr lang="fr-CA" dirty="0"/>
              <a:t>.</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2722703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C11EAE-3223-8FA9-DD55-DED04F0E90C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F52B0DB-E4C8-BF44-0F13-5497E069CB6A}"/>
              </a:ext>
            </a:extLst>
          </p:cNvPr>
          <p:cNvSpPr>
            <a:spLocks noGrp="1"/>
          </p:cNvSpPr>
          <p:nvPr>
            <p:ph idx="1"/>
          </p:nvPr>
        </p:nvSpPr>
        <p:spPr/>
        <p:txBody>
          <a:bodyPr>
            <a:normAutofit fontScale="85000" lnSpcReduction="10000"/>
          </a:bodyPr>
          <a:lstStyle/>
          <a:p>
            <a:r>
              <a:rPr lang="fr-CA" dirty="0"/>
              <a:t>Un  contrat socle qui devait être révisé tous les deux ans et dont les syndics professionnels peinent à en faire une application conforme </a:t>
            </a:r>
          </a:p>
          <a:p>
            <a:r>
              <a:rPr lang="fr-CA" dirty="0"/>
              <a:t>Le non-respect du contrat type est passible d’une amende administrative dont le  montant ne peut excéder 3000 euros pour une  personne physique et 15 000 euros pour une  personne morale ( articles 18-1-A loi du 10/07/1965) : saisir la Direction départementale de la protection des populations ( antennes locales de la Direction générale de la  concurrence et de la répression </a:t>
            </a:r>
            <a:r>
              <a:rPr lang="fr-CA"/>
              <a:t>des fraudes) </a:t>
            </a:r>
            <a:endParaRPr lang="fr-FR" dirty="0"/>
          </a:p>
        </p:txBody>
      </p:sp>
      <p:sp>
        <p:nvSpPr>
          <p:cNvPr id="4" name="Espace réservé du pied de page 3">
            <a:extLst>
              <a:ext uri="{FF2B5EF4-FFF2-40B4-BE49-F238E27FC236}">
                <a16:creationId xmlns:a16="http://schemas.microsoft.com/office/drawing/2014/main" id="{01CD27DF-115D-7050-41F0-BD5601A85E00}"/>
              </a:ext>
            </a:extLst>
          </p:cNvPr>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530218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pPr marL="0" indent="0">
              <a:buNone/>
            </a:pPr>
            <a:r>
              <a:rPr lang="fr-CA" dirty="0"/>
              <a:t>Article 29 du décret du 17/03/1967: le contrat de mandat de syndic fixe sa durée et précise ses dates calendaires, de prise d’effet et d’échéance , ainsi que les éléments de détermination de la rémunération du </a:t>
            </a:r>
            <a:r>
              <a:rPr lang="fr-CA" dirty="0" err="1"/>
              <a:t>syndic.Il</a:t>
            </a:r>
            <a:r>
              <a:rPr lang="fr-CA" dirty="0"/>
              <a:t> détermine les conditions d’exécution de la mission de ce dernier.</a:t>
            </a:r>
          </a:p>
          <a:p>
            <a:endParaRPr lang="fr-FR" dirty="0"/>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775874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CA" dirty="0"/>
              <a:t>Décret 2015-342 du 26/03/2015 vient définir le contrat type de syndic de copropriété et les  prestations particulières pouvant donner lieu à une rémunération spécifique.</a:t>
            </a:r>
          </a:p>
          <a:p>
            <a:pPr marL="0" indent="0">
              <a:buNone/>
            </a:pPr>
            <a:r>
              <a:rPr lang="fr-CA" dirty="0"/>
              <a:t>Le contrat type repose sur deux principes : -un forfait dit de gestion courante incluant des prestations non limitatives dont l’annexe 1 donne une liste </a:t>
            </a:r>
          </a:p>
          <a:p>
            <a:pPr marL="0" indent="0">
              <a:buNone/>
            </a:pPr>
            <a:r>
              <a:rPr lang="fr-CA" dirty="0"/>
              <a:t>-des prestations hors forfait et particulières( imputables aux copropriétaires pris à titre individuel) scrupuleusement définies .</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4204246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marL="0" indent="0">
              <a:buNone/>
            </a:pPr>
            <a:r>
              <a:rPr lang="fr-CA" dirty="0"/>
              <a:t>Le syndic est donc tenu de respecter ces deux principes ; à titre d’exemple, il n’est pas possible de facturer au syndicat des copropriétaires des honoraires pour un dépôt de plainte au commissariat ou pour s’être déplacé au conseil des </a:t>
            </a:r>
            <a:r>
              <a:rPr lang="fr-CA" dirty="0" err="1"/>
              <a:t>prud</a:t>
            </a:r>
            <a:r>
              <a:rPr lang="fr-CA" dirty="0"/>
              <a:t> ‘hommes dans le cadre d’un litige avec un ancien salarié de la copropriété .</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757162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marL="0" indent="0">
              <a:buNone/>
            </a:pPr>
            <a:r>
              <a:rPr lang="fr-CA" dirty="0"/>
              <a:t>La négociation du contrat de syndic doit être impérativement menée avant la tenue de l’assemblée  générale annuelle ; le  gestionnaire d’immeuble n’a pas  le  pouvoir d’accepter des modifications du contrat de son employeur .</a:t>
            </a:r>
          </a:p>
          <a:p>
            <a:pPr marL="0" indent="0">
              <a:buNone/>
            </a:pPr>
            <a:r>
              <a:rPr lang="fr-CA" dirty="0"/>
              <a:t>-Durée du contrat : il est important de refuser des mandats de deux ou trois années ; privilégier une durée de quinze mois au plus .</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669692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a:xfrm>
            <a:off x="457200" y="1628800"/>
            <a:ext cx="8229600" cy="4525963"/>
          </a:xfrm>
        </p:spPr>
        <p:txBody>
          <a:bodyPr>
            <a:normAutofit fontScale="92500" lnSpcReduction="10000"/>
          </a:bodyPr>
          <a:lstStyle/>
          <a:p>
            <a:pPr marL="0" indent="0">
              <a:buNone/>
            </a:pPr>
            <a:r>
              <a:rPr lang="fr-CA" dirty="0"/>
              <a:t>Point 7.1 du contrat de syndic : contenu du forfait; le forfait convenu entre les parties comprend toutes les prestations fournies par le syndic au titre de sa mission , à l’exclusion des prestations limitativement énumérées dans l’annexe 2 du décret du 26/03/2015</a:t>
            </a:r>
          </a:p>
          <a:p>
            <a:pPr marL="0" indent="0">
              <a:buNone/>
            </a:pPr>
            <a:r>
              <a:rPr lang="fr-CA" dirty="0"/>
              <a:t>-la fixation du nombre de visites et vérifications périodiques: deux visites d’une durée d’une heure avec rédaction d’un rapport et en présence du président du conseil syndical.</a:t>
            </a:r>
          </a:p>
          <a:p>
            <a:pPr marL="0" indent="0">
              <a:buNone/>
            </a:pPr>
            <a:endParaRPr lang="fr-CA" dirty="0"/>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4171629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CA" dirty="0"/>
              <a:t>A rappeler : -les frais de reprographie et les frais administratifs afférents aux prestations du forfait sont inclus dans la rémunération forfaitaire ; ne donnent lieu  à aucune rémunération supplémentaire et sont comprise s dans la rémunération forfaitaire : -les formalités de déclaration de sinistre concernant les parties communes et les parties privatives  quand le sinistre a sa source dans les parties communes ; </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024894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pPr marL="0" indent="0">
              <a:buNone/>
            </a:pPr>
            <a:r>
              <a:rPr lang="fr-CA" dirty="0"/>
              <a:t>Est-ce à dire que la même prestation lorsque le dommage  a sa source dans les parties privatives peut donner lieu à  une rémunération spécifique du syndic ? Aucunement dans la  mesure où aucune disposition ne  mentionne pareille rémunération : cette tâche fait pleinement partie du forfait de gestion courante du syndic.</a:t>
            </a: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405033764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1202</TotalTime>
  <Words>1482</Words>
  <Application>Microsoft Office PowerPoint</Application>
  <PresentationFormat>Affichage à l'écran (4:3)</PresentationFormat>
  <Paragraphs>36</Paragraphs>
  <Slides>20</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20</vt:i4>
      </vt:variant>
    </vt:vector>
  </HeadingPairs>
  <TitlesOfParts>
    <vt:vector size="23" baseType="lpstr">
      <vt:lpstr>Arial</vt:lpstr>
      <vt:lpstr>Calibri</vt:lpstr>
      <vt:lpstr>Thème Office</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conférence ou de l’atelier</dc:title>
  <dc:creator>pc</dc:creator>
  <cp:lastModifiedBy>Emmanuel JAUNEAU</cp:lastModifiedBy>
  <cp:revision>103</cp:revision>
  <cp:lastPrinted>2025-10-23T12:02:17Z</cp:lastPrinted>
  <dcterms:created xsi:type="dcterms:W3CDTF">2018-09-22T09:06:44Z</dcterms:created>
  <dcterms:modified xsi:type="dcterms:W3CDTF">2026-02-11T10:59:19Z</dcterms:modified>
</cp:coreProperties>
</file>